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76071" autoAdjust="0"/>
  </p:normalViewPr>
  <p:slideViewPr>
    <p:cSldViewPr>
      <p:cViewPr>
        <p:scale>
          <a:sx n="90" d="100"/>
          <a:sy n="90" d="100"/>
        </p:scale>
        <p:origin x="-152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90007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scriptural quotation on slide 7 is from the </a:t>
            </a:r>
            <a:r>
              <a:rPr lang="en-US" sz="1200" i="1" kern="1200" dirty="0" smtClean="0">
                <a:solidFill>
                  <a:schemeClr val="tx1"/>
                </a:solidFill>
                <a:latin typeface="+mn-lt"/>
                <a:ea typeface="+mn-ea"/>
                <a:cs typeface="+mn-cs"/>
              </a:rPr>
              <a:t>New American Bible with Revised New Testament and Revised Psalms</a:t>
            </a:r>
            <a:r>
              <a:rPr lang="en-US" sz="1200" kern="1200" dirty="0" smtClean="0">
                <a:solidFill>
                  <a:schemeClr val="tx1"/>
                </a:solidFill>
                <a:latin typeface="+mn-lt"/>
                <a:ea typeface="+mn-ea"/>
                <a:cs typeface="+mn-cs"/>
              </a:rPr>
              <a:t>. Copyright © 1991, 1986, and 1970 by the Confraternity of Christian Doctrine, Washington, D.C. Used by the permission of the copyright owner. All Rights Reserved. No part of the </a:t>
            </a:r>
            <a:r>
              <a:rPr lang="en-US" sz="1200" i="1" kern="1200" dirty="0" smtClean="0">
                <a:solidFill>
                  <a:schemeClr val="tx1"/>
                </a:solidFill>
                <a:latin typeface="+mn-lt"/>
                <a:ea typeface="+mn-ea"/>
                <a:cs typeface="+mn-cs"/>
              </a:rPr>
              <a:t>New American Bible</a:t>
            </a:r>
            <a:r>
              <a:rPr lang="en-US" sz="1200" kern="1200" dirty="0" smtClean="0">
                <a:solidFill>
                  <a:schemeClr val="tx1"/>
                </a:solidFill>
                <a:latin typeface="+mn-lt"/>
                <a:ea typeface="+mn-ea"/>
                <a:cs typeface="+mn-cs"/>
              </a:rPr>
              <a:t> may be reproduced in any form without permission in writing from the copyright owner.</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3" r:id="rId4"/>
    <p:sldLayoutId id="2147483672" r:id="rId5"/>
    <p:sldLayoutId id="2147483651" r:id="rId6"/>
    <p:sldLayoutId id="2147483674" r:id="rId7"/>
    <p:sldLayoutId id="2147483652" r:id="rId8"/>
    <p:sldLayoutId id="2147483655" r:id="rId9"/>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Art of Iconography</a:t>
            </a:r>
            <a:endParaRPr lang="en-US" dirty="0"/>
          </a:p>
        </p:txBody>
      </p:sp>
      <p:sp>
        <p:nvSpPr>
          <p:cNvPr id="3" name="Subtitle 2"/>
          <p:cNvSpPr>
            <a:spLocks noGrp="1"/>
          </p:cNvSpPr>
          <p:nvPr>
            <p:ph type="subTitle" idx="1"/>
          </p:nvPr>
        </p:nvSpPr>
        <p:spPr/>
        <p:txBody>
          <a:bodyPr/>
          <a:lstStyle/>
          <a:p>
            <a:r>
              <a:rPr lang="en-US" i="1" smtClean="0"/>
              <a:t>Christian </a:t>
            </a:r>
            <a:r>
              <a:rPr lang="en-US" i="1" smtClean="0"/>
              <a:t>Morality</a:t>
            </a:r>
            <a:endParaRPr lang="en-US" dirty="0" smtClean="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TX001836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5867400" y="3810000"/>
            <a:ext cx="1981200" cy="2133600"/>
          </a:xfrm>
        </p:spPr>
        <p:txBody>
          <a:bodyPr>
            <a:normAutofit/>
          </a:bodyPr>
          <a:lstStyle/>
          <a:p>
            <a:pPr marL="0" indent="0">
              <a:buNone/>
            </a:pPr>
            <a:r>
              <a:rPr lang="en-US" i="1" dirty="0" smtClean="0"/>
              <a:t>Madonna and Child</a:t>
            </a:r>
            <a:r>
              <a:rPr lang="en-US" dirty="0" smtClean="0"/>
              <a:t>, by </a:t>
            </a:r>
            <a:r>
              <a:rPr lang="en-US" dirty="0" err="1" smtClean="0"/>
              <a:t>Berlinghiero</a:t>
            </a:r>
            <a:r>
              <a:rPr lang="en-US" dirty="0" smtClean="0"/>
              <a:t>, thirteenth century</a:t>
            </a:r>
          </a:p>
          <a:p>
            <a:endParaRPr lang="en-US" dirty="0"/>
          </a:p>
        </p:txBody>
      </p:sp>
      <p:pic>
        <p:nvPicPr>
          <p:cNvPr id="7" name="Picture 6" descr="10-madonnaandchild-www.metmuseum.org.jpg"/>
          <p:cNvPicPr>
            <a:picLocks noChangeAspect="1"/>
          </p:cNvPicPr>
          <p:nvPr/>
        </p:nvPicPr>
        <p:blipFill>
          <a:blip r:embed="rId3" cstate="print"/>
          <a:stretch>
            <a:fillRect/>
          </a:stretch>
        </p:blipFill>
        <p:spPr>
          <a:xfrm>
            <a:off x="1905000" y="839216"/>
            <a:ext cx="3810000" cy="5689600"/>
          </a:xfrm>
          <a:prstGeom prst="rect">
            <a:avLst/>
          </a:prstGeom>
        </p:spPr>
      </p:pic>
      <p:sp>
        <p:nvSpPr>
          <p:cNvPr id="8" name="TextBox 5"/>
          <p:cNvSpPr txBox="1">
            <a:spLocks noChangeArrowheads="1"/>
          </p:cNvSpPr>
          <p:nvPr/>
        </p:nvSpPr>
        <p:spPr bwMode="auto">
          <a:xfrm>
            <a:off x="1905000" y="6477000"/>
            <a:ext cx="1600200" cy="169277"/>
          </a:xfrm>
          <a:prstGeom prst="rect">
            <a:avLst/>
          </a:prstGeom>
          <a:noFill/>
          <a:ln w="9525">
            <a:noFill/>
            <a:miter lim="800000"/>
            <a:headEnd/>
            <a:tailEnd/>
          </a:ln>
        </p:spPr>
        <p:txBody>
          <a:bodyPr wrap="square">
            <a:spAutoFit/>
          </a:bodyPr>
          <a:lstStyle/>
          <a:p>
            <a:r>
              <a:rPr lang="en-US" sz="500" dirty="0" smtClean="0"/>
              <a:t>www.metmuseum.org</a:t>
            </a:r>
            <a:endParaRPr lang="en-US" sz="5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In her official teachings, the Church defended the creation and display of sacred art. The Second Council of Nicaea (AD 787) promulgated the following statement.</a:t>
            </a:r>
          </a:p>
          <a:p>
            <a:endParaRPr lang="en-US" dirty="0"/>
          </a:p>
        </p:txBody>
      </p:sp>
      <p:pic>
        <p:nvPicPr>
          <p:cNvPr id="4" name="Picture 3" descr="10-madonnaandchild-www.metmuseum.org.jpg"/>
          <p:cNvPicPr>
            <a:picLocks noChangeAspect="1"/>
          </p:cNvPicPr>
          <p:nvPr/>
        </p:nvPicPr>
        <p:blipFill>
          <a:blip r:embed="rId3" cstate="print"/>
          <a:stretch>
            <a:fillRect/>
          </a:stretch>
        </p:blipFill>
        <p:spPr>
          <a:xfrm>
            <a:off x="3352800" y="3480816"/>
            <a:ext cx="2057400" cy="3072384"/>
          </a:xfrm>
          <a:prstGeom prst="rect">
            <a:avLst/>
          </a:prstGeom>
        </p:spPr>
      </p:pic>
      <p:sp>
        <p:nvSpPr>
          <p:cNvPr id="5" name="TextBox 5"/>
          <p:cNvSpPr txBox="1">
            <a:spLocks noChangeArrowheads="1"/>
          </p:cNvSpPr>
          <p:nvPr/>
        </p:nvSpPr>
        <p:spPr bwMode="auto">
          <a:xfrm>
            <a:off x="3291840" y="6492240"/>
            <a:ext cx="1600200" cy="169277"/>
          </a:xfrm>
          <a:prstGeom prst="rect">
            <a:avLst/>
          </a:prstGeom>
          <a:noFill/>
          <a:ln w="9525">
            <a:noFill/>
            <a:miter lim="800000"/>
            <a:headEnd/>
            <a:tailEnd/>
          </a:ln>
        </p:spPr>
        <p:txBody>
          <a:bodyPr wrap="square">
            <a:spAutoFit/>
          </a:bodyPr>
          <a:lstStyle/>
          <a:p>
            <a:r>
              <a:rPr lang="en-US" sz="500" dirty="0" smtClean="0"/>
              <a:t>www.metmuseum.org</a:t>
            </a:r>
            <a:endParaRPr lang="en-US" sz="5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371600" y="1371600"/>
            <a:ext cx="6477000" cy="4754563"/>
          </a:xfrm>
        </p:spPr>
        <p:txBody>
          <a:bodyPr>
            <a:normAutofit lnSpcReduction="10000"/>
          </a:bodyPr>
          <a:lstStyle/>
          <a:p>
            <a:pPr marL="0" indent="0"/>
            <a:r>
              <a:rPr lang="en-US" dirty="0" smtClean="0"/>
              <a:t>“We decree with full precision and care that, like the figure of the honored and life-giving cross, the revered and holy images, whether painted or made of mosaic or other suitable material, are to be exposed in the holy churches of God, on sacred instruments and vestments, on walls and panels, in houses and by public ways. These are the images of our Lord, God and Savior, Jesus Christ, and of Our Lady without blemish, the holy God bearer, and of the revered angels, and of any of the saintly holy men.” (Second Council of Nicaea, AD 787)</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143000"/>
            <a:ext cx="6477000" cy="5334000"/>
          </a:xfrm>
        </p:spPr>
        <p:txBody>
          <a:bodyPr>
            <a:normAutofit lnSpcReduction="10000"/>
          </a:bodyPr>
          <a:lstStyle/>
          <a:p>
            <a:r>
              <a:rPr lang="en-US" dirty="0" smtClean="0"/>
              <a:t>The creation of an icon is </a:t>
            </a:r>
            <a:br>
              <a:rPr lang="en-US" dirty="0" smtClean="0"/>
            </a:br>
            <a:r>
              <a:rPr lang="en-US" dirty="0" smtClean="0"/>
              <a:t>a spiritual process that is </a:t>
            </a:r>
            <a:br>
              <a:rPr lang="en-US" dirty="0" smtClean="0"/>
            </a:br>
            <a:r>
              <a:rPr lang="en-US" dirty="0" smtClean="0"/>
              <a:t>immersed in prayer at every </a:t>
            </a:r>
            <a:br>
              <a:rPr lang="en-US" dirty="0" smtClean="0"/>
            </a:br>
            <a:r>
              <a:rPr lang="en-US" dirty="0" smtClean="0"/>
              <a:t>step and is referred to as </a:t>
            </a:r>
            <a:br>
              <a:rPr lang="en-US" dirty="0" smtClean="0"/>
            </a:br>
            <a:r>
              <a:rPr lang="en-US" dirty="0" smtClean="0"/>
              <a:t>“writing an icon.” </a:t>
            </a:r>
          </a:p>
          <a:p>
            <a:r>
              <a:rPr lang="en-US" dirty="0" smtClean="0"/>
              <a:t>The tradition of the Eastern </a:t>
            </a:r>
            <a:br>
              <a:rPr lang="en-US" dirty="0" smtClean="0"/>
            </a:br>
            <a:r>
              <a:rPr lang="en-US" dirty="0" smtClean="0"/>
              <a:t>Church is to write icons with an egg-tempera mixture on wood. </a:t>
            </a:r>
          </a:p>
          <a:p>
            <a:r>
              <a:rPr lang="en-US" dirty="0" smtClean="0"/>
              <a:t>Icons used in liturgical settings depict Scripture passages and reflect the artist’s encounter with God in the living Word. </a:t>
            </a:r>
          </a:p>
          <a:p>
            <a:r>
              <a:rPr lang="en-US" dirty="0" smtClean="0"/>
              <a:t>Every detail of the artist’s work has symbolic meaning and represents the artist’s engagement in prayer.</a:t>
            </a:r>
          </a:p>
          <a:p>
            <a:endParaRPr lang="en-US" dirty="0"/>
          </a:p>
        </p:txBody>
      </p:sp>
      <p:pic>
        <p:nvPicPr>
          <p:cNvPr id="4" name="Picture 3" descr="13-Clay-cross-www.iconarts.com"/>
          <p:cNvPicPr>
            <a:picLocks noChangeAspect="1"/>
          </p:cNvPicPr>
          <p:nvPr/>
        </p:nvPicPr>
        <p:blipFill>
          <a:blip r:embed="rId3" cstate="print"/>
          <a:stretch>
            <a:fillRect/>
          </a:stretch>
        </p:blipFill>
        <p:spPr>
          <a:xfrm>
            <a:off x="5715000" y="1143000"/>
            <a:ext cx="2986391" cy="1949450"/>
          </a:xfrm>
          <a:prstGeom prst="rect">
            <a:avLst/>
          </a:prstGeom>
        </p:spPr>
      </p:pic>
      <p:sp>
        <p:nvSpPr>
          <p:cNvPr id="5" name="TextBox 5"/>
          <p:cNvSpPr txBox="1">
            <a:spLocks noChangeArrowheads="1"/>
          </p:cNvSpPr>
          <p:nvPr/>
        </p:nvSpPr>
        <p:spPr bwMode="auto">
          <a:xfrm>
            <a:off x="7543800" y="3048000"/>
            <a:ext cx="1600200" cy="169277"/>
          </a:xfrm>
          <a:prstGeom prst="rect">
            <a:avLst/>
          </a:prstGeom>
          <a:noFill/>
          <a:ln w="9525">
            <a:noFill/>
            <a:miter lim="800000"/>
            <a:headEnd/>
            <a:tailEnd/>
          </a:ln>
        </p:spPr>
        <p:txBody>
          <a:bodyPr wrap="square">
            <a:spAutoFit/>
          </a:bodyPr>
          <a:lstStyle/>
          <a:p>
            <a:r>
              <a:rPr lang="en-US" sz="500" dirty="0" smtClean="0"/>
              <a:t>www.iconarts</a:t>
            </a:r>
            <a:endParaRPr lang="en-US" sz="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914400" y="4343400"/>
            <a:ext cx="7315200" cy="2209800"/>
          </a:xfrm>
        </p:spPr>
        <p:txBody>
          <a:bodyPr>
            <a:normAutofit lnSpcReduction="10000"/>
          </a:bodyPr>
          <a:lstStyle/>
          <a:p>
            <a:r>
              <a:rPr lang="en-US" dirty="0" smtClean="0"/>
              <a:t>The Roman Emperor Constantine issued the Edict of Milan in AD 313, allowing Christians to express their faith publicly. The way was opened for Christians to express their devotion to God. One of these ways was through art, especially iconography.</a:t>
            </a:r>
          </a:p>
          <a:p>
            <a:endParaRPr lang="en-US" dirty="0"/>
          </a:p>
        </p:txBody>
      </p:sp>
      <p:pic>
        <p:nvPicPr>
          <p:cNvPr id="8" name="Picture 7" descr="2-Constantine_multiple_CdM_Beistegui_233-wikimedia.jpg"/>
          <p:cNvPicPr>
            <a:picLocks noChangeAspect="1"/>
          </p:cNvPicPr>
          <p:nvPr/>
        </p:nvPicPr>
        <p:blipFill>
          <a:blip r:embed="rId3" cstate="print"/>
          <a:srcRect l="4000" t="4000" r="4000" b="4000"/>
          <a:stretch>
            <a:fillRect/>
          </a:stretch>
        </p:blipFill>
        <p:spPr>
          <a:xfrm>
            <a:off x="2667000" y="685800"/>
            <a:ext cx="3505200" cy="3505200"/>
          </a:xfrm>
          <a:prstGeom prst="rect">
            <a:avLst/>
          </a:prstGeom>
        </p:spPr>
      </p:pic>
      <p:sp>
        <p:nvSpPr>
          <p:cNvPr id="9" name="TextBox 5"/>
          <p:cNvSpPr txBox="1">
            <a:spLocks noChangeArrowheads="1"/>
          </p:cNvSpPr>
          <p:nvPr/>
        </p:nvSpPr>
        <p:spPr bwMode="auto">
          <a:xfrm rot="20176155">
            <a:off x="4839405" y="3909894"/>
            <a:ext cx="914400" cy="169277"/>
          </a:xfrm>
          <a:prstGeom prst="rect">
            <a:avLst/>
          </a:prstGeom>
          <a:noFill/>
          <a:ln w="9525">
            <a:noFill/>
            <a:miter lim="800000"/>
            <a:headEnd/>
            <a:tailEnd/>
          </a:ln>
        </p:spPr>
        <p:txBody>
          <a:bodyPr wrap="square">
            <a:spAutoFit/>
          </a:bodyPr>
          <a:lstStyle/>
          <a:p>
            <a:r>
              <a:rPr lang="en-US" sz="500" dirty="0"/>
              <a:t>Image in public domain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914400" y="1295400"/>
            <a:ext cx="3276600" cy="2971800"/>
          </a:xfrm>
        </p:spPr>
        <p:txBody>
          <a:bodyPr/>
          <a:lstStyle/>
          <a:p>
            <a:r>
              <a:rPr lang="en-US" dirty="0" smtClean="0">
                <a:solidFill>
                  <a:srgbClr val="00B050"/>
                </a:solidFill>
              </a:rPr>
              <a:t>Icons are an art form that began in the early centuries of Church history.</a:t>
            </a:r>
          </a:p>
        </p:txBody>
      </p:sp>
      <p:pic>
        <p:nvPicPr>
          <p:cNvPr id="7" name="Picture 6" descr="3-Pantokrator_13cent-wikimedia.jpg"/>
          <p:cNvPicPr>
            <a:picLocks noChangeAspect="1"/>
          </p:cNvPicPr>
          <p:nvPr/>
        </p:nvPicPr>
        <p:blipFill>
          <a:blip r:embed="rId3" cstate="print"/>
          <a:stretch>
            <a:fillRect/>
          </a:stretch>
        </p:blipFill>
        <p:spPr>
          <a:xfrm>
            <a:off x="4572000" y="1143000"/>
            <a:ext cx="3782568" cy="4691011"/>
          </a:xfrm>
          <a:prstGeom prst="rect">
            <a:avLst/>
          </a:prstGeom>
          <a:ln>
            <a:noFill/>
          </a:ln>
          <a:effectLst>
            <a:outerShdw blurRad="292100" dist="139700" dir="2700000" algn="tl" rotWithShape="0">
              <a:srgbClr val="333333">
                <a:alpha val="65000"/>
              </a:srgbClr>
            </a:outerShdw>
          </a:effectLst>
        </p:spPr>
      </p:pic>
      <p:sp>
        <p:nvSpPr>
          <p:cNvPr id="8" name="TextBox 5"/>
          <p:cNvSpPr txBox="1">
            <a:spLocks noChangeArrowheads="1"/>
          </p:cNvSpPr>
          <p:nvPr/>
        </p:nvSpPr>
        <p:spPr bwMode="auto">
          <a:xfrm rot="16200000">
            <a:off x="7620000" y="4859923"/>
            <a:ext cx="1600200" cy="169277"/>
          </a:xfrm>
          <a:prstGeom prst="rect">
            <a:avLst/>
          </a:prstGeom>
          <a:noFill/>
          <a:ln w="9525">
            <a:noFill/>
            <a:miter lim="800000"/>
            <a:headEnd/>
            <a:tailEnd/>
          </a:ln>
        </p:spPr>
        <p:txBody>
          <a:bodyPr wrap="square">
            <a:spAutoFit/>
          </a:bodyPr>
          <a:lstStyle/>
          <a:p>
            <a:r>
              <a:rPr lang="en-US" sz="500" dirty="0"/>
              <a:t>Image in public domain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Despite some opposition in </a:t>
            </a:r>
            <a:br>
              <a:rPr lang="en-US" dirty="0" smtClean="0"/>
            </a:br>
            <a:r>
              <a:rPr lang="en-US" dirty="0" smtClean="0"/>
              <a:t>the early Church over the </a:t>
            </a:r>
            <a:br>
              <a:rPr lang="en-US" dirty="0" smtClean="0"/>
            </a:br>
            <a:r>
              <a:rPr lang="en-US" dirty="0" smtClean="0"/>
              <a:t>veneration of portraits of </a:t>
            </a:r>
            <a:br>
              <a:rPr lang="en-US" dirty="0" smtClean="0"/>
            </a:br>
            <a:r>
              <a:rPr lang="en-US" dirty="0" smtClean="0"/>
              <a:t>Christ, Christians developed </a:t>
            </a:r>
            <a:br>
              <a:rPr lang="en-US" dirty="0" smtClean="0"/>
            </a:br>
            <a:r>
              <a:rPr lang="en-US" dirty="0" smtClean="0"/>
              <a:t>symbols of their faith, such as </a:t>
            </a:r>
            <a:br>
              <a:rPr lang="en-US" dirty="0" smtClean="0"/>
            </a:br>
            <a:r>
              <a:rPr lang="en-US" dirty="0" smtClean="0"/>
              <a:t>icons, as a means of teaching </a:t>
            </a:r>
            <a:br>
              <a:rPr lang="en-US" dirty="0" smtClean="0"/>
            </a:br>
            <a:r>
              <a:rPr lang="en-US" dirty="0" smtClean="0"/>
              <a:t>and of evoking the Spirit. </a:t>
            </a:r>
          </a:p>
          <a:p>
            <a:r>
              <a:rPr lang="en-US" dirty="0" smtClean="0"/>
              <a:t>The use of icons was particularly popular in the eastern provinces of the Roman Empire.</a:t>
            </a:r>
          </a:p>
          <a:p>
            <a:endParaRPr lang="en-US" dirty="0"/>
          </a:p>
        </p:txBody>
      </p:sp>
      <p:pic>
        <p:nvPicPr>
          <p:cNvPr id="4" name="Picture 3" descr="3-Pantokrator_13cent-wikimedia.jpg"/>
          <p:cNvPicPr>
            <a:picLocks noChangeAspect="1"/>
          </p:cNvPicPr>
          <p:nvPr/>
        </p:nvPicPr>
        <p:blipFill>
          <a:blip r:embed="rId3" cstate="print"/>
          <a:stretch>
            <a:fillRect/>
          </a:stretch>
        </p:blipFill>
        <p:spPr>
          <a:xfrm>
            <a:off x="6019800" y="1143000"/>
            <a:ext cx="2334768" cy="2895499"/>
          </a:xfrm>
          <a:prstGeom prst="rect">
            <a:avLst/>
          </a:prstGeom>
          <a:ln>
            <a:noFill/>
          </a:ln>
          <a:effectLst>
            <a:outerShdw blurRad="292100" dist="139700" dir="2700000" algn="tl" rotWithShape="0">
              <a:srgbClr val="333333">
                <a:alpha val="65000"/>
              </a:srgbClr>
            </a:outerShdw>
          </a:effectLst>
        </p:spPr>
      </p:pic>
      <p:sp>
        <p:nvSpPr>
          <p:cNvPr id="5" name="TextBox 5"/>
          <p:cNvSpPr txBox="1">
            <a:spLocks noChangeArrowheads="1"/>
          </p:cNvSpPr>
          <p:nvPr/>
        </p:nvSpPr>
        <p:spPr bwMode="auto">
          <a:xfrm rot="16200000">
            <a:off x="7590340" y="3077661"/>
            <a:ext cx="1600200" cy="169277"/>
          </a:xfrm>
          <a:prstGeom prst="rect">
            <a:avLst/>
          </a:prstGeom>
          <a:noFill/>
          <a:ln w="9525">
            <a:noFill/>
            <a:miter lim="800000"/>
            <a:headEnd/>
            <a:tailEnd/>
          </a:ln>
        </p:spPr>
        <p:txBody>
          <a:bodyPr wrap="square">
            <a:spAutoFit/>
          </a:bodyPr>
          <a:lstStyle/>
          <a:p>
            <a:r>
              <a:rPr lang="en-US" sz="500" dirty="0"/>
              <a:t>Image in public domain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5943600" y="4267200"/>
            <a:ext cx="2209800" cy="1981200"/>
          </a:xfrm>
        </p:spPr>
        <p:txBody>
          <a:bodyPr>
            <a:normAutofit/>
          </a:bodyPr>
          <a:lstStyle/>
          <a:p>
            <a:pPr marL="0" indent="0">
              <a:buNone/>
            </a:pPr>
            <a:r>
              <a:rPr lang="en-US" i="1" dirty="0" smtClean="0"/>
              <a:t>Reliquary of the True Cross,</a:t>
            </a:r>
            <a:r>
              <a:rPr lang="en-US" dirty="0" smtClean="0"/>
              <a:t> by </a:t>
            </a:r>
            <a:r>
              <a:rPr lang="en-US" dirty="0" err="1" smtClean="0"/>
              <a:t>Staurotheke</a:t>
            </a:r>
            <a:r>
              <a:rPr lang="en-US" dirty="0" smtClean="0"/>
              <a:t>—late eighth to early ninth century</a:t>
            </a:r>
          </a:p>
        </p:txBody>
      </p:sp>
      <p:pic>
        <p:nvPicPr>
          <p:cNvPr id="7" name="Picture 6" descr="5-h2_17.190.715ab-www.metmuseum.org.jpg"/>
          <p:cNvPicPr>
            <a:picLocks noChangeAspect="1"/>
          </p:cNvPicPr>
          <p:nvPr/>
        </p:nvPicPr>
        <p:blipFill>
          <a:blip r:embed="rId3" cstate="print"/>
          <a:srcRect l="12667" t="7895" r="10000" b="3684"/>
          <a:stretch>
            <a:fillRect/>
          </a:stretch>
        </p:blipFill>
        <p:spPr>
          <a:xfrm>
            <a:off x="1828800" y="685800"/>
            <a:ext cx="4038600" cy="5849007"/>
          </a:xfrm>
          <a:prstGeom prst="rect">
            <a:avLst/>
          </a:prstGeom>
        </p:spPr>
      </p:pic>
      <p:sp>
        <p:nvSpPr>
          <p:cNvPr id="8" name="TextBox 5"/>
          <p:cNvSpPr txBox="1">
            <a:spLocks noChangeArrowheads="1"/>
          </p:cNvSpPr>
          <p:nvPr/>
        </p:nvSpPr>
        <p:spPr bwMode="auto">
          <a:xfrm rot="16200000">
            <a:off x="5113841" y="3230061"/>
            <a:ext cx="1600200" cy="169277"/>
          </a:xfrm>
          <a:prstGeom prst="rect">
            <a:avLst/>
          </a:prstGeom>
          <a:noFill/>
          <a:ln w="9525">
            <a:noFill/>
            <a:miter lim="800000"/>
            <a:headEnd/>
            <a:tailEnd/>
          </a:ln>
        </p:spPr>
        <p:txBody>
          <a:bodyPr wrap="square">
            <a:spAutoFit/>
          </a:bodyPr>
          <a:lstStyle/>
          <a:p>
            <a:r>
              <a:rPr lang="en-US" sz="500" dirty="0" smtClean="0"/>
              <a:t>www.metmuseum.org</a:t>
            </a:r>
            <a:endParaRPr lang="en-US" sz="5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7543800" cy="1295400"/>
          </a:xfrm>
        </p:spPr>
        <p:txBody>
          <a:bodyPr>
            <a:normAutofit fontScale="90000"/>
          </a:bodyPr>
          <a:lstStyle/>
          <a:p>
            <a:r>
              <a:rPr lang="en-US" sz="2700" dirty="0" smtClean="0"/>
              <a:t>However, in the sixth and seventh centuries, the use of icons began to be associated with cultic practices and superstition. </a:t>
            </a:r>
            <a:r>
              <a:rPr lang="en-US" dirty="0" smtClean="0"/>
              <a:t/>
            </a:r>
            <a:br>
              <a:rPr lang="en-US" dirty="0" smtClean="0"/>
            </a:br>
            <a:endParaRPr lang="en-US" dirty="0"/>
          </a:p>
        </p:txBody>
      </p:sp>
      <p:sp>
        <p:nvSpPr>
          <p:cNvPr id="3" name="Content Placeholder 2"/>
          <p:cNvSpPr>
            <a:spLocks noGrp="1"/>
          </p:cNvSpPr>
          <p:nvPr>
            <p:ph idx="1"/>
          </p:nvPr>
        </p:nvSpPr>
        <p:spPr>
          <a:xfrm>
            <a:off x="1371600" y="2362200"/>
            <a:ext cx="6477000" cy="3763963"/>
          </a:xfrm>
        </p:spPr>
        <p:txBody>
          <a:bodyPr/>
          <a:lstStyle/>
          <a:p>
            <a:r>
              <a:rPr lang="en-US" dirty="0" smtClean="0"/>
              <a:t>There was concern that the use of icons was a sin of idolatry. </a:t>
            </a:r>
          </a:p>
          <a:p>
            <a:r>
              <a:rPr lang="en-US" dirty="0" smtClean="0"/>
              <a:t>This created the conflict that is referred to as the </a:t>
            </a:r>
            <a:r>
              <a:rPr lang="en-US" b="1" dirty="0" smtClean="0">
                <a:solidFill>
                  <a:schemeClr val="accent4">
                    <a:lumMod val="75000"/>
                  </a:schemeClr>
                </a:solidFill>
              </a:rPr>
              <a:t>iconoclastic controversy</a:t>
            </a:r>
            <a:r>
              <a:rPr lang="en-US" dirty="0" smtClean="0">
                <a:solidFill>
                  <a:schemeClr val="accent4">
                    <a:lumMod val="75000"/>
                  </a:schemeClr>
                </a:solidFill>
              </a:rPr>
              <a:t>.</a:t>
            </a:r>
            <a:endParaRPr lang="en-US" dirty="0">
              <a:solidFill>
                <a:schemeClr val="accent4">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First Commandment:</a:t>
            </a:r>
            <a:endParaRPr lang="en-US" dirty="0"/>
          </a:p>
        </p:txBody>
      </p:sp>
      <p:sp>
        <p:nvSpPr>
          <p:cNvPr id="3" name="Content Placeholder 2"/>
          <p:cNvSpPr>
            <a:spLocks noGrp="1"/>
          </p:cNvSpPr>
          <p:nvPr>
            <p:ph idx="1"/>
          </p:nvPr>
        </p:nvSpPr>
        <p:spPr>
          <a:xfrm>
            <a:off x="1371600" y="1752600"/>
            <a:ext cx="3505200" cy="4373563"/>
          </a:xfrm>
        </p:spPr>
        <p:txBody>
          <a:bodyPr/>
          <a:lstStyle/>
          <a:p>
            <a:pPr marL="0" indent="0">
              <a:buNone/>
            </a:pPr>
            <a:r>
              <a:rPr lang="en-US" dirty="0" smtClean="0"/>
              <a:t>“I, the L</a:t>
            </a:r>
            <a:r>
              <a:rPr lang="en-US" cap="small" dirty="0" smtClean="0"/>
              <a:t>ord, </a:t>
            </a:r>
            <a:r>
              <a:rPr lang="en-US" dirty="0" smtClean="0"/>
              <a:t>am your God.  .  .  . You shall not have other gods besides me” (Exodus 20:2).</a:t>
            </a:r>
          </a:p>
          <a:p>
            <a:pPr>
              <a:buNone/>
            </a:pPr>
            <a:endParaRPr lang="en-US" dirty="0"/>
          </a:p>
        </p:txBody>
      </p:sp>
      <p:pic>
        <p:nvPicPr>
          <p:cNvPr id="4" name="Picture 3" descr="7-Rembrandt_Harmensz._van_Rijn_079-wikimedia.jpg"/>
          <p:cNvPicPr>
            <a:picLocks noChangeAspect="1"/>
          </p:cNvPicPr>
          <p:nvPr/>
        </p:nvPicPr>
        <p:blipFill>
          <a:blip r:embed="rId3" cstate="print"/>
          <a:stretch>
            <a:fillRect/>
          </a:stretch>
        </p:blipFill>
        <p:spPr>
          <a:xfrm>
            <a:off x="5029200" y="1143000"/>
            <a:ext cx="3372390" cy="4429960"/>
          </a:xfrm>
          <a:prstGeom prst="rect">
            <a:avLst/>
          </a:prstGeom>
        </p:spPr>
      </p:pic>
      <p:sp>
        <p:nvSpPr>
          <p:cNvPr id="5" name="TextBox 5"/>
          <p:cNvSpPr txBox="1">
            <a:spLocks noChangeArrowheads="1"/>
          </p:cNvSpPr>
          <p:nvPr/>
        </p:nvSpPr>
        <p:spPr bwMode="auto">
          <a:xfrm>
            <a:off x="5029200" y="5545723"/>
            <a:ext cx="1600200" cy="169277"/>
          </a:xfrm>
          <a:prstGeom prst="rect">
            <a:avLst/>
          </a:prstGeom>
          <a:noFill/>
          <a:ln w="9525">
            <a:noFill/>
            <a:miter lim="800000"/>
            <a:headEnd/>
            <a:tailEnd/>
          </a:ln>
        </p:spPr>
        <p:txBody>
          <a:bodyPr wrap="square">
            <a:spAutoFit/>
          </a:bodyPr>
          <a:lstStyle/>
          <a:p>
            <a:r>
              <a:rPr lang="en-US" sz="500" dirty="0"/>
              <a:t>Image in public domain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iconoclasts claimed that the creation of religious images, such as icons, was a sin against the First Commandment. They believed that displaying icons in churches was the same thing as worshipping idols. </a:t>
            </a:r>
          </a:p>
          <a:p>
            <a:r>
              <a:rPr lang="en-US" dirty="0" smtClean="0"/>
              <a:t>Christians were divided over this question.</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752600"/>
            <a:ext cx="3505200" cy="4373563"/>
          </a:xfrm>
        </p:spPr>
        <p:txBody>
          <a:bodyPr/>
          <a:lstStyle/>
          <a:p>
            <a:r>
              <a:rPr lang="en-US" dirty="0" smtClean="0"/>
              <a:t>Many leaders such as Saint John of Damascus defended the veneration of icons. </a:t>
            </a:r>
          </a:p>
          <a:p>
            <a:r>
              <a:rPr lang="en-US" dirty="0" smtClean="0"/>
              <a:t>These leaders taught that the veneration of sacred images leads believers to the adoration of God. </a:t>
            </a:r>
          </a:p>
          <a:p>
            <a:endParaRPr lang="en-US" dirty="0"/>
          </a:p>
        </p:txBody>
      </p:sp>
      <p:pic>
        <p:nvPicPr>
          <p:cNvPr id="4" name="Picture 3" descr="9-John-of-Damascus_01-wikimedia.jpg"/>
          <p:cNvPicPr>
            <a:picLocks noChangeAspect="1"/>
          </p:cNvPicPr>
          <p:nvPr/>
        </p:nvPicPr>
        <p:blipFill>
          <a:blip r:embed="rId3" cstate="print"/>
          <a:stretch>
            <a:fillRect/>
          </a:stretch>
        </p:blipFill>
        <p:spPr>
          <a:xfrm>
            <a:off x="5105400" y="1219200"/>
            <a:ext cx="3353118" cy="4546600"/>
          </a:xfrm>
          <a:prstGeom prst="rect">
            <a:avLst/>
          </a:prstGeom>
        </p:spPr>
      </p:pic>
      <p:sp>
        <p:nvSpPr>
          <p:cNvPr id="5" name="TextBox 5"/>
          <p:cNvSpPr txBox="1">
            <a:spLocks noChangeArrowheads="1"/>
          </p:cNvSpPr>
          <p:nvPr/>
        </p:nvSpPr>
        <p:spPr bwMode="auto">
          <a:xfrm rot="16200000">
            <a:off x="7725861" y="4859924"/>
            <a:ext cx="1600200" cy="169277"/>
          </a:xfrm>
          <a:prstGeom prst="rect">
            <a:avLst/>
          </a:prstGeom>
          <a:noFill/>
          <a:ln w="9525">
            <a:noFill/>
            <a:miter lim="800000"/>
            <a:headEnd/>
            <a:tailEnd/>
          </a:ln>
        </p:spPr>
        <p:txBody>
          <a:bodyPr wrap="square">
            <a:spAutoFit/>
          </a:bodyPr>
          <a:lstStyle/>
          <a:p>
            <a:r>
              <a:rPr lang="en-US" sz="500" dirty="0"/>
              <a:t>Image in public domain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98</TotalTime>
  <Words>510</Words>
  <Application>Microsoft Office PowerPoint</Application>
  <PresentationFormat>On-screen Show (4:3)</PresentationFormat>
  <Paragraphs>47</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LIC Presentation template-New</vt:lpstr>
      <vt:lpstr>The Art of Iconography</vt:lpstr>
      <vt:lpstr>PowerPoint Presentation</vt:lpstr>
      <vt:lpstr>PowerPoint Presentation</vt:lpstr>
      <vt:lpstr>PowerPoint Presentation</vt:lpstr>
      <vt:lpstr>PowerPoint Presentation</vt:lpstr>
      <vt:lpstr>However, in the sixth and seventh centuries, the use of icons began to be associated with cultic practices and superstition.  </vt:lpstr>
      <vt:lpstr>First Commandment: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15</cp:revision>
  <dcterms:created xsi:type="dcterms:W3CDTF">2011-06-08T19:56:13Z</dcterms:created>
  <dcterms:modified xsi:type="dcterms:W3CDTF">2012-02-15T17:15:48Z</dcterms:modified>
</cp:coreProperties>
</file>