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8"/>
  </p:notesMasterIdLst>
  <p:sldIdLst>
    <p:sldId id="310" r:id="rId2"/>
    <p:sldId id="328" r:id="rId3"/>
    <p:sldId id="329" r:id="rId4"/>
    <p:sldId id="330" r:id="rId5"/>
    <p:sldId id="331" r:id="rId6"/>
    <p:sldId id="332" r:id="rId7"/>
    <p:sldId id="333" r:id="rId8"/>
    <p:sldId id="334" r:id="rId9"/>
    <p:sldId id="325" r:id="rId10"/>
    <p:sldId id="318" r:id="rId11"/>
    <p:sldId id="335" r:id="rId12"/>
    <p:sldId id="336" r:id="rId13"/>
    <p:sldId id="337" r:id="rId14"/>
    <p:sldId id="338" r:id="rId15"/>
    <p:sldId id="339" r:id="rId16"/>
    <p:sldId id="340"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Joanna Dailey" initials="JD" lastIdx="2" clrIdx="2">
    <p:extLst/>
  </p:cmAuthor>
  <p:cmAuthor id="3" name="Laurie Ziliak" initials="LZ"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008000"/>
    <a:srgbClr val="D60005"/>
    <a:srgbClr val="314BCD"/>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86425" autoAdjust="0"/>
  </p:normalViewPr>
  <p:slideViewPr>
    <p:cSldViewPr snapToGrid="0" snapToObjects="1">
      <p:cViewPr varScale="1">
        <p:scale>
          <a:sx n="112" d="100"/>
          <a:sy n="112" d="100"/>
        </p:scale>
        <p:origin x="600"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938" y="1457786"/>
            <a:ext cx="4354373" cy="2308324"/>
          </a:xfrm>
          <a:prstGeom prst="rect">
            <a:avLst/>
          </a:prstGeom>
          <a:noFill/>
        </p:spPr>
        <p:txBody>
          <a:bodyPr wrap="square" rtlCol="0">
            <a:spAutoFit/>
          </a:bodyPr>
          <a:lstStyle/>
          <a:p>
            <a:pPr marL="342900" indent="-342900"/>
            <a:r>
              <a:rPr lang="en-US" sz="1800" b="1" dirty="0" smtClean="0">
                <a:latin typeface="Arial" panose="020B0604020202020204" pitchFamily="34" charset="0"/>
                <a:cs typeface="Arial" panose="020B0604020202020204" pitchFamily="34" charset="0"/>
              </a:rPr>
              <a:t>Activity</a:t>
            </a:r>
          </a:p>
          <a:p>
            <a:pPr marL="342900" indent="-342900"/>
            <a:r>
              <a:rPr lang="en-US" sz="1800" dirty="0" smtClean="0">
                <a:latin typeface="Arial" panose="020B0604020202020204" pitchFamily="34" charset="0"/>
                <a:cs typeface="Arial" panose="020B0604020202020204" pitchFamily="34" charset="0"/>
              </a:rPr>
              <a:t>1. 	Your teacher will give a presentation that goes through the baptismal promises that parents make for their infant children at Baptism.</a:t>
            </a:r>
          </a:p>
          <a:p>
            <a:pPr marL="342900" indent="-342900">
              <a:buAutoNum type="arabicPeriod"/>
            </a:pPr>
            <a:endParaRPr lang="en-US" sz="1800" dirty="0" smtClean="0">
              <a:latin typeface="Arial" panose="020B0604020202020204" pitchFamily="34" charset="0"/>
              <a:cs typeface="Arial" panose="020B0604020202020204" pitchFamily="34" charset="0"/>
            </a:endParaRPr>
          </a:p>
          <a:p>
            <a:pPr marL="342900" indent="-342900" algn="ctr">
              <a:buAutoNum type="arabicPeriod"/>
            </a:pPr>
            <a:endParaRPr lang="en-US" sz="1800" dirty="0" smtClean="0">
              <a:latin typeface="Arial" panose="020B0604020202020204" pitchFamily="34" charset="0"/>
              <a:cs typeface="Arial" panose="020B0604020202020204" pitchFamily="34" charset="0"/>
            </a:endParaRPr>
          </a:p>
          <a:p>
            <a:pPr marL="342900" indent="-342900" algn="ctr">
              <a:buAutoNum type="arabicPeriod"/>
            </a:pPr>
            <a:endParaRPr lang="en-US" sz="1800" dirty="0">
              <a:latin typeface="Arial" panose="020B0604020202020204" pitchFamily="34" charset="0"/>
              <a:cs typeface="Arial" panose="020B0604020202020204" pitchFamily="34" charset="0"/>
            </a:endParaRPr>
          </a:p>
        </p:txBody>
      </p:sp>
      <p:sp>
        <p:nvSpPr>
          <p:cNvPr id="4" name="TextBox 3"/>
          <p:cNvSpPr txBox="1"/>
          <p:nvPr/>
        </p:nvSpPr>
        <p:spPr>
          <a:xfrm>
            <a:off x="302938" y="2977781"/>
            <a:ext cx="4506567" cy="2031325"/>
          </a:xfrm>
          <a:prstGeom prst="rect">
            <a:avLst/>
          </a:prstGeom>
          <a:noFill/>
        </p:spPr>
        <p:txBody>
          <a:bodyPr wrap="square" rtlCol="0">
            <a:spAutoFit/>
          </a:bodyPr>
          <a:lstStyle/>
          <a:p>
            <a:pPr marL="344488" indent="-344488"/>
            <a:r>
              <a:rPr lang="en-US" sz="1800" dirty="0" smtClean="0">
                <a:latin typeface="Arial" panose="020B0604020202020204" pitchFamily="34" charset="0"/>
                <a:cs typeface="Arial" panose="020B0604020202020204" pitchFamily="34" charset="0"/>
              </a:rPr>
              <a:t>2. 	Share your thoughts about these promises that your parents made for you: </a:t>
            </a:r>
            <a:r>
              <a:rPr lang="en-US" sz="1800" b="1" i="1" dirty="0" smtClean="0">
                <a:latin typeface="Arial" panose="020B0604020202020204" pitchFamily="34" charset="0"/>
                <a:cs typeface="Arial" panose="020B0604020202020204" pitchFamily="34" charset="0"/>
              </a:rPr>
              <a:t>What is so important about these promises made by your parents? What responsibility do your parents have because of these baptismal promises?</a:t>
            </a:r>
            <a:endParaRPr lang="en-US" sz="1800" b="1" dirty="0">
              <a:latin typeface="Arial" panose="020B0604020202020204" pitchFamily="34" charset="0"/>
              <a:cs typeface="Arial" panose="020B0604020202020204" pitchFamily="34" charset="0"/>
            </a:endParaRPr>
          </a:p>
        </p:txBody>
      </p:sp>
      <p:sp>
        <p:nvSpPr>
          <p:cNvPr id="5" name="TextBox 4"/>
          <p:cNvSpPr txBox="1"/>
          <p:nvPr/>
        </p:nvSpPr>
        <p:spPr>
          <a:xfrm>
            <a:off x="302939" y="5009106"/>
            <a:ext cx="4354372" cy="646331"/>
          </a:xfrm>
          <a:prstGeom prst="rect">
            <a:avLst/>
          </a:prstGeom>
          <a:noFill/>
        </p:spPr>
        <p:txBody>
          <a:bodyPr wrap="square" rtlCol="0">
            <a:spAutoFit/>
          </a:bodyPr>
          <a:lstStyle/>
          <a:p>
            <a:pPr marL="292100" indent="-292100"/>
            <a:r>
              <a:rPr lang="en-US" sz="1800" dirty="0" smtClean="0">
                <a:latin typeface="Arial" panose="020B0604020202020204" pitchFamily="34" charset="0"/>
                <a:cs typeface="Arial" panose="020B0604020202020204" pitchFamily="34" charset="0"/>
              </a:rPr>
              <a:t>3. 	Journal about ways your parents have helped teach you to follow Jesus.</a:t>
            </a:r>
            <a:endParaRPr lang="en-US" sz="1800" dirty="0">
              <a:latin typeface="Arial" panose="020B0604020202020204" pitchFamily="34" charset="0"/>
              <a:cs typeface="Arial" panose="020B0604020202020204" pitchFamily="34" charset="0"/>
            </a:endParaRPr>
          </a:p>
        </p:txBody>
      </p:sp>
      <p:sp>
        <p:nvSpPr>
          <p:cNvPr id="6" name="TextBox 5"/>
          <p:cNvSpPr txBox="1"/>
          <p:nvPr/>
        </p:nvSpPr>
        <p:spPr>
          <a:xfrm>
            <a:off x="4657311" y="1461420"/>
            <a:ext cx="4287906" cy="923330"/>
          </a:xfrm>
          <a:prstGeom prst="rect">
            <a:avLst/>
          </a:prstGeom>
          <a:noFill/>
        </p:spPr>
        <p:txBody>
          <a:bodyPr wrap="square" rtlCol="0">
            <a:spAutoFit/>
          </a:bodyPr>
          <a:lstStyle/>
          <a:p>
            <a:pPr marL="344488" indent="-344488"/>
            <a:r>
              <a:rPr lang="en-US" sz="1800" dirty="0" smtClean="0">
                <a:latin typeface="Arial" panose="020B0604020202020204" pitchFamily="34" charset="0"/>
                <a:cs typeface="Arial" panose="020B0604020202020204" pitchFamily="34" charset="0"/>
              </a:rPr>
              <a:t>4. 	Make a list of ways you can work to better obey your parents, because it is what Jesus asks his children to do.</a:t>
            </a:r>
            <a:endParaRPr lang="en-US" sz="1800" dirty="0">
              <a:latin typeface="Arial" panose="020B0604020202020204" pitchFamily="34" charset="0"/>
              <a:cs typeface="Arial" panose="020B0604020202020204" pitchFamily="34" charset="0"/>
            </a:endParaRPr>
          </a:p>
        </p:txBody>
      </p:sp>
      <p:sp>
        <p:nvSpPr>
          <p:cNvPr id="7" name="Rectangle 6"/>
          <p:cNvSpPr/>
          <p:nvPr/>
        </p:nvSpPr>
        <p:spPr>
          <a:xfrm>
            <a:off x="3965779" y="5141581"/>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maxphotography/www.istockphoto.com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descr="S7-iStock_00003071014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499" y="2707623"/>
            <a:ext cx="3652282" cy="2433958"/>
          </a:xfrm>
          <a:prstGeom prst="rect">
            <a:avLst/>
          </a:prstGeom>
          <a:ln>
            <a:noFill/>
          </a:ln>
          <a:effectLst>
            <a:softEdge rad="112500"/>
          </a:effectLst>
        </p:spPr>
      </p:pic>
      <p:sp>
        <p:nvSpPr>
          <p:cNvPr id="10" name="Title 1"/>
          <p:cNvSpPr txBox="1">
            <a:spLocks/>
          </p:cNvSpPr>
          <p:nvPr/>
        </p:nvSpPr>
        <p:spPr>
          <a:xfrm>
            <a:off x="609600" y="290593"/>
            <a:ext cx="7447723" cy="11430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20000"/>
              </a:lnSpc>
              <a:spcAft>
                <a:spcPts val="0"/>
              </a:spcAft>
            </a:pPr>
            <a:r>
              <a:rPr lang="en-US" sz="4700" b="1" dirty="0" smtClean="0">
                <a:solidFill>
                  <a:srgbClr val="008000"/>
                </a:solidFill>
                <a:latin typeface="Arial" panose="020B0604020202020204" pitchFamily="34" charset="0"/>
                <a:cs typeface="Arial" panose="020B0604020202020204" pitchFamily="34" charset="0"/>
              </a:rPr>
              <a:t>“Being Family Is Hard Work”</a:t>
            </a:r>
          </a:p>
          <a:p>
            <a:pPr fontAlgn="auto">
              <a:lnSpc>
                <a:spcPct val="120000"/>
              </a:lnSpc>
              <a:spcAft>
                <a:spcPts val="0"/>
              </a:spcAft>
            </a:pPr>
            <a:r>
              <a:rPr lang="en-US" sz="2100" b="1" dirty="0">
                <a:solidFill>
                  <a:schemeClr val="tx1">
                    <a:lumMod val="50000"/>
                    <a:lumOff val="50000"/>
                  </a:schemeClr>
                </a:solidFill>
                <a:latin typeface="Arial" panose="020B0604020202020204" pitchFamily="34" charset="0"/>
                <a:cs typeface="Arial" panose="020B0604020202020204" pitchFamily="34" charset="0"/>
              </a:rPr>
              <a:t>(</a:t>
            </a:r>
            <a:r>
              <a:rPr lang="en-US" sz="2100" b="1" dirty="0" smtClean="0">
                <a:solidFill>
                  <a:schemeClr val="tx1">
                    <a:lumMod val="50000"/>
                    <a:lumOff val="50000"/>
                  </a:schemeClr>
                </a:solidFill>
                <a:latin typeface="Arial" panose="020B0604020202020204" pitchFamily="34" charset="0"/>
                <a:cs typeface="Arial" panose="020B0604020202020204" pitchFamily="34" charset="0"/>
              </a:rPr>
              <a:t>Handbook, page 453)</a:t>
            </a:r>
            <a:endParaRPr lang="en-US" sz="21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68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54375"/>
            <a:ext cx="7447723"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30000"/>
              </a:lnSpc>
              <a:spcAft>
                <a:spcPts val="0"/>
              </a:spcAft>
            </a:pPr>
            <a:r>
              <a:rPr lang="en-US" b="1" dirty="0" smtClean="0">
                <a:solidFill>
                  <a:srgbClr val="C30027"/>
                </a:solidFill>
                <a:latin typeface="Arial" panose="020B0604020202020204" pitchFamily="34" charset="0"/>
                <a:cs typeface="Arial" panose="020B0604020202020204" pitchFamily="34" charset="0"/>
              </a:rPr>
              <a:t>“On Earth as It Is in Heaven” </a:t>
            </a:r>
            <a:r>
              <a:rPr lang="en-US" b="1" dirty="0" smtClean="0">
                <a:solidFill>
                  <a:srgbClr val="C30027"/>
                </a:solidFill>
                <a:latin typeface="Arial" panose="020B0604020202020204" pitchFamily="34" charset="0"/>
                <a:cs typeface="Arial" panose="020B0604020202020204" pitchFamily="34" charset="0"/>
              </a:rPr>
              <a:t>(Part 1)</a:t>
            </a:r>
            <a:endParaRPr lang="en-US" b="1" dirty="0" smtClean="0">
              <a:solidFill>
                <a:srgbClr val="C30027"/>
              </a:solidFill>
              <a:latin typeface="Arial" panose="020B0604020202020204" pitchFamily="34" charset="0"/>
              <a:cs typeface="Arial" panose="020B0604020202020204" pitchFamily="34" charset="0"/>
            </a:endParaRPr>
          </a:p>
          <a:p>
            <a:pPr fontAlgn="auto">
              <a:lnSpc>
                <a:spcPct val="130000"/>
              </a:lnSpc>
              <a:spcAft>
                <a:spcPts val="0"/>
              </a:spcAft>
            </a:pPr>
            <a:r>
              <a:rPr lang="en-US" sz="2300" b="1" dirty="0">
                <a:solidFill>
                  <a:schemeClr val="tx1">
                    <a:lumMod val="50000"/>
                    <a:lumOff val="50000"/>
                  </a:schemeClr>
                </a:solidFill>
                <a:latin typeface="Arial" pitchFamily="34" charset="0"/>
                <a:cs typeface="Arial" pitchFamily="34" charset="0"/>
              </a:rPr>
              <a:t>(</a:t>
            </a:r>
            <a:r>
              <a:rPr lang="en-US" sz="2300" b="1" dirty="0" smtClean="0">
                <a:solidFill>
                  <a:schemeClr val="tx1">
                    <a:lumMod val="50000"/>
                    <a:lumOff val="50000"/>
                  </a:schemeClr>
                </a:solidFill>
                <a:latin typeface="Arial" pitchFamily="34" charset="0"/>
                <a:cs typeface="Arial" pitchFamily="34" charset="0"/>
              </a:rPr>
              <a:t>Handbook, </a:t>
            </a:r>
            <a:r>
              <a:rPr lang="en-US" sz="2300" b="1" dirty="0">
                <a:solidFill>
                  <a:schemeClr val="tx1">
                    <a:lumMod val="50000"/>
                    <a:lumOff val="50000"/>
                  </a:schemeClr>
                </a:solidFill>
                <a:latin typeface="Arial" pitchFamily="34" charset="0"/>
                <a:cs typeface="Arial" pitchFamily="34" charset="0"/>
              </a:rPr>
              <a:t>pages </a:t>
            </a:r>
            <a:r>
              <a:rPr lang="en-US" sz="2300" b="1" dirty="0" smtClean="0">
                <a:solidFill>
                  <a:schemeClr val="tx1">
                    <a:lumMod val="50000"/>
                    <a:lumOff val="50000"/>
                  </a:schemeClr>
                </a:solidFill>
                <a:latin typeface="Arial" pitchFamily="34" charset="0"/>
                <a:cs typeface="Arial" pitchFamily="34" charset="0"/>
              </a:rPr>
              <a:t>453–457)</a:t>
            </a:r>
            <a:endParaRPr lang="en-US" sz="2300" b="1" dirty="0">
              <a:solidFill>
                <a:schemeClr val="tx1">
                  <a:lumMod val="50000"/>
                  <a:lumOff val="50000"/>
                </a:schemeClr>
              </a:solidFill>
              <a:latin typeface="Arial" pitchFamily="34" charset="0"/>
              <a:cs typeface="Arial" pitchFamily="34" charset="0"/>
            </a:endParaRPr>
          </a:p>
          <a:p>
            <a:pPr fontAlgn="auto">
              <a:lnSpc>
                <a:spcPct val="130000"/>
              </a:lnSpc>
              <a:spcAft>
                <a:spcPts val="0"/>
              </a:spcAft>
            </a:pPr>
            <a:endParaRPr lang="en-US" sz="3600" dirty="0">
              <a:latin typeface="Arial" panose="020B0604020202020204" pitchFamily="34" charset="0"/>
              <a:cs typeface="Arial" panose="020B0604020202020204" pitchFamily="34" charset="0"/>
            </a:endParaRPr>
          </a:p>
        </p:txBody>
      </p:sp>
      <p:sp>
        <p:nvSpPr>
          <p:cNvPr id="3" name="Rectangle 2"/>
          <p:cNvSpPr/>
          <p:nvPr/>
        </p:nvSpPr>
        <p:spPr>
          <a:xfrm>
            <a:off x="3643442" y="2327933"/>
            <a:ext cx="4572000" cy="2206758"/>
          </a:xfrm>
          <a:prstGeom prst="rect">
            <a:avLst/>
          </a:prstGeom>
        </p:spPr>
        <p:txBody>
          <a:bodyPr>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We </a:t>
            </a:r>
            <a:r>
              <a:rPr lang="en-US" dirty="0">
                <a:solidFill>
                  <a:srgbClr val="000000"/>
                </a:solidFill>
                <a:latin typeface="Arial" panose="020B0604020202020204" pitchFamily="34" charset="0"/>
                <a:ea typeface="Times New Roman" panose="02020603050405020304" pitchFamily="18" charset="0"/>
                <a:cs typeface="TimesNewRomanPSMT"/>
              </a:rPr>
              <a:t>take our understanding of honoring our families into the world by living out the Fourth Commandment in the larger society.</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4" name="Rectangle 3"/>
          <p:cNvSpPr/>
          <p:nvPr/>
        </p:nvSpPr>
        <p:spPr>
          <a:xfrm>
            <a:off x="614501" y="5378190"/>
            <a:ext cx="1454244"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Ig0rZh/www.istockphoto.com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6" name="Picture 5" descr="S8-iStock_000014664471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01" y="1490203"/>
            <a:ext cx="2589908" cy="3884862"/>
          </a:xfrm>
          <a:prstGeom prst="rect">
            <a:avLst/>
          </a:prstGeom>
        </p:spPr>
      </p:pic>
    </p:spTree>
    <p:extLst>
      <p:ext uri="{BB962C8B-B14F-4D97-AF65-F5344CB8AC3E}">
        <p14:creationId xmlns:p14="http://schemas.microsoft.com/office/powerpoint/2010/main" val="359994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510277"/>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itchFamily="34" charset="0"/>
                <a:cs typeface="Arial" pitchFamily="34" charset="0"/>
              </a:rPr>
              <a:t>God wants us to build a society that values truth, justice, freedom, and solidarity.</a:t>
            </a:r>
          </a:p>
          <a:p>
            <a:r>
              <a:rPr lang="en-US" sz="2400" dirty="0" smtClean="0">
                <a:latin typeface="Arial" pitchFamily="34" charset="0"/>
                <a:cs typeface="Arial" pitchFamily="34" charset="0"/>
              </a:rPr>
              <a:t>Governments should respect human rights and people’s desire to live in freedom.</a:t>
            </a:r>
          </a:p>
          <a:p>
            <a:r>
              <a:rPr lang="en-US" sz="2400" dirty="0" smtClean="0">
                <a:latin typeface="Arial" pitchFamily="34" charset="0"/>
                <a:cs typeface="Arial" pitchFamily="34" charset="0"/>
              </a:rPr>
              <a:t>God’s </a:t>
            </a:r>
            <a:r>
              <a:rPr lang="en-US" sz="2400" dirty="0" smtClean="0">
                <a:latin typeface="Arial" pitchFamily="34" charset="0"/>
                <a:cs typeface="Arial" pitchFamily="34" charset="0"/>
              </a:rPr>
              <a:t>Laws </a:t>
            </a:r>
            <a:r>
              <a:rPr lang="en-US" sz="2400" dirty="0" smtClean="0">
                <a:latin typeface="Arial" pitchFamily="34" charset="0"/>
                <a:cs typeface="Arial" pitchFamily="34" charset="0"/>
              </a:rPr>
              <a:t>come first, and sometimes it is necessary to resist an unjust or immoral law to move society closer to God’s love and justice.</a:t>
            </a:r>
          </a:p>
          <a:p>
            <a:r>
              <a:rPr lang="en-US" sz="2400" dirty="0" smtClean="0">
                <a:latin typeface="Arial" pitchFamily="34" charset="0"/>
                <a:cs typeface="Arial" pitchFamily="34" charset="0"/>
              </a:rPr>
              <a:t>Citizens should take an active part in public life.</a:t>
            </a:r>
            <a:endParaRPr lang="en-US" sz="2400" dirty="0">
              <a:latin typeface="Arial" pitchFamily="34" charset="0"/>
              <a:cs typeface="Arial" pitchFamily="34" charset="0"/>
            </a:endParaRPr>
          </a:p>
        </p:txBody>
      </p:sp>
      <p:sp>
        <p:nvSpPr>
          <p:cNvPr id="4" name="Title 1"/>
          <p:cNvSpPr txBox="1">
            <a:spLocks/>
          </p:cNvSpPr>
          <p:nvPr/>
        </p:nvSpPr>
        <p:spPr>
          <a:xfrm>
            <a:off x="609600" y="254375"/>
            <a:ext cx="7447723"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30000"/>
              </a:lnSpc>
              <a:spcAft>
                <a:spcPts val="0"/>
              </a:spcAft>
            </a:pPr>
            <a:r>
              <a:rPr lang="en-US" b="1" dirty="0" smtClean="0">
                <a:solidFill>
                  <a:srgbClr val="C30027"/>
                </a:solidFill>
                <a:latin typeface="Arial" panose="020B0604020202020204" pitchFamily="34" charset="0"/>
                <a:cs typeface="Arial" panose="020B0604020202020204" pitchFamily="34" charset="0"/>
              </a:rPr>
              <a:t>“On Earth as It Is in Heaven” </a:t>
            </a:r>
            <a:r>
              <a:rPr lang="en-US" b="1" dirty="0" smtClean="0">
                <a:solidFill>
                  <a:srgbClr val="C30027"/>
                </a:solidFill>
                <a:latin typeface="Arial" panose="020B0604020202020204" pitchFamily="34" charset="0"/>
                <a:cs typeface="Arial" panose="020B0604020202020204" pitchFamily="34" charset="0"/>
              </a:rPr>
              <a:t>(Part 1)</a:t>
            </a:r>
            <a:endParaRPr lang="en-US" b="1" dirty="0" smtClean="0">
              <a:solidFill>
                <a:srgbClr val="C30027"/>
              </a:solidFill>
              <a:latin typeface="Arial" panose="020B0604020202020204" pitchFamily="34" charset="0"/>
              <a:cs typeface="Arial" panose="020B0604020202020204" pitchFamily="34" charset="0"/>
            </a:endParaRPr>
          </a:p>
          <a:p>
            <a:pPr fontAlgn="auto">
              <a:lnSpc>
                <a:spcPct val="130000"/>
              </a:lnSpc>
              <a:spcAft>
                <a:spcPts val="0"/>
              </a:spcAft>
            </a:pPr>
            <a:r>
              <a:rPr lang="en-US" sz="2300" b="1" dirty="0">
                <a:solidFill>
                  <a:schemeClr val="tx1">
                    <a:lumMod val="50000"/>
                    <a:lumOff val="50000"/>
                  </a:schemeClr>
                </a:solidFill>
                <a:latin typeface="Arial" pitchFamily="34" charset="0"/>
                <a:cs typeface="Arial" pitchFamily="34" charset="0"/>
              </a:rPr>
              <a:t>(</a:t>
            </a:r>
            <a:r>
              <a:rPr lang="en-US" sz="2300" b="1" dirty="0" smtClean="0">
                <a:solidFill>
                  <a:schemeClr val="tx1">
                    <a:lumMod val="50000"/>
                    <a:lumOff val="50000"/>
                  </a:schemeClr>
                </a:solidFill>
                <a:latin typeface="Arial" pitchFamily="34" charset="0"/>
                <a:cs typeface="Arial" pitchFamily="34" charset="0"/>
              </a:rPr>
              <a:t>Handbook, </a:t>
            </a:r>
            <a:r>
              <a:rPr lang="en-US" sz="2300" b="1" dirty="0">
                <a:solidFill>
                  <a:schemeClr val="tx1">
                    <a:lumMod val="50000"/>
                    <a:lumOff val="50000"/>
                  </a:schemeClr>
                </a:solidFill>
                <a:latin typeface="Arial" pitchFamily="34" charset="0"/>
                <a:cs typeface="Arial" pitchFamily="34" charset="0"/>
              </a:rPr>
              <a:t>pages </a:t>
            </a:r>
            <a:r>
              <a:rPr lang="en-US" sz="2300" b="1" dirty="0" smtClean="0">
                <a:solidFill>
                  <a:schemeClr val="tx1">
                    <a:lumMod val="50000"/>
                    <a:lumOff val="50000"/>
                  </a:schemeClr>
                </a:solidFill>
                <a:latin typeface="Arial" pitchFamily="34" charset="0"/>
                <a:cs typeface="Arial" pitchFamily="34" charset="0"/>
              </a:rPr>
              <a:t>453–457)</a:t>
            </a:r>
            <a:endParaRPr lang="en-US" sz="2300" b="1" dirty="0">
              <a:solidFill>
                <a:schemeClr val="tx1">
                  <a:lumMod val="50000"/>
                  <a:lumOff val="50000"/>
                </a:schemeClr>
              </a:solidFill>
              <a:latin typeface="Arial" pitchFamily="34" charset="0"/>
              <a:cs typeface="Arial" pitchFamily="34" charset="0"/>
            </a:endParaRPr>
          </a:p>
          <a:p>
            <a:pPr fontAlgn="auto">
              <a:lnSpc>
                <a:spcPct val="130000"/>
              </a:lnSpc>
              <a:spcAft>
                <a:spcPts val="0"/>
              </a:spcAft>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92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54375"/>
            <a:ext cx="7447723"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30000"/>
              </a:lnSpc>
              <a:spcAft>
                <a:spcPts val="0"/>
              </a:spcAft>
            </a:pPr>
            <a:r>
              <a:rPr lang="en-US" b="1" dirty="0" smtClean="0">
                <a:solidFill>
                  <a:srgbClr val="C30027"/>
                </a:solidFill>
                <a:latin typeface="Arial" panose="020B0604020202020204" pitchFamily="34" charset="0"/>
                <a:cs typeface="Arial" panose="020B0604020202020204" pitchFamily="34" charset="0"/>
              </a:rPr>
              <a:t>“On Earth as It Is in Heaven” </a:t>
            </a:r>
            <a:r>
              <a:rPr lang="en-US" b="1" dirty="0" smtClean="0">
                <a:solidFill>
                  <a:srgbClr val="C30027"/>
                </a:solidFill>
                <a:latin typeface="Arial" panose="020B0604020202020204" pitchFamily="34" charset="0"/>
                <a:cs typeface="Arial" panose="020B0604020202020204" pitchFamily="34" charset="0"/>
              </a:rPr>
              <a:t>(Part 1)</a:t>
            </a:r>
            <a:endParaRPr lang="en-US" b="1" dirty="0" smtClean="0">
              <a:solidFill>
                <a:srgbClr val="C30027"/>
              </a:solidFill>
              <a:latin typeface="Arial" panose="020B0604020202020204" pitchFamily="34" charset="0"/>
              <a:cs typeface="Arial" panose="020B0604020202020204" pitchFamily="34" charset="0"/>
            </a:endParaRPr>
          </a:p>
          <a:p>
            <a:pPr fontAlgn="auto">
              <a:lnSpc>
                <a:spcPct val="130000"/>
              </a:lnSpc>
              <a:spcAft>
                <a:spcPts val="0"/>
              </a:spcAft>
            </a:pPr>
            <a:r>
              <a:rPr lang="en-US" sz="2300" b="1" dirty="0">
                <a:solidFill>
                  <a:schemeClr val="tx1">
                    <a:lumMod val="50000"/>
                    <a:lumOff val="50000"/>
                  </a:schemeClr>
                </a:solidFill>
                <a:latin typeface="Arial" pitchFamily="34" charset="0"/>
                <a:cs typeface="Arial" pitchFamily="34" charset="0"/>
              </a:rPr>
              <a:t>(</a:t>
            </a:r>
            <a:r>
              <a:rPr lang="en-US" sz="2300" b="1" dirty="0" smtClean="0">
                <a:solidFill>
                  <a:schemeClr val="tx1">
                    <a:lumMod val="50000"/>
                    <a:lumOff val="50000"/>
                  </a:schemeClr>
                </a:solidFill>
                <a:latin typeface="Arial" pitchFamily="34" charset="0"/>
                <a:cs typeface="Arial" pitchFamily="34" charset="0"/>
              </a:rPr>
              <a:t>Handbook, </a:t>
            </a:r>
            <a:r>
              <a:rPr lang="en-US" sz="2300" b="1" dirty="0">
                <a:solidFill>
                  <a:schemeClr val="tx1">
                    <a:lumMod val="50000"/>
                    <a:lumOff val="50000"/>
                  </a:schemeClr>
                </a:solidFill>
                <a:latin typeface="Arial" pitchFamily="34" charset="0"/>
                <a:cs typeface="Arial" pitchFamily="34" charset="0"/>
              </a:rPr>
              <a:t>pages </a:t>
            </a:r>
            <a:r>
              <a:rPr lang="en-US" sz="2300" b="1" dirty="0" smtClean="0">
                <a:solidFill>
                  <a:schemeClr val="tx1">
                    <a:lumMod val="50000"/>
                    <a:lumOff val="50000"/>
                  </a:schemeClr>
                </a:solidFill>
                <a:latin typeface="Arial" pitchFamily="34" charset="0"/>
                <a:cs typeface="Arial" pitchFamily="34" charset="0"/>
              </a:rPr>
              <a:t>453–457)</a:t>
            </a:r>
            <a:endParaRPr lang="en-US" sz="2300" b="1" dirty="0">
              <a:solidFill>
                <a:schemeClr val="tx1">
                  <a:lumMod val="50000"/>
                  <a:lumOff val="50000"/>
                </a:schemeClr>
              </a:solidFill>
              <a:latin typeface="Arial" pitchFamily="34" charset="0"/>
              <a:cs typeface="Arial" pitchFamily="34" charset="0"/>
            </a:endParaRPr>
          </a:p>
          <a:p>
            <a:pPr fontAlgn="auto">
              <a:lnSpc>
                <a:spcPct val="130000"/>
              </a:lnSpc>
              <a:spcAft>
                <a:spcPts val="0"/>
              </a:spcAft>
            </a:pPr>
            <a:endParaRPr lang="en-US" sz="3600" dirty="0">
              <a:latin typeface="Arial" panose="020B0604020202020204" pitchFamily="34" charset="0"/>
              <a:cs typeface="Arial" panose="020B0604020202020204" pitchFamily="34" charset="0"/>
            </a:endParaRPr>
          </a:p>
        </p:txBody>
      </p:sp>
      <p:pic>
        <p:nvPicPr>
          <p:cNvPr id="5" name="Picture 4"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3835986" y="-391533"/>
            <a:ext cx="1085291" cy="6515509"/>
          </a:xfrm>
          <a:prstGeom prst="rect">
            <a:avLst/>
          </a:prstGeom>
        </p:spPr>
      </p:pic>
      <p:sp>
        <p:nvSpPr>
          <p:cNvPr id="6" name="TextBox 5"/>
          <p:cNvSpPr txBox="1"/>
          <p:nvPr/>
        </p:nvSpPr>
        <p:spPr>
          <a:xfrm>
            <a:off x="2335681" y="1508789"/>
            <a:ext cx="4268461"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Journal It!</a:t>
            </a:r>
            <a:endParaRPr lang="en-US" sz="6000" dirty="0">
              <a:latin typeface="Arial" panose="020B0604020202020204" pitchFamily="34" charset="0"/>
              <a:cs typeface="Arial" panose="020B0604020202020204" pitchFamily="34" charset="0"/>
            </a:endParaRPr>
          </a:p>
        </p:txBody>
      </p:sp>
      <p:sp>
        <p:nvSpPr>
          <p:cNvPr id="7" name="Rectangle 6"/>
          <p:cNvSpPr/>
          <p:nvPr/>
        </p:nvSpPr>
        <p:spPr>
          <a:xfrm>
            <a:off x="3460330" y="2983624"/>
            <a:ext cx="1858201"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RuslanDashinsky/www.istockphoto.com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p:cNvSpPr txBox="1"/>
          <p:nvPr/>
        </p:nvSpPr>
        <p:spPr>
          <a:xfrm>
            <a:off x="1246812" y="3417488"/>
            <a:ext cx="6590117" cy="2092881"/>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Write two paragraphs that answer this question:</a:t>
            </a:r>
          </a:p>
          <a:p>
            <a:pPr algn="ctr"/>
            <a:endParaRPr lang="en-US" sz="2600" u="sng" dirty="0" smtClean="0">
              <a:effectLst>
                <a:outerShdw blurRad="38100" dist="38100" dir="2700000" algn="tl">
                  <a:srgbClr val="000000">
                    <a:alpha val="43137"/>
                  </a:srgbClr>
                </a:outerShdw>
              </a:effectLst>
            </a:endParaRPr>
          </a:p>
          <a:p>
            <a:pPr algn="ctr"/>
            <a:r>
              <a:rPr lang="en-US" sz="2600" i="1" dirty="0" smtClean="0">
                <a:latin typeface="Arial"/>
                <a:cs typeface="Arial"/>
              </a:rPr>
              <a:t>How can you honor your </a:t>
            </a:r>
            <a:r>
              <a:rPr lang="en-US" sz="2600" i="1" dirty="0" smtClean="0">
                <a:latin typeface="Arial"/>
                <a:cs typeface="Arial"/>
              </a:rPr>
              <a:t>family</a:t>
            </a:r>
            <a:br>
              <a:rPr lang="en-US" sz="2600" i="1" dirty="0" smtClean="0">
                <a:latin typeface="Arial"/>
                <a:cs typeface="Arial"/>
              </a:rPr>
            </a:br>
            <a:r>
              <a:rPr lang="en-US" sz="2600" i="1" dirty="0" smtClean="0">
                <a:latin typeface="Arial"/>
                <a:cs typeface="Arial"/>
              </a:rPr>
              <a:t>by </a:t>
            </a:r>
            <a:r>
              <a:rPr lang="en-US" sz="2600" i="1" dirty="0" smtClean="0">
                <a:latin typeface="Arial"/>
                <a:cs typeface="Arial"/>
              </a:rPr>
              <a:t>participating positively in society?</a:t>
            </a:r>
            <a:endParaRPr lang="en-US" sz="2600" i="1" dirty="0">
              <a:latin typeface="Arial"/>
              <a:cs typeface="Arial"/>
            </a:endParaRPr>
          </a:p>
        </p:txBody>
      </p:sp>
    </p:spTree>
    <p:extLst>
      <p:ext uri="{BB962C8B-B14F-4D97-AF65-F5344CB8AC3E}">
        <p14:creationId xmlns:p14="http://schemas.microsoft.com/office/powerpoint/2010/main" val="401827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54375"/>
            <a:ext cx="7447723"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30000"/>
              </a:lnSpc>
              <a:spcAft>
                <a:spcPts val="0"/>
              </a:spcAft>
            </a:pPr>
            <a:r>
              <a:rPr lang="en-US" b="1" dirty="0" smtClean="0">
                <a:solidFill>
                  <a:srgbClr val="0A5598"/>
                </a:solidFill>
                <a:latin typeface="Arial" panose="020B0604020202020204" pitchFamily="34" charset="0"/>
                <a:cs typeface="Arial" panose="020B0604020202020204" pitchFamily="34" charset="0"/>
              </a:rPr>
              <a:t>“On Earth as It Is in Heaven”</a:t>
            </a:r>
            <a:r>
              <a:rPr lang="en-US" dirty="0" smtClean="0">
                <a:solidFill>
                  <a:srgbClr val="0A5598"/>
                </a:solidFill>
                <a:latin typeface="Arial" panose="020B0604020202020204" pitchFamily="34" charset="0"/>
                <a:cs typeface="Arial" panose="020B0604020202020204" pitchFamily="34" charset="0"/>
              </a:rPr>
              <a:t> </a:t>
            </a:r>
            <a:r>
              <a:rPr lang="en-US" dirty="0" smtClean="0">
                <a:solidFill>
                  <a:srgbClr val="0A5598"/>
                </a:solidFill>
                <a:latin typeface="Arial" panose="020B0604020202020204" pitchFamily="34" charset="0"/>
                <a:cs typeface="Arial" panose="020B0604020202020204" pitchFamily="34" charset="0"/>
              </a:rPr>
              <a:t>(</a:t>
            </a:r>
            <a:r>
              <a:rPr lang="en-US" b="1" dirty="0" smtClean="0">
                <a:solidFill>
                  <a:srgbClr val="0A5598"/>
                </a:solidFill>
                <a:latin typeface="Arial" panose="020B0604020202020204" pitchFamily="34" charset="0"/>
                <a:cs typeface="Arial" panose="020B0604020202020204" pitchFamily="34" charset="0"/>
              </a:rPr>
              <a:t>Part 2)</a:t>
            </a:r>
            <a:endParaRPr lang="en-US" b="1" dirty="0" smtClean="0">
              <a:solidFill>
                <a:srgbClr val="0A5598"/>
              </a:solidFill>
              <a:latin typeface="Arial" panose="020B0604020202020204" pitchFamily="34" charset="0"/>
              <a:cs typeface="Arial" panose="020B0604020202020204" pitchFamily="34" charset="0"/>
            </a:endParaRPr>
          </a:p>
          <a:p>
            <a:pPr fontAlgn="auto">
              <a:lnSpc>
                <a:spcPct val="130000"/>
              </a:lnSpc>
              <a:spcAft>
                <a:spcPts val="0"/>
              </a:spcAft>
            </a:pPr>
            <a:r>
              <a:rPr lang="en-US" sz="2300" b="1" dirty="0">
                <a:solidFill>
                  <a:schemeClr val="tx1">
                    <a:lumMod val="50000"/>
                    <a:lumOff val="50000"/>
                  </a:schemeClr>
                </a:solidFill>
                <a:latin typeface="Arial" pitchFamily="34" charset="0"/>
                <a:cs typeface="Arial" pitchFamily="34" charset="0"/>
              </a:rPr>
              <a:t>(</a:t>
            </a:r>
            <a:r>
              <a:rPr lang="en-US" sz="2300" b="1" dirty="0" smtClean="0">
                <a:solidFill>
                  <a:schemeClr val="tx1">
                    <a:lumMod val="50000"/>
                    <a:lumOff val="50000"/>
                  </a:schemeClr>
                </a:solidFill>
                <a:latin typeface="Arial" pitchFamily="34" charset="0"/>
                <a:cs typeface="Arial" pitchFamily="34" charset="0"/>
              </a:rPr>
              <a:t>Handbook, </a:t>
            </a:r>
            <a:r>
              <a:rPr lang="en-US" sz="2300" b="1" dirty="0">
                <a:solidFill>
                  <a:schemeClr val="tx1">
                    <a:lumMod val="50000"/>
                    <a:lumOff val="50000"/>
                  </a:schemeClr>
                </a:solidFill>
                <a:latin typeface="Arial" pitchFamily="34" charset="0"/>
                <a:cs typeface="Arial" pitchFamily="34" charset="0"/>
              </a:rPr>
              <a:t>pages </a:t>
            </a:r>
            <a:r>
              <a:rPr lang="en-US" sz="2300" b="1" dirty="0" smtClean="0">
                <a:solidFill>
                  <a:schemeClr val="tx1">
                    <a:lumMod val="50000"/>
                    <a:lumOff val="50000"/>
                  </a:schemeClr>
                </a:solidFill>
                <a:latin typeface="Arial" pitchFamily="34" charset="0"/>
                <a:cs typeface="Arial" pitchFamily="34" charset="0"/>
              </a:rPr>
              <a:t>453–457)</a:t>
            </a:r>
            <a:endParaRPr lang="en-US" sz="2300" b="1" dirty="0">
              <a:solidFill>
                <a:schemeClr val="tx1">
                  <a:lumMod val="50000"/>
                  <a:lumOff val="50000"/>
                </a:schemeClr>
              </a:solidFill>
              <a:latin typeface="Arial" pitchFamily="34" charset="0"/>
              <a:cs typeface="Arial" pitchFamily="34" charset="0"/>
            </a:endParaRPr>
          </a:p>
          <a:p>
            <a:pPr fontAlgn="auto">
              <a:lnSpc>
                <a:spcPct val="130000"/>
              </a:lnSpc>
              <a:spcAft>
                <a:spcPts val="0"/>
              </a:spcAft>
            </a:pPr>
            <a:endParaRPr lang="en-US" sz="3600" dirty="0">
              <a:latin typeface="Arial" panose="020B0604020202020204" pitchFamily="34" charset="0"/>
              <a:cs typeface="Arial" panose="020B0604020202020204" pitchFamily="34" charset="0"/>
            </a:endParaRPr>
          </a:p>
        </p:txBody>
      </p:sp>
      <p:sp>
        <p:nvSpPr>
          <p:cNvPr id="3" name="Rectangle 2"/>
          <p:cNvSpPr/>
          <p:nvPr/>
        </p:nvSpPr>
        <p:spPr>
          <a:xfrm>
            <a:off x="719603" y="2218561"/>
            <a:ext cx="4280452" cy="2206758"/>
          </a:xfrm>
          <a:prstGeom prst="rect">
            <a:avLst/>
          </a:prstGeom>
        </p:spPr>
        <p:txBody>
          <a:bodyPr wrap="square">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We </a:t>
            </a:r>
            <a:r>
              <a:rPr lang="en-US" dirty="0">
                <a:solidFill>
                  <a:srgbClr val="000000"/>
                </a:solidFill>
                <a:latin typeface="Arial" panose="020B0604020202020204" pitchFamily="34" charset="0"/>
                <a:ea typeface="Times New Roman" panose="02020603050405020304" pitchFamily="18" charset="0"/>
                <a:cs typeface="TimesNewRomanPSMT"/>
              </a:rPr>
              <a:t>take our understanding of honoring our families into the world by living out the Fourth Commandment in the larger society.</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5" name="Rectangle 4"/>
          <p:cNvSpPr/>
          <p:nvPr/>
        </p:nvSpPr>
        <p:spPr>
          <a:xfrm>
            <a:off x="6012111" y="5270358"/>
            <a:ext cx="1585690"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iQoncept/www.shutterstock.com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6" name="Picture 5" descr="S10-shutterstock_14361109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0052" y="1397375"/>
            <a:ext cx="3772956" cy="3772956"/>
          </a:xfrm>
          <a:prstGeom prst="rect">
            <a:avLst/>
          </a:prstGeom>
        </p:spPr>
      </p:pic>
    </p:spTree>
    <p:extLst>
      <p:ext uri="{BB962C8B-B14F-4D97-AF65-F5344CB8AC3E}">
        <p14:creationId xmlns:p14="http://schemas.microsoft.com/office/powerpoint/2010/main" val="73212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54375"/>
            <a:ext cx="7447723"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30000"/>
              </a:lnSpc>
              <a:spcAft>
                <a:spcPts val="0"/>
              </a:spcAft>
            </a:pPr>
            <a:r>
              <a:rPr lang="en-US" b="1" dirty="0" smtClean="0">
                <a:solidFill>
                  <a:srgbClr val="0A5598"/>
                </a:solidFill>
                <a:latin typeface="Arial" panose="020B0604020202020204" pitchFamily="34" charset="0"/>
                <a:cs typeface="Arial" panose="020B0604020202020204" pitchFamily="34" charset="0"/>
              </a:rPr>
              <a:t>“On Earth as It Is in Heaven” </a:t>
            </a:r>
            <a:r>
              <a:rPr lang="en-US" b="1" dirty="0" smtClean="0">
                <a:solidFill>
                  <a:srgbClr val="0A5598"/>
                </a:solidFill>
                <a:latin typeface="Arial" panose="020B0604020202020204" pitchFamily="34" charset="0"/>
                <a:cs typeface="Arial" panose="020B0604020202020204" pitchFamily="34" charset="0"/>
              </a:rPr>
              <a:t>(Part 2)</a:t>
            </a:r>
            <a:endParaRPr lang="en-US" b="1" dirty="0" smtClean="0">
              <a:solidFill>
                <a:srgbClr val="0A5598"/>
              </a:solidFill>
              <a:latin typeface="Arial" panose="020B0604020202020204" pitchFamily="34" charset="0"/>
              <a:cs typeface="Arial" panose="020B0604020202020204" pitchFamily="34" charset="0"/>
            </a:endParaRPr>
          </a:p>
          <a:p>
            <a:pPr fontAlgn="auto">
              <a:lnSpc>
                <a:spcPct val="130000"/>
              </a:lnSpc>
              <a:spcAft>
                <a:spcPts val="0"/>
              </a:spcAft>
            </a:pPr>
            <a:r>
              <a:rPr lang="en-US" sz="2300" b="1" dirty="0">
                <a:solidFill>
                  <a:schemeClr val="tx1">
                    <a:lumMod val="50000"/>
                    <a:lumOff val="50000"/>
                  </a:schemeClr>
                </a:solidFill>
                <a:latin typeface="Arial" pitchFamily="34" charset="0"/>
                <a:cs typeface="Arial" pitchFamily="34" charset="0"/>
              </a:rPr>
              <a:t>(</a:t>
            </a:r>
            <a:r>
              <a:rPr lang="en-US" sz="2300" b="1" dirty="0" smtClean="0">
                <a:solidFill>
                  <a:schemeClr val="tx1">
                    <a:lumMod val="50000"/>
                    <a:lumOff val="50000"/>
                  </a:schemeClr>
                </a:solidFill>
                <a:latin typeface="Arial" pitchFamily="34" charset="0"/>
                <a:cs typeface="Arial" pitchFamily="34" charset="0"/>
              </a:rPr>
              <a:t>Handbook, </a:t>
            </a:r>
            <a:r>
              <a:rPr lang="en-US" sz="2300" b="1" dirty="0">
                <a:solidFill>
                  <a:schemeClr val="tx1">
                    <a:lumMod val="50000"/>
                    <a:lumOff val="50000"/>
                  </a:schemeClr>
                </a:solidFill>
                <a:latin typeface="Arial" pitchFamily="34" charset="0"/>
                <a:cs typeface="Arial" pitchFamily="34" charset="0"/>
              </a:rPr>
              <a:t>pages </a:t>
            </a:r>
            <a:r>
              <a:rPr lang="en-US" sz="2300" b="1" dirty="0" smtClean="0">
                <a:solidFill>
                  <a:schemeClr val="tx1">
                    <a:lumMod val="50000"/>
                    <a:lumOff val="50000"/>
                  </a:schemeClr>
                </a:solidFill>
                <a:latin typeface="Arial" pitchFamily="34" charset="0"/>
                <a:cs typeface="Arial" pitchFamily="34" charset="0"/>
              </a:rPr>
              <a:t>453–457)</a:t>
            </a:r>
            <a:endParaRPr lang="en-US" sz="2300" b="1" dirty="0">
              <a:solidFill>
                <a:schemeClr val="tx1">
                  <a:lumMod val="50000"/>
                  <a:lumOff val="50000"/>
                </a:schemeClr>
              </a:solidFill>
              <a:latin typeface="Arial" pitchFamily="34" charset="0"/>
              <a:cs typeface="Arial" pitchFamily="34" charset="0"/>
            </a:endParaRPr>
          </a:p>
          <a:p>
            <a:pPr fontAlgn="auto">
              <a:lnSpc>
                <a:spcPct val="130000"/>
              </a:lnSpc>
              <a:spcAft>
                <a:spcPts val="0"/>
              </a:spcAft>
            </a:pPr>
            <a:endParaRPr lang="en-US" sz="36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815981"/>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itchFamily="34" charset="0"/>
                <a:cs typeface="Arial" pitchFamily="34" charset="0"/>
              </a:rPr>
              <a:t>God wants us to build a society that values truth, justice, freedom, and solidarity.</a:t>
            </a:r>
          </a:p>
          <a:p>
            <a:r>
              <a:rPr lang="en-US" sz="2400" dirty="0" smtClean="0">
                <a:latin typeface="Arial" pitchFamily="34" charset="0"/>
                <a:cs typeface="Arial" pitchFamily="34" charset="0"/>
              </a:rPr>
              <a:t>Citizens should take an active part in public life.</a:t>
            </a:r>
          </a:p>
          <a:p>
            <a:r>
              <a:rPr lang="en-US" sz="2400" dirty="0" smtClean="0">
                <a:latin typeface="Arial" pitchFamily="34" charset="0"/>
                <a:cs typeface="Arial" pitchFamily="34" charset="0"/>
              </a:rPr>
              <a:t>Our Baptism, our </a:t>
            </a:r>
            <a:r>
              <a:rPr lang="en-US" sz="2400" dirty="0" smtClean="0">
                <a:latin typeface="Arial" pitchFamily="34" charset="0"/>
                <a:cs typeface="Arial" pitchFamily="34" charset="0"/>
              </a:rPr>
              <a:t>membership in the Catholic </a:t>
            </a:r>
            <a:r>
              <a:rPr lang="en-US" sz="2400" dirty="0" smtClean="0">
                <a:latin typeface="Arial" pitchFamily="34" charset="0"/>
                <a:cs typeface="Arial" pitchFamily="34" charset="0"/>
              </a:rPr>
              <a:t>Church, makes </a:t>
            </a:r>
            <a:r>
              <a:rPr lang="en-US" sz="2400" dirty="0" smtClean="0">
                <a:latin typeface="Arial" pitchFamily="34" charset="0"/>
                <a:cs typeface="Arial" pitchFamily="34" charset="0"/>
              </a:rPr>
              <a:t>us citizens of the world.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90525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54375"/>
            <a:ext cx="7447723"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30000"/>
              </a:lnSpc>
              <a:spcAft>
                <a:spcPts val="0"/>
              </a:spcAft>
            </a:pPr>
            <a:r>
              <a:rPr lang="en-US" b="1" dirty="0" smtClean="0">
                <a:solidFill>
                  <a:srgbClr val="0A5598"/>
                </a:solidFill>
                <a:latin typeface="Arial" panose="020B0604020202020204" pitchFamily="34" charset="0"/>
                <a:cs typeface="Arial" panose="020B0604020202020204" pitchFamily="34" charset="0"/>
              </a:rPr>
              <a:t>“On Earth as It Is in Heaven” </a:t>
            </a:r>
            <a:r>
              <a:rPr lang="en-US" b="1" dirty="0" smtClean="0">
                <a:solidFill>
                  <a:srgbClr val="0A5598"/>
                </a:solidFill>
                <a:latin typeface="Arial" panose="020B0604020202020204" pitchFamily="34" charset="0"/>
                <a:cs typeface="Arial" panose="020B0604020202020204" pitchFamily="34" charset="0"/>
              </a:rPr>
              <a:t>(Part 2)</a:t>
            </a:r>
            <a:endParaRPr lang="en-US" b="1" dirty="0" smtClean="0">
              <a:solidFill>
                <a:srgbClr val="0A5598"/>
              </a:solidFill>
              <a:latin typeface="Arial" panose="020B0604020202020204" pitchFamily="34" charset="0"/>
              <a:cs typeface="Arial" panose="020B0604020202020204" pitchFamily="34" charset="0"/>
            </a:endParaRPr>
          </a:p>
          <a:p>
            <a:pPr fontAlgn="auto">
              <a:lnSpc>
                <a:spcPct val="130000"/>
              </a:lnSpc>
              <a:spcAft>
                <a:spcPts val="0"/>
              </a:spcAft>
            </a:pPr>
            <a:r>
              <a:rPr lang="en-US" sz="2300" b="1" dirty="0">
                <a:solidFill>
                  <a:schemeClr val="tx1">
                    <a:lumMod val="50000"/>
                    <a:lumOff val="50000"/>
                  </a:schemeClr>
                </a:solidFill>
                <a:latin typeface="Arial" pitchFamily="34" charset="0"/>
                <a:cs typeface="Arial" pitchFamily="34" charset="0"/>
              </a:rPr>
              <a:t>(</a:t>
            </a:r>
            <a:r>
              <a:rPr lang="en-US" sz="2300" b="1" dirty="0" smtClean="0">
                <a:solidFill>
                  <a:schemeClr val="tx1">
                    <a:lumMod val="50000"/>
                    <a:lumOff val="50000"/>
                  </a:schemeClr>
                </a:solidFill>
                <a:latin typeface="Arial" pitchFamily="34" charset="0"/>
                <a:cs typeface="Arial" pitchFamily="34" charset="0"/>
              </a:rPr>
              <a:t>Handbook, </a:t>
            </a:r>
            <a:r>
              <a:rPr lang="en-US" sz="2300" b="1" dirty="0">
                <a:solidFill>
                  <a:schemeClr val="tx1">
                    <a:lumMod val="50000"/>
                    <a:lumOff val="50000"/>
                  </a:schemeClr>
                </a:solidFill>
                <a:latin typeface="Arial" pitchFamily="34" charset="0"/>
                <a:cs typeface="Arial" pitchFamily="34" charset="0"/>
              </a:rPr>
              <a:t>pages </a:t>
            </a:r>
            <a:r>
              <a:rPr lang="en-US" sz="2300" b="1" dirty="0" smtClean="0">
                <a:solidFill>
                  <a:schemeClr val="tx1">
                    <a:lumMod val="50000"/>
                    <a:lumOff val="50000"/>
                  </a:schemeClr>
                </a:solidFill>
                <a:latin typeface="Arial" pitchFamily="34" charset="0"/>
                <a:cs typeface="Arial" pitchFamily="34" charset="0"/>
              </a:rPr>
              <a:t>453–457)</a:t>
            </a:r>
            <a:endParaRPr lang="en-US" sz="2300" b="1" dirty="0">
              <a:solidFill>
                <a:schemeClr val="tx1">
                  <a:lumMod val="50000"/>
                  <a:lumOff val="50000"/>
                </a:schemeClr>
              </a:solidFill>
              <a:latin typeface="Arial" pitchFamily="34" charset="0"/>
              <a:cs typeface="Arial" pitchFamily="34" charset="0"/>
            </a:endParaRPr>
          </a:p>
          <a:p>
            <a:pPr fontAlgn="auto">
              <a:lnSpc>
                <a:spcPct val="130000"/>
              </a:lnSpc>
              <a:spcAft>
                <a:spcPts val="0"/>
              </a:spcAft>
            </a:pP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3182410" y="1492166"/>
            <a:ext cx="5481559" cy="4093428"/>
          </a:xfrm>
          <a:prstGeom prst="rect">
            <a:avLst/>
          </a:prstGeom>
          <a:noFill/>
        </p:spPr>
        <p:txBody>
          <a:bodyPr wrap="square" rtlCol="0">
            <a:spAutoFit/>
          </a:bodyPr>
          <a:lstStyle/>
          <a:p>
            <a:pPr marL="6350" indent="6350"/>
            <a:r>
              <a:rPr lang="en-US" sz="2000" b="1" dirty="0" smtClean="0">
                <a:latin typeface="Arial" panose="020B0604020202020204" pitchFamily="34" charset="0"/>
                <a:cs typeface="Arial" panose="020B0604020202020204" pitchFamily="34" charset="0"/>
              </a:rPr>
              <a:t>Activity: “Saintly Lawyers and Government Officials”</a:t>
            </a:r>
          </a:p>
          <a:p>
            <a:pPr marL="457200" indent="-457200"/>
            <a:r>
              <a:rPr lang="en-US" sz="2000" dirty="0" smtClean="0">
                <a:latin typeface="Arial" panose="020B0604020202020204" pitchFamily="34" charset="0"/>
                <a:cs typeface="Arial" panose="020B0604020202020204" pitchFamily="34" charset="0"/>
              </a:rPr>
              <a:t>1. 	Your teacher will arrange the class into small groups.</a:t>
            </a:r>
          </a:p>
          <a:p>
            <a:pPr marL="457200" indent="-457200"/>
            <a:r>
              <a:rPr lang="en-US" sz="2000" dirty="0" smtClean="0">
                <a:latin typeface="Arial" panose="020B0604020202020204" pitchFamily="34" charset="0"/>
                <a:cs typeface="Arial" panose="020B0604020202020204" pitchFamily="34" charset="0"/>
              </a:rPr>
              <a:t>2. 	Each group will be assigned one of the following saints: </a:t>
            </a:r>
            <a:r>
              <a:rPr lang="en-US" sz="2000" b="1" i="1" dirty="0" smtClean="0">
                <a:latin typeface="Arial" panose="020B0604020202020204" pitchFamily="34" charset="0"/>
                <a:cs typeface="Arial" panose="020B0604020202020204" pitchFamily="34" charset="0"/>
              </a:rPr>
              <a:t>Saint Thomas More, Saint Louis IX of France, Saint Ives, Saint Thomas Becket, or Saint Raymond of Peñafort.</a:t>
            </a:r>
            <a:endParaRPr lang="en-US" sz="2000" dirty="0" smtClean="0">
              <a:latin typeface="Arial" panose="020B0604020202020204" pitchFamily="34" charset="0"/>
              <a:cs typeface="Arial" panose="020B0604020202020204" pitchFamily="34" charset="0"/>
            </a:endParaRPr>
          </a:p>
          <a:p>
            <a:pPr marL="457200" indent="-457200"/>
            <a:r>
              <a:rPr lang="en-US" sz="2000" dirty="0" smtClean="0">
                <a:latin typeface="Arial" panose="020B0604020202020204" pitchFamily="34" charset="0"/>
                <a:cs typeface="Arial" panose="020B0604020202020204" pitchFamily="34" charset="0"/>
              </a:rPr>
              <a:t>3.	Research </a:t>
            </a:r>
            <a:r>
              <a:rPr lang="en-US" sz="2000" dirty="0" smtClean="0">
                <a:latin typeface="Arial" panose="020B0604020202020204" pitchFamily="34" charset="0"/>
                <a:cs typeface="Arial" panose="020B0604020202020204" pitchFamily="34" charset="0"/>
              </a:rPr>
              <a:t>your assigned saint </a:t>
            </a:r>
            <a:r>
              <a:rPr lang="en-US" sz="2000" dirty="0" smtClean="0">
                <a:latin typeface="Arial" panose="020B0604020202020204" pitchFamily="34" charset="0"/>
                <a:cs typeface="Arial" panose="020B0604020202020204" pitchFamily="34" charset="0"/>
              </a:rPr>
              <a:t>(each member of the group taking notes on the information you find).</a:t>
            </a:r>
          </a:p>
          <a:p>
            <a:pPr marL="463550" indent="-463550"/>
            <a:r>
              <a:rPr lang="en-US" sz="2000" dirty="0" smtClean="0">
                <a:latin typeface="Arial" panose="020B0604020202020204" pitchFamily="34" charset="0"/>
                <a:cs typeface="Arial" panose="020B0604020202020204" pitchFamily="34" charset="0"/>
              </a:rPr>
              <a:t>4. 	Present on the saint you researched! </a:t>
            </a: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749604" y="5310367"/>
            <a:ext cx="1513556"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rcyoung/www.istockphoto.com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6" name="Picture 5" descr="S11-iStock_00000714825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857" y="1586957"/>
            <a:ext cx="2109494" cy="3595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6218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41</a:t>
            </a:r>
            <a:endParaRPr lang="en-US" sz="2000" dirty="0" smtClean="0">
              <a:solidFill>
                <a:srgbClr val="178D34"/>
              </a:solidFill>
              <a:latin typeface="Arial" panose="020B0604020202020204" pitchFamily="34" charset="0"/>
              <a:cs typeface="Arial" panose="020B0604020202020204" pitchFamily="34" charset="0"/>
            </a:endParaRPr>
          </a:p>
          <a:p>
            <a:pPr algn="ctr"/>
            <a:r>
              <a:rPr lang="en-US" sz="3600" dirty="0" smtClean="0">
                <a:solidFill>
                  <a:srgbClr val="178D34"/>
                </a:solidFill>
                <a:latin typeface="Arial"/>
                <a:cs typeface="Arial"/>
              </a:rPr>
              <a:t>Honoring Family</a:t>
            </a:r>
          </a:p>
          <a:p>
            <a:endParaRPr lang="en-US" dirty="0"/>
          </a:p>
        </p:txBody>
      </p:sp>
    </p:spTree>
    <p:extLst>
      <p:ext uri="{BB962C8B-B14F-4D97-AF65-F5344CB8AC3E}">
        <p14:creationId xmlns:p14="http://schemas.microsoft.com/office/powerpoint/2010/main" val="150188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smtClean="0">
                <a:latin typeface="Arial" panose="020B0604020202020204" pitchFamily="34" charset="0"/>
                <a:cs typeface="Arial" panose="020B0604020202020204" pitchFamily="34" charset="0"/>
              </a:rPr>
              <a:t>Chapter </a:t>
            </a:r>
            <a:r>
              <a:rPr lang="en-US" sz="4200" b="1" dirty="0" smtClean="0">
                <a:latin typeface="Arial" panose="020B0604020202020204" pitchFamily="34" charset="0"/>
                <a:cs typeface="Arial" panose="020B0604020202020204" pitchFamily="34" charset="0"/>
              </a:rPr>
              <a:t>Summary</a:t>
            </a:r>
            <a:endParaRPr lang="en-US" sz="4200" b="1" dirty="0" smtClean="0">
              <a:latin typeface="Arial" panose="020B0604020202020204" pitchFamily="34" charset="0"/>
              <a:cs typeface="Arial" panose="020B0604020202020204" pitchFamily="34" charset="0"/>
            </a:endParaRPr>
          </a:p>
          <a:p>
            <a:pPr fontAlgn="auto">
              <a:spcAft>
                <a:spcPts val="0"/>
              </a:spcAft>
            </a:pPr>
            <a:r>
              <a:rPr lang="en-US" sz="3100" b="1" dirty="0" smtClean="0">
                <a:latin typeface="Arial" panose="020B0604020202020204" pitchFamily="34" charset="0"/>
                <a:cs typeface="Arial" panose="020B0604020202020204" pitchFamily="34" charset="0"/>
              </a:rPr>
              <a:t>Honoring Family</a:t>
            </a:r>
            <a:endParaRPr lang="en-US" sz="3100" b="1" dirty="0">
              <a:latin typeface="Arial" panose="020B0604020202020204" pitchFamily="34" charset="0"/>
              <a:cs typeface="Arial" panose="020B0604020202020204" pitchFamily="34" charset="0"/>
            </a:endParaRPr>
          </a:p>
        </p:txBody>
      </p:sp>
      <p:sp>
        <p:nvSpPr>
          <p:cNvPr id="5" name="Rectangle 4"/>
          <p:cNvSpPr/>
          <p:nvPr/>
        </p:nvSpPr>
        <p:spPr>
          <a:xfrm>
            <a:off x="355143" y="1754383"/>
            <a:ext cx="4572000" cy="3985706"/>
          </a:xfrm>
          <a:prstGeom prst="rect">
            <a:avLst/>
          </a:prstGeom>
        </p:spPr>
        <p:txBody>
          <a:bodyPr>
            <a:spAutoFit/>
          </a:bodyPr>
          <a:lstStyle/>
          <a:p>
            <a:pPr marL="0" marR="0">
              <a:lnSpc>
                <a:spcPct val="115000"/>
              </a:lnSpc>
              <a:spcBef>
                <a:spcPts val="0"/>
              </a:spcBef>
              <a:spcAft>
                <a:spcPts val="0"/>
              </a:spcAft>
            </a:pPr>
            <a:r>
              <a:rPr lang="en-US" sz="2000" dirty="0">
                <a:solidFill>
                  <a:srgbClr val="000000"/>
                </a:solidFill>
                <a:latin typeface="Arial" panose="020B0604020202020204" pitchFamily="34" charset="0"/>
                <a:ea typeface="Times New Roman" panose="02020603050405020304" pitchFamily="18" charset="0"/>
                <a:cs typeface="TimesNewRomanPSMT"/>
              </a:rPr>
              <a:t>In this chapter, </a:t>
            </a:r>
            <a:r>
              <a:rPr lang="en-US" sz="2000" dirty="0" smtClean="0">
                <a:solidFill>
                  <a:srgbClr val="000000"/>
                </a:solidFill>
                <a:latin typeface="Arial" panose="020B0604020202020204" pitchFamily="34" charset="0"/>
                <a:ea typeface="Times New Roman" panose="02020603050405020304" pitchFamily="18" charset="0"/>
                <a:cs typeface="TimesNewRomanPSMT"/>
              </a:rPr>
              <a:t>you will </a:t>
            </a:r>
            <a:r>
              <a:rPr lang="en-US" sz="2000" dirty="0">
                <a:solidFill>
                  <a:srgbClr val="000000"/>
                </a:solidFill>
                <a:latin typeface="Arial" panose="020B0604020202020204" pitchFamily="34" charset="0"/>
                <a:ea typeface="Times New Roman" panose="02020603050405020304" pitchFamily="18" charset="0"/>
                <a:cs typeface="TimesNewRomanPSMT"/>
              </a:rPr>
              <a:t>consider what it means to honor </a:t>
            </a:r>
            <a:r>
              <a:rPr lang="en-US" sz="2000" dirty="0" smtClean="0">
                <a:solidFill>
                  <a:srgbClr val="000000"/>
                </a:solidFill>
                <a:latin typeface="Arial" panose="020B0604020202020204" pitchFamily="34" charset="0"/>
                <a:ea typeface="Times New Roman" panose="02020603050405020304" pitchFamily="18" charset="0"/>
                <a:cs typeface="TimesNewRomanPSMT"/>
              </a:rPr>
              <a:t>your </a:t>
            </a:r>
            <a:r>
              <a:rPr lang="en-US" sz="2000" dirty="0">
                <a:solidFill>
                  <a:srgbClr val="000000"/>
                </a:solidFill>
                <a:latin typeface="Arial" panose="020B0604020202020204" pitchFamily="34" charset="0"/>
                <a:ea typeface="Times New Roman" panose="02020603050405020304" pitchFamily="18" charset="0"/>
                <a:cs typeface="TimesNewRomanPSMT"/>
              </a:rPr>
              <a:t>parents and other family members. Through the Fourth Commandment, we are called to honor not just our parents but legitimate authority as well. The discipline our families offer encourages discipleship and the creation of Heaven on earth, extending love and justice from the family to society as a whole</a:t>
            </a:r>
            <a:r>
              <a:rPr lang="en-US" sz="2000" dirty="0" smtClean="0">
                <a:solidFill>
                  <a:srgbClr val="000000"/>
                </a:solidFill>
                <a:latin typeface="Arial" panose="020B0604020202020204" pitchFamily="34" charset="0"/>
                <a:ea typeface="Times New Roman" panose="02020603050405020304" pitchFamily="18" charset="0"/>
                <a:cs typeface="TimesNewRomanPSMT"/>
              </a:rPr>
              <a:t>.</a:t>
            </a:r>
          </a:p>
          <a:p>
            <a:pPr marL="0" marR="0" algn="ctr">
              <a:lnSpc>
                <a:spcPct val="115000"/>
              </a:lnSpc>
              <a:spcBef>
                <a:spcPts val="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5735043" y="4676518"/>
            <a:ext cx="3034748" cy="200055"/>
          </a:xfrm>
          <a:prstGeom prst="rect">
            <a:avLst/>
          </a:prstGeom>
        </p:spPr>
        <p:txBody>
          <a:bodyPr wrap="squar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digitalskillet/www.istockphoto.com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3-iStock_000018369179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7738" y="2276033"/>
            <a:ext cx="3602053" cy="2400485"/>
          </a:xfrm>
          <a:prstGeom prst="rect">
            <a:avLst/>
          </a:prstGeom>
        </p:spPr>
      </p:pic>
    </p:spTree>
    <p:extLst>
      <p:ext uri="{BB962C8B-B14F-4D97-AF65-F5344CB8AC3E}">
        <p14:creationId xmlns:p14="http://schemas.microsoft.com/office/powerpoint/2010/main" val="355731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57200" y="728247"/>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0A5598"/>
                </a:solidFill>
                <a:latin typeface="Arial" panose="020B0604020202020204" pitchFamily="34" charset="0"/>
                <a:cs typeface="Arial" panose="020B0604020202020204" pitchFamily="34" charset="0"/>
              </a:rPr>
              <a:t>Introduction and “The Fourth Commandment: Honor Your Parents”</a:t>
            </a:r>
          </a:p>
          <a:p>
            <a:pPr fontAlgn="auto">
              <a:lnSpc>
                <a:spcPct val="110000"/>
              </a:lnSpc>
              <a:spcAft>
                <a:spcPts val="0"/>
              </a:spcAft>
            </a:pP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a:solidFill>
                  <a:schemeClr val="tx1">
                    <a:lumMod val="50000"/>
                    <a:lumOff val="50000"/>
                  </a:schemeClr>
                </a:solidFill>
                <a:latin typeface="Arial" panose="020B0604020202020204" pitchFamily="34" charset="0"/>
                <a:cs typeface="Arial" panose="020B0604020202020204" pitchFamily="34" charset="0"/>
              </a:rPr>
              <a:t>pages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448–452)</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6" name="Rectangle 5"/>
          <p:cNvSpPr/>
          <p:nvPr/>
        </p:nvSpPr>
        <p:spPr>
          <a:xfrm>
            <a:off x="4243151" y="2546557"/>
            <a:ext cx="4295596" cy="2308324"/>
          </a:xfrm>
          <a:prstGeom prst="rect">
            <a:avLst/>
          </a:prstGeom>
        </p:spPr>
        <p:txBody>
          <a:bodyPr wrap="square">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The </a:t>
            </a:r>
            <a:r>
              <a:rPr lang="en-US" dirty="0">
                <a:solidFill>
                  <a:srgbClr val="000000"/>
                </a:solidFill>
                <a:latin typeface="Arial" panose="020B0604020202020204" pitchFamily="34" charset="0"/>
                <a:ea typeface="Times New Roman" panose="02020603050405020304" pitchFamily="18" charset="0"/>
                <a:cs typeface="TimesNewRomanPSMT"/>
              </a:rPr>
              <a:t>Fourth Commandment, “Honor your father and your mother,” requires us to honor, respect, and obey our parents and those in legitimate authority over us.</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615955" y="5283034"/>
            <a:ext cx="1492716"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Gizelka/www.istockphoto.com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4-iStock_00003377509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92" y="1998764"/>
            <a:ext cx="3226243" cy="3226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513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728247"/>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0A5598"/>
                </a:solidFill>
                <a:latin typeface="Arial" panose="020B0604020202020204" pitchFamily="34" charset="0"/>
                <a:cs typeface="Arial" panose="020B0604020202020204" pitchFamily="34" charset="0"/>
              </a:rPr>
              <a:t>Introduction and “The Fourth Commandment: Honor Your Parents”</a:t>
            </a:r>
          </a:p>
          <a:p>
            <a:pPr fontAlgn="auto">
              <a:lnSpc>
                <a:spcPct val="110000"/>
              </a:lnSpc>
              <a:spcAft>
                <a:spcPts val="0"/>
              </a:spcAft>
            </a:pP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a:solidFill>
                  <a:schemeClr val="tx1">
                    <a:lumMod val="50000"/>
                    <a:lumOff val="50000"/>
                  </a:schemeClr>
                </a:solidFill>
                <a:latin typeface="Arial" panose="020B0604020202020204" pitchFamily="34" charset="0"/>
                <a:cs typeface="Arial" panose="020B0604020202020204" pitchFamily="34" charset="0"/>
              </a:rPr>
              <a:t>pages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448–452)</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364435" y="1819772"/>
            <a:ext cx="4572000" cy="4462760"/>
          </a:xfrm>
          <a:prstGeom prst="rect">
            <a:avLst/>
          </a:prstGeom>
        </p:spPr>
        <p:txBody>
          <a:bodyPr wrap="square">
            <a:spAutoFit/>
          </a:bodyPr>
          <a:lstStyle/>
          <a:p>
            <a:pPr indent="1588"/>
            <a:r>
              <a:rPr lang="en-US" sz="1550" b="1" dirty="0" smtClean="0">
                <a:latin typeface="Arial" panose="020B0604020202020204" pitchFamily="34" charset="0"/>
                <a:ea typeface="Times New Roman" panose="02020603050405020304" pitchFamily="18" charset="0"/>
                <a:cs typeface="Arial" panose="020B0604020202020204" pitchFamily="34" charset="0"/>
              </a:rPr>
              <a:t>Activity: “Jesus Loves the Little Children”</a:t>
            </a:r>
          </a:p>
          <a:p>
            <a:pPr indent="1588"/>
            <a:endParaRPr lang="en-US" sz="1550" b="1" dirty="0" smtClean="0">
              <a:latin typeface="Arial" panose="020B0604020202020204" pitchFamily="34" charset="0"/>
              <a:ea typeface="Times New Roman" panose="02020603050405020304" pitchFamily="18" charset="0"/>
              <a:cs typeface="Arial" panose="020B0604020202020204" pitchFamily="34" charset="0"/>
            </a:endParaRPr>
          </a:p>
          <a:p>
            <a:pPr indent="1588"/>
            <a:r>
              <a:rPr lang="en-US" sz="1550" dirty="0" smtClean="0">
                <a:latin typeface="Arial" panose="020B0604020202020204" pitchFamily="34" charset="0"/>
                <a:ea typeface="Times New Roman" panose="02020603050405020304" pitchFamily="18" charset="0"/>
                <a:cs typeface="Arial" panose="020B0604020202020204" pitchFamily="34" charset="0"/>
              </a:rPr>
              <a:t>1. Your teacher will arrange the class into small groups and give each group one </a:t>
            </a:r>
            <a:r>
              <a:rPr lang="en-US" sz="1550" dirty="0">
                <a:latin typeface="Arial" panose="020B0604020202020204" pitchFamily="34" charset="0"/>
                <a:ea typeface="Times New Roman" panose="02020603050405020304" pitchFamily="18" charset="0"/>
                <a:cs typeface="Arial" panose="020B0604020202020204" pitchFamily="34" charset="0"/>
              </a:rPr>
              <a:t>of the following Scripture passages</a:t>
            </a:r>
            <a:r>
              <a:rPr lang="en-US" sz="1550" dirty="0" smtClean="0">
                <a:latin typeface="Arial" panose="020B0604020202020204" pitchFamily="34" charset="0"/>
                <a:ea typeface="Times New Roman" panose="02020603050405020304" pitchFamily="18" charset="0"/>
                <a:cs typeface="Arial" panose="020B0604020202020204" pitchFamily="34" charset="0"/>
              </a:rPr>
              <a:t>:</a:t>
            </a:r>
          </a:p>
          <a:p>
            <a:r>
              <a:rPr lang="en-US" sz="1550" b="1" dirty="0" smtClean="0">
                <a:latin typeface="Arial" panose="020B0604020202020204" pitchFamily="34" charset="0"/>
                <a:cs typeface="Arial" panose="020B0604020202020204" pitchFamily="34" charset="0"/>
              </a:rPr>
              <a:t>Matthew </a:t>
            </a:r>
            <a:r>
              <a:rPr lang="en-US" sz="1550" b="1" dirty="0">
                <a:latin typeface="Arial" panose="020B0604020202020204" pitchFamily="34" charset="0"/>
                <a:cs typeface="Arial" panose="020B0604020202020204" pitchFamily="34" charset="0"/>
              </a:rPr>
              <a:t>18:2–7; Matthew </a:t>
            </a:r>
            <a:r>
              <a:rPr lang="en-US" sz="1550" b="1" dirty="0" smtClean="0">
                <a:latin typeface="Arial" panose="020B0604020202020204" pitchFamily="34" charset="0"/>
                <a:cs typeface="Arial" panose="020B0604020202020204" pitchFamily="34" charset="0"/>
              </a:rPr>
              <a:t>21:15–16;</a:t>
            </a:r>
          </a:p>
          <a:p>
            <a:r>
              <a:rPr lang="en-US" sz="1550" b="1" dirty="0" smtClean="0">
                <a:latin typeface="Arial" panose="020B0604020202020204" pitchFamily="34" charset="0"/>
                <a:cs typeface="Arial" panose="020B0604020202020204" pitchFamily="34" charset="0"/>
              </a:rPr>
              <a:t>Mark </a:t>
            </a:r>
            <a:r>
              <a:rPr lang="en-US" sz="1550" b="1" dirty="0">
                <a:latin typeface="Arial" panose="020B0604020202020204" pitchFamily="34" charset="0"/>
                <a:cs typeface="Arial" panose="020B0604020202020204" pitchFamily="34" charset="0"/>
              </a:rPr>
              <a:t>9:36–37; Mark </a:t>
            </a:r>
            <a:r>
              <a:rPr lang="en-US" sz="1550" b="1" dirty="0" smtClean="0">
                <a:latin typeface="Arial" panose="020B0604020202020204" pitchFamily="34" charset="0"/>
                <a:cs typeface="Arial" panose="020B0604020202020204" pitchFamily="34" charset="0"/>
              </a:rPr>
              <a:t>10:13–16;</a:t>
            </a:r>
          </a:p>
          <a:p>
            <a:r>
              <a:rPr lang="en-US" sz="1550" b="1" dirty="0" smtClean="0">
                <a:latin typeface="Arial" panose="020B0604020202020204" pitchFamily="34" charset="0"/>
                <a:cs typeface="Arial" panose="020B0604020202020204" pitchFamily="34" charset="0"/>
              </a:rPr>
              <a:t>Ephesians </a:t>
            </a:r>
            <a:r>
              <a:rPr lang="en-US" sz="1550" b="1" dirty="0">
                <a:latin typeface="Arial" panose="020B0604020202020204" pitchFamily="34" charset="0"/>
                <a:cs typeface="Arial" panose="020B0604020202020204" pitchFamily="34" charset="0"/>
              </a:rPr>
              <a:t>6:1–4; 2 Timothy </a:t>
            </a:r>
            <a:r>
              <a:rPr lang="en-US" sz="1550" b="1" dirty="0" smtClean="0">
                <a:latin typeface="Arial" panose="020B0604020202020204" pitchFamily="34" charset="0"/>
                <a:cs typeface="Arial" panose="020B0604020202020204" pitchFamily="34" charset="0"/>
              </a:rPr>
              <a:t>3:14–15;</a:t>
            </a:r>
          </a:p>
          <a:p>
            <a:r>
              <a:rPr lang="en-US" sz="1550" b="1" dirty="0" smtClean="0">
                <a:latin typeface="Arial" panose="020B0604020202020204" pitchFamily="34" charset="0"/>
                <a:cs typeface="Arial" panose="020B0604020202020204" pitchFamily="34" charset="0"/>
              </a:rPr>
              <a:t>1 </a:t>
            </a:r>
            <a:r>
              <a:rPr lang="en-US" sz="1550" b="1" dirty="0">
                <a:latin typeface="Arial" panose="020B0604020202020204" pitchFamily="34" charset="0"/>
                <a:cs typeface="Arial" panose="020B0604020202020204" pitchFamily="34" charset="0"/>
              </a:rPr>
              <a:t>Peter 2:2–3</a:t>
            </a:r>
            <a:r>
              <a:rPr lang="en-US" sz="1550" b="1" dirty="0" smtClean="0">
                <a:latin typeface="Arial" panose="020B0604020202020204" pitchFamily="34" charset="0"/>
                <a:cs typeface="Arial" panose="020B0604020202020204" pitchFamily="34" charset="0"/>
              </a:rPr>
              <a:t>.</a:t>
            </a:r>
          </a:p>
          <a:p>
            <a:endParaRPr lang="en-US" sz="1550" b="1" dirty="0" smtClean="0">
              <a:latin typeface="Arial" panose="020B0604020202020204" pitchFamily="34" charset="0"/>
              <a:cs typeface="Arial" panose="020B0604020202020204" pitchFamily="34" charset="0"/>
            </a:endParaRPr>
          </a:p>
          <a:p>
            <a:pPr marL="0" lvl="6" eaLnBrk="0" fontAlgn="base" hangingPunct="0">
              <a:spcBef>
                <a:spcPct val="0"/>
              </a:spcBef>
              <a:spcAft>
                <a:spcPct val="0"/>
              </a:spcAft>
            </a:pPr>
            <a:r>
              <a:rPr lang="en-US" sz="1550" dirty="0" smtClean="0">
                <a:latin typeface="Arial" panose="020B0604020202020204" pitchFamily="34" charset="0"/>
                <a:cs typeface="Arial" panose="020B0604020202020204" pitchFamily="34" charset="0"/>
              </a:rPr>
              <a:t>2. In your group, choose </a:t>
            </a:r>
            <a:r>
              <a:rPr lang="en-US" sz="1550" dirty="0">
                <a:latin typeface="Arial" panose="020B0604020202020204" pitchFamily="34" charset="0"/>
                <a:cs typeface="Arial" panose="020B0604020202020204" pitchFamily="34" charset="0"/>
              </a:rPr>
              <a:t>a reader to read aloud the assigned passage and a recorder to write down and share the group’s responses to the following questions:</a:t>
            </a:r>
          </a:p>
          <a:p>
            <a:pPr lvl="0"/>
            <a:r>
              <a:rPr lang="en-US" sz="1550" b="1" i="1" dirty="0">
                <a:latin typeface="Arial" panose="020B0604020202020204" pitchFamily="34" charset="0"/>
                <a:cs typeface="Arial" panose="020B0604020202020204" pitchFamily="34" charset="0"/>
              </a:rPr>
              <a:t>What did Jesus or the scriptural writer do for (or say about) </a:t>
            </a:r>
            <a:r>
              <a:rPr lang="en-US" sz="1550" b="1" i="1" dirty="0" smtClean="0">
                <a:latin typeface="Arial" panose="020B0604020202020204" pitchFamily="34" charset="0"/>
                <a:cs typeface="Arial" panose="020B0604020202020204" pitchFamily="34" charset="0"/>
              </a:rPr>
              <a:t>children </a:t>
            </a:r>
            <a:r>
              <a:rPr lang="en-US" sz="1550" b="1" i="1" dirty="0">
                <a:latin typeface="Arial" panose="020B0604020202020204" pitchFamily="34" charset="0"/>
                <a:cs typeface="Arial" panose="020B0604020202020204" pitchFamily="34" charset="0"/>
              </a:rPr>
              <a:t>or young </a:t>
            </a:r>
            <a:r>
              <a:rPr lang="en-US" sz="1550" b="1" i="1" dirty="0" smtClean="0">
                <a:latin typeface="Arial" panose="020B0604020202020204" pitchFamily="34" charset="0"/>
                <a:cs typeface="Arial" panose="020B0604020202020204" pitchFamily="34" charset="0"/>
              </a:rPr>
              <a:t>people?</a:t>
            </a:r>
          </a:p>
          <a:p>
            <a:pPr lvl="0"/>
            <a:r>
              <a:rPr lang="en-US" sz="1550" b="1" i="1" dirty="0" smtClean="0">
                <a:latin typeface="Arial" panose="020B0604020202020204" pitchFamily="34" charset="0"/>
                <a:cs typeface="Arial" panose="020B0604020202020204" pitchFamily="34" charset="0"/>
              </a:rPr>
              <a:t> </a:t>
            </a:r>
          </a:p>
          <a:p>
            <a:pPr algn="ctr"/>
            <a:endParaRPr lang="en-US" sz="1400" dirty="0">
              <a:latin typeface="Arial" panose="020B0604020202020204" pitchFamily="34" charset="0"/>
              <a:cs typeface="Arial" panose="020B0604020202020204" pitchFamily="34" charset="0"/>
            </a:endParaRPr>
          </a:p>
        </p:txBody>
      </p:sp>
      <p:pic>
        <p:nvPicPr>
          <p:cNvPr id="8" name="Picture 7" descr="Hi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381" y="3173591"/>
            <a:ext cx="3723319" cy="2595161"/>
          </a:xfrm>
          <a:prstGeom prst="rect">
            <a:avLst/>
          </a:prstGeom>
        </p:spPr>
      </p:pic>
      <p:sp>
        <p:nvSpPr>
          <p:cNvPr id="6" name="Rectangle 5"/>
          <p:cNvSpPr/>
          <p:nvPr/>
        </p:nvSpPr>
        <p:spPr>
          <a:xfrm>
            <a:off x="7206908" y="5436261"/>
            <a:ext cx="1532792"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tiekiober/www.istockphoto.com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9" name="Rectangle 8"/>
          <p:cNvSpPr/>
          <p:nvPr/>
        </p:nvSpPr>
        <p:spPr>
          <a:xfrm>
            <a:off x="4936435" y="1819772"/>
            <a:ext cx="4572000" cy="1523494"/>
          </a:xfrm>
          <a:prstGeom prst="rect">
            <a:avLst/>
          </a:prstGeom>
        </p:spPr>
        <p:txBody>
          <a:bodyPr>
            <a:spAutoFit/>
          </a:bodyPr>
          <a:lstStyle/>
          <a:p>
            <a:pPr lvl="0"/>
            <a:r>
              <a:rPr lang="en-US" sz="1550" b="1" i="1" dirty="0">
                <a:latin typeface="Arial" panose="020B0604020202020204" pitchFamily="34" charset="0"/>
                <a:cs typeface="Arial" panose="020B0604020202020204" pitchFamily="34" charset="0"/>
              </a:rPr>
              <a:t>What does this tell you about the kind of people, both adults and children, </a:t>
            </a:r>
            <a:r>
              <a:rPr lang="en-US" sz="1550" b="1" i="1" dirty="0" smtClean="0">
                <a:latin typeface="Arial" panose="020B0604020202020204" pitchFamily="34" charset="0"/>
                <a:cs typeface="Arial" panose="020B0604020202020204" pitchFamily="34" charset="0"/>
              </a:rPr>
              <a:t>the</a:t>
            </a:r>
          </a:p>
          <a:p>
            <a:pPr lvl="0"/>
            <a:r>
              <a:rPr lang="en-US" sz="1550" b="1" i="1" dirty="0" smtClean="0">
                <a:latin typeface="Arial" panose="020B0604020202020204" pitchFamily="34" charset="0"/>
                <a:cs typeface="Arial" panose="020B0604020202020204" pitchFamily="34" charset="0"/>
              </a:rPr>
              <a:t>followers </a:t>
            </a:r>
            <a:r>
              <a:rPr lang="en-US" sz="1550" b="1" i="1" dirty="0">
                <a:latin typeface="Arial" panose="020B0604020202020204" pitchFamily="34" charset="0"/>
                <a:cs typeface="Arial" panose="020B0604020202020204" pitchFamily="34" charset="0"/>
              </a:rPr>
              <a:t>of Christ should be? </a:t>
            </a:r>
            <a:endParaRPr lang="en-US" sz="1550" b="1" i="1" dirty="0" smtClean="0">
              <a:latin typeface="Arial" panose="020B0604020202020204" pitchFamily="34" charset="0"/>
              <a:cs typeface="Arial" panose="020B0604020202020204" pitchFamily="34" charset="0"/>
            </a:endParaRPr>
          </a:p>
          <a:p>
            <a:pPr lvl="0"/>
            <a:endParaRPr lang="en-US" sz="1550" b="1" i="1" dirty="0">
              <a:latin typeface="Arial" panose="020B0604020202020204" pitchFamily="34" charset="0"/>
              <a:cs typeface="Arial" panose="020B0604020202020204" pitchFamily="34" charset="0"/>
            </a:endParaRPr>
          </a:p>
          <a:p>
            <a:pPr lvl="0"/>
            <a:r>
              <a:rPr lang="en-US" sz="1550" dirty="0" smtClean="0">
                <a:latin typeface="Arial" panose="020B0604020202020204" pitchFamily="34" charset="0"/>
                <a:cs typeface="Arial" panose="020B0604020202020204" pitchFamily="34" charset="0"/>
              </a:rPr>
              <a:t>3. Share with the </a:t>
            </a:r>
            <a:r>
              <a:rPr lang="en-US" sz="1550" dirty="0" smtClean="0">
                <a:latin typeface="Arial" panose="020B0604020202020204" pitchFamily="34" charset="0"/>
                <a:cs typeface="Arial" panose="020B0604020202020204" pitchFamily="34" charset="0"/>
              </a:rPr>
              <a:t>class.</a:t>
            </a:r>
            <a:endParaRPr lang="en-US" sz="1550" dirty="0">
              <a:latin typeface="Arial" panose="020B0604020202020204" pitchFamily="34" charset="0"/>
              <a:cs typeface="Arial" panose="020B0604020202020204" pitchFamily="34" charset="0"/>
            </a:endParaRPr>
          </a:p>
          <a:p>
            <a:pPr lvl="0"/>
            <a:endParaRPr lang="en-US" sz="15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64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728247"/>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0A5598"/>
                </a:solidFill>
                <a:latin typeface="Arial" panose="020B0604020202020204" pitchFamily="34" charset="0"/>
                <a:cs typeface="Arial" panose="020B0604020202020204" pitchFamily="34" charset="0"/>
              </a:rPr>
              <a:t>Introduction and “The Fourth Commandment: Honor Your Parents”</a:t>
            </a:r>
          </a:p>
          <a:p>
            <a:pPr fontAlgn="auto">
              <a:lnSpc>
                <a:spcPct val="110000"/>
              </a:lnSpc>
              <a:spcAft>
                <a:spcPts val="0"/>
              </a:spcAft>
            </a:pP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a:solidFill>
                  <a:schemeClr val="tx1">
                    <a:lumMod val="50000"/>
                    <a:lumOff val="50000"/>
                  </a:schemeClr>
                </a:solidFill>
                <a:latin typeface="Arial" panose="020B0604020202020204" pitchFamily="34" charset="0"/>
                <a:cs typeface="Arial" panose="020B0604020202020204" pitchFamily="34" charset="0"/>
              </a:rPr>
              <a:t>pages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448–452)</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2007441"/>
            <a:ext cx="8229600" cy="4525963"/>
          </a:xfrm>
        </p:spPr>
        <p:txBody>
          <a:bodyPr>
            <a:normAutofit/>
          </a:bodyPr>
          <a:lstStyle/>
          <a:p>
            <a:r>
              <a:rPr lang="en-US" sz="2800" dirty="0" smtClean="0">
                <a:latin typeface="Arial" pitchFamily="34" charset="0"/>
                <a:cs typeface="Arial" pitchFamily="34" charset="0"/>
              </a:rPr>
              <a:t>God loves us, and God sometimes says no. Sometimes parents show their love by saying no. Parents must answer to God for their parenting.</a:t>
            </a:r>
          </a:p>
          <a:p>
            <a:r>
              <a:rPr lang="en-US" sz="2800" dirty="0" smtClean="0">
                <a:latin typeface="Arial" pitchFamily="34" charset="0"/>
                <a:cs typeface="Arial" pitchFamily="34" charset="0"/>
              </a:rPr>
              <a:t>The Fourth Commandment helps us understand what it means to honor our parents and all adults in a position of authority.</a:t>
            </a:r>
          </a:p>
          <a:p>
            <a:endParaRPr lang="en-US" sz="2800" dirty="0"/>
          </a:p>
        </p:txBody>
      </p:sp>
    </p:spTree>
    <p:extLst>
      <p:ext uri="{BB962C8B-B14F-4D97-AF65-F5344CB8AC3E}">
        <p14:creationId xmlns:p14="http://schemas.microsoft.com/office/powerpoint/2010/main" val="416920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728247"/>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0A5598"/>
                </a:solidFill>
                <a:latin typeface="Arial" panose="020B0604020202020204" pitchFamily="34" charset="0"/>
                <a:cs typeface="Arial" panose="020B0604020202020204" pitchFamily="34" charset="0"/>
              </a:rPr>
              <a:t>Introduction and “The Fourth Commandment: Honor Your Parents”</a:t>
            </a:r>
          </a:p>
          <a:p>
            <a:pPr fontAlgn="auto">
              <a:lnSpc>
                <a:spcPct val="110000"/>
              </a:lnSpc>
              <a:spcAft>
                <a:spcPts val="0"/>
              </a:spcAft>
            </a:pP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a:solidFill>
                  <a:schemeClr val="tx1">
                    <a:lumMod val="50000"/>
                    <a:lumOff val="50000"/>
                  </a:schemeClr>
                </a:solidFill>
                <a:latin typeface="Arial" panose="020B0604020202020204" pitchFamily="34" charset="0"/>
                <a:cs typeface="Arial" panose="020B0604020202020204" pitchFamily="34" charset="0"/>
              </a:rPr>
              <a:t>pages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448–452)</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366483" y="1963087"/>
            <a:ext cx="8229600" cy="4525963"/>
          </a:xfrm>
        </p:spPr>
        <p:txBody>
          <a:bodyPr>
            <a:normAutofit/>
          </a:bodyPr>
          <a:lstStyle/>
          <a:p>
            <a:r>
              <a:rPr lang="en-US" sz="2800" dirty="0" smtClean="0">
                <a:latin typeface="Arial" pitchFamily="34" charset="0"/>
                <a:cs typeface="Arial" pitchFamily="34" charset="0"/>
              </a:rPr>
              <a:t>The family is a school of virtues, and your parents are your first teachers.</a:t>
            </a:r>
          </a:p>
          <a:p>
            <a:r>
              <a:rPr lang="en-US" sz="2800" dirty="0" smtClean="0">
                <a:latin typeface="Arial" pitchFamily="34" charset="0"/>
                <a:cs typeface="Arial" pitchFamily="34" charset="0"/>
              </a:rPr>
              <a:t>Discipline is not a punishment but a way to learn the right or correct way.</a:t>
            </a:r>
          </a:p>
          <a:p>
            <a:endParaRPr lang="en-US" sz="2800" dirty="0"/>
          </a:p>
        </p:txBody>
      </p:sp>
    </p:spTree>
    <p:extLst>
      <p:ext uri="{BB962C8B-B14F-4D97-AF65-F5344CB8AC3E}">
        <p14:creationId xmlns:p14="http://schemas.microsoft.com/office/powerpoint/2010/main" val="137026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90593"/>
            <a:ext cx="7447723" cy="11430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20000"/>
              </a:lnSpc>
              <a:spcAft>
                <a:spcPts val="0"/>
              </a:spcAft>
            </a:pPr>
            <a:r>
              <a:rPr lang="en-US" sz="4700" b="1" dirty="0" smtClean="0">
                <a:solidFill>
                  <a:srgbClr val="008000"/>
                </a:solidFill>
                <a:latin typeface="Arial" panose="020B0604020202020204" pitchFamily="34" charset="0"/>
                <a:cs typeface="Arial" panose="020B0604020202020204" pitchFamily="34" charset="0"/>
              </a:rPr>
              <a:t>“Being Family Is Hard Work”</a:t>
            </a:r>
          </a:p>
          <a:p>
            <a:pPr fontAlgn="auto">
              <a:lnSpc>
                <a:spcPct val="120000"/>
              </a:lnSpc>
              <a:spcAft>
                <a:spcPts val="0"/>
              </a:spcAft>
            </a:pPr>
            <a:r>
              <a:rPr lang="en-US" sz="2100" b="1" dirty="0">
                <a:solidFill>
                  <a:schemeClr val="tx1">
                    <a:lumMod val="50000"/>
                    <a:lumOff val="50000"/>
                  </a:schemeClr>
                </a:solidFill>
                <a:latin typeface="Arial" panose="020B0604020202020204" pitchFamily="34" charset="0"/>
                <a:cs typeface="Arial" panose="020B0604020202020204" pitchFamily="34" charset="0"/>
              </a:rPr>
              <a:t>(</a:t>
            </a:r>
            <a:r>
              <a:rPr lang="en-US" sz="2100" b="1" dirty="0" smtClean="0">
                <a:solidFill>
                  <a:schemeClr val="tx1">
                    <a:lumMod val="50000"/>
                    <a:lumOff val="50000"/>
                  </a:schemeClr>
                </a:solidFill>
                <a:latin typeface="Arial" panose="020B0604020202020204" pitchFamily="34" charset="0"/>
                <a:cs typeface="Arial" panose="020B0604020202020204" pitchFamily="34" charset="0"/>
              </a:rPr>
              <a:t>Handbook, page 453)</a:t>
            </a:r>
            <a:endParaRPr lang="en-US" sz="21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6" name="Rectangle 5"/>
          <p:cNvSpPr/>
          <p:nvPr/>
        </p:nvSpPr>
        <p:spPr>
          <a:xfrm>
            <a:off x="609600" y="2015318"/>
            <a:ext cx="3863008" cy="156966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Being </a:t>
            </a:r>
            <a:r>
              <a:rPr lang="en-US" dirty="0">
                <a:latin typeface="Arial" panose="020B0604020202020204" pitchFamily="34" charset="0"/>
                <a:cs typeface="Arial" panose="020B0604020202020204" pitchFamily="34" charset="0"/>
              </a:rPr>
              <a:t>a family is hard </a:t>
            </a:r>
            <a:r>
              <a:rPr lang="en-US" dirty="0" smtClean="0">
                <a:latin typeface="Arial" panose="020B0604020202020204" pitchFamily="34" charset="0"/>
                <a:cs typeface="Arial" panose="020B0604020202020204" pitchFamily="34" charset="0"/>
              </a:rPr>
              <a:t>work, </a:t>
            </a:r>
            <a:r>
              <a:rPr lang="en-US" dirty="0">
                <a:latin typeface="Arial" panose="020B0604020202020204" pitchFamily="34" charset="0"/>
                <a:cs typeface="Arial" panose="020B0604020202020204" pitchFamily="34" charset="0"/>
              </a:rPr>
              <a:t>and respect between </a:t>
            </a:r>
            <a:r>
              <a:rPr lang="en-US" dirty="0" smtClean="0">
                <a:latin typeface="Arial" panose="020B0604020202020204" pitchFamily="34" charset="0"/>
                <a:cs typeface="Arial" panose="020B0604020202020204" pitchFamily="34" charset="0"/>
              </a:rPr>
              <a:t>children and parents is </a:t>
            </a:r>
            <a:r>
              <a:rPr lang="en-US" dirty="0">
                <a:latin typeface="Arial" panose="020B0604020202020204" pitchFamily="34" charset="0"/>
                <a:cs typeface="Arial" panose="020B0604020202020204" pitchFamily="34" charset="0"/>
              </a:rPr>
              <a:t>a two-way </a:t>
            </a:r>
            <a:r>
              <a:rPr lang="en-US" dirty="0" smtClean="0">
                <a:latin typeface="Arial" panose="020B0604020202020204" pitchFamily="34" charset="0"/>
                <a:cs typeface="Arial" panose="020B0604020202020204" pitchFamily="34" charset="0"/>
              </a:rPr>
              <a:t>street.</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4163366" y="5092561"/>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GuillermodelOlmo/www.shutterstock.com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0" name="Picture 9" descr="S6-14040306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3461" y="1811195"/>
            <a:ext cx="4401905" cy="29346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5821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0219"/>
            <a:ext cx="8229600" cy="4525963"/>
          </a:xfrm>
        </p:spPr>
        <p:txBody>
          <a:bodyPr>
            <a:normAutofit/>
          </a:bodyPr>
          <a:lstStyle/>
          <a:p>
            <a:r>
              <a:rPr lang="en-US" sz="2800" dirty="0" smtClean="0">
                <a:latin typeface="Arial" pitchFamily="34" charset="0"/>
                <a:cs typeface="Arial" pitchFamily="34" charset="0"/>
              </a:rPr>
              <a:t>Parents have the Christian duty to raise their children to follow Jesus.</a:t>
            </a:r>
          </a:p>
          <a:p>
            <a:r>
              <a:rPr lang="en-US" sz="2800" dirty="0" smtClean="0">
                <a:latin typeface="Arial" pitchFamily="34" charset="0"/>
                <a:cs typeface="Arial" pitchFamily="34" charset="0"/>
              </a:rPr>
              <a:t>Children have the Christian duty to obey their parents.</a:t>
            </a:r>
          </a:p>
          <a:p>
            <a:r>
              <a:rPr lang="en-US" sz="2800" dirty="0" smtClean="0">
                <a:latin typeface="Arial" pitchFamily="34" charset="0"/>
                <a:cs typeface="Arial" pitchFamily="34" charset="0"/>
              </a:rPr>
              <a:t>Following Jesus is the most important Christian call for both parents and children.</a:t>
            </a:r>
            <a:endParaRPr lang="en-US" sz="2800" dirty="0">
              <a:latin typeface="Arial" pitchFamily="34" charset="0"/>
              <a:cs typeface="Arial" pitchFamily="34" charset="0"/>
            </a:endParaRPr>
          </a:p>
        </p:txBody>
      </p:sp>
      <p:sp>
        <p:nvSpPr>
          <p:cNvPr id="5" name="Title 1"/>
          <p:cNvSpPr txBox="1">
            <a:spLocks/>
          </p:cNvSpPr>
          <p:nvPr/>
        </p:nvSpPr>
        <p:spPr>
          <a:xfrm>
            <a:off x="609600" y="290593"/>
            <a:ext cx="7447723" cy="11430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20000"/>
              </a:lnSpc>
              <a:spcAft>
                <a:spcPts val="0"/>
              </a:spcAft>
            </a:pPr>
            <a:r>
              <a:rPr lang="en-US" sz="4700" b="1" dirty="0" smtClean="0">
                <a:solidFill>
                  <a:srgbClr val="008000"/>
                </a:solidFill>
                <a:latin typeface="Arial" panose="020B0604020202020204" pitchFamily="34" charset="0"/>
                <a:cs typeface="Arial" panose="020B0604020202020204" pitchFamily="34" charset="0"/>
              </a:rPr>
              <a:t>“Being Family Is Hard Work”</a:t>
            </a:r>
          </a:p>
          <a:p>
            <a:pPr fontAlgn="auto">
              <a:lnSpc>
                <a:spcPct val="120000"/>
              </a:lnSpc>
              <a:spcAft>
                <a:spcPts val="0"/>
              </a:spcAft>
            </a:pPr>
            <a:r>
              <a:rPr lang="en-US" sz="2100" b="1" dirty="0">
                <a:solidFill>
                  <a:schemeClr val="tx1">
                    <a:lumMod val="50000"/>
                    <a:lumOff val="50000"/>
                  </a:schemeClr>
                </a:solidFill>
                <a:latin typeface="Arial" panose="020B0604020202020204" pitchFamily="34" charset="0"/>
                <a:cs typeface="Arial" panose="020B0604020202020204" pitchFamily="34" charset="0"/>
              </a:rPr>
              <a:t>(</a:t>
            </a:r>
            <a:r>
              <a:rPr lang="en-US" sz="2100" b="1" dirty="0" smtClean="0">
                <a:solidFill>
                  <a:schemeClr val="tx1">
                    <a:lumMod val="50000"/>
                    <a:lumOff val="50000"/>
                  </a:schemeClr>
                </a:solidFill>
                <a:latin typeface="Arial" panose="020B0604020202020204" pitchFamily="34" charset="0"/>
                <a:cs typeface="Arial" panose="020B0604020202020204" pitchFamily="34" charset="0"/>
              </a:rPr>
              <a:t>Handbook, page 453)</a:t>
            </a:r>
            <a:endParaRPr lang="en-US" sz="21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3355</TotalTime>
  <Words>816</Words>
  <Application>Microsoft Office PowerPoint</Application>
  <PresentationFormat>On-screen Show (4:3)</PresentationFormat>
  <Paragraphs>90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TimesNewRomanPSMT</vt:lpstr>
      <vt:lpstr>CorpPowerpoint</vt:lpstr>
      <vt:lpstr>PowerPoint Presentation</vt:lpstr>
      <vt:lpstr>PowerPoint Presentation</vt:lpstr>
      <vt:lpstr>Chapter Summary Honoring Family</vt:lpstr>
      <vt:lpstr>Introduction and “The Fourth Commandment: Honor Your Parents” (Handbook, pages 448–452) </vt:lpstr>
      <vt:lpstr>Introduction and “The Fourth Commandment: Honor Your Parents” (Handbook, pages 448–452) </vt:lpstr>
      <vt:lpstr>Introduction and “The Fourth Commandment: Honor Your Parents” (Handbook, pages 448–452) </vt:lpstr>
      <vt:lpstr>Introduction and “The Fourth Commandment: Honor Your Parents” (Handbook, pages 448–452)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187</cp:revision>
  <dcterms:created xsi:type="dcterms:W3CDTF">2012-11-07T17:11:11Z</dcterms:created>
  <dcterms:modified xsi:type="dcterms:W3CDTF">2015-05-20T15:00:22Z</dcterms:modified>
</cp:coreProperties>
</file>