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83" r:id="rId3"/>
    <p:sldId id="385" r:id="rId4"/>
    <p:sldId id="364" r:id="rId5"/>
    <p:sldId id="384" r:id="rId6"/>
    <p:sldId id="386" r:id="rId7"/>
    <p:sldId id="387" r:id="rId8"/>
    <p:sldId id="388" r:id="rId9"/>
    <p:sldId id="389" r:id="rId10"/>
    <p:sldId id="390" r:id="rId11"/>
    <p:sldId id="391" r:id="rId12"/>
    <p:sldId id="392" r:id="rId13"/>
    <p:sldId id="393" r:id="rId14"/>
    <p:sldId id="39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15" clrIdx="0"/>
  <p:cmAuthor id="1" name="lberg" initials="l" lastIdx="4" clrIdx="1"/>
  <p:cmAuthor id="2" name="bholzworth" initials="b" lastIdx="3" clrIdx="2"/>
  <p:cmAuthor id="3" name="Jeanette Fast Redmond" initials="JFR" lastIdx="4" clrIdx="3"/>
  <p:cmAuthor id="4" name="Joanna Dailey" initials="jd" lastIdx="1"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varScale="1">
        <p:scale>
          <a:sx n="96" d="100"/>
          <a:sy n="96" d="100"/>
        </p:scale>
        <p:origin x="-23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Two well-known examples issued by the U.S. bishops are </a:t>
            </a:r>
            <a:r>
              <a:rPr lang="en-US" sz="1200" i="1" kern="1200" dirty="0" smtClean="0">
                <a:solidFill>
                  <a:schemeClr val="tx1"/>
                </a:solidFill>
                <a:effectLst/>
                <a:latin typeface="+mn-lt"/>
                <a:ea typeface="+mn-ea"/>
                <a:cs typeface="+mn-cs"/>
              </a:rPr>
              <a:t>The Challenge of Peace: God’s Promise and Our Response </a:t>
            </a:r>
            <a:r>
              <a:rPr lang="en-US" sz="1200" kern="1200" dirty="0" smtClean="0">
                <a:solidFill>
                  <a:schemeClr val="tx1"/>
                </a:solidFill>
                <a:effectLst/>
                <a:latin typeface="+mn-lt"/>
                <a:ea typeface="+mn-ea"/>
                <a:cs typeface="+mn-cs"/>
              </a:rPr>
              <a:t>(1983) and </a:t>
            </a:r>
            <a:r>
              <a:rPr lang="en-US" sz="1200" i="1" kern="1200" dirty="0" smtClean="0">
                <a:solidFill>
                  <a:schemeClr val="tx1"/>
                </a:solidFill>
                <a:effectLst/>
                <a:latin typeface="+mn-lt"/>
                <a:ea typeface="+mn-ea"/>
                <a:cs typeface="+mn-cs"/>
              </a:rPr>
              <a:t>Economic Justice for All: A Pastoral Letter on Catholic Social Teaching and the U.S. Economy </a:t>
            </a:r>
            <a:r>
              <a:rPr lang="en-US" sz="1200" kern="1200" dirty="0" smtClean="0">
                <a:solidFill>
                  <a:schemeClr val="tx1"/>
                </a:solidFill>
                <a:effectLst/>
                <a:latin typeface="+mn-lt"/>
                <a:ea typeface="+mn-ea"/>
                <a:cs typeface="+mn-cs"/>
              </a:rPr>
              <a:t> (1986).</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There are other types of papal statements and other statements issued by various Vatican offices, as well as other types of pastoral messages issued by national bishops’ conferences.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  </a:t>
            </a:r>
            <a:r>
              <a:rPr lang="en-US" sz="1200" i="0" kern="1200" dirty="0" smtClean="0">
                <a:solidFill>
                  <a:schemeClr val="tx1"/>
                </a:solidFill>
                <a:effectLst/>
                <a:latin typeface="+mn-lt"/>
                <a:ea typeface="+mn-ea"/>
                <a:cs typeface="+mn-cs"/>
              </a:rPr>
              <a:t>Read this quotation from the Decree on Ecumenism to the students: “In Catholic doctrine there exists an order or ‘hierarchy’ of truths, since they vary in their relation to the foundation of the Christian faith” (</a:t>
            </a:r>
            <a:r>
              <a:rPr lang="en-US" sz="1200" i="1" kern="1200" dirty="0" err="1" smtClean="0">
                <a:solidFill>
                  <a:schemeClr val="tx1"/>
                </a:solidFill>
                <a:effectLst/>
                <a:latin typeface="+mn-lt"/>
                <a:ea typeface="+mn-ea"/>
                <a:cs typeface="+mn-cs"/>
              </a:rPr>
              <a:t>Unitatis</a:t>
            </a:r>
            <a:r>
              <a:rPr lang="en-US" sz="1200" i="1" kern="1200" dirty="0" smtClean="0">
                <a:solidFill>
                  <a:schemeClr val="tx1"/>
                </a:solidFill>
                <a:effectLst/>
                <a:latin typeface="+mn-lt"/>
                <a:ea typeface="+mn-ea"/>
                <a:cs typeface="+mn-cs"/>
              </a:rPr>
              <a:t> </a:t>
            </a:r>
            <a:r>
              <a:rPr lang="en-US" sz="1200" i="1" kern="1200" dirty="0" err="1" smtClean="0">
                <a:solidFill>
                  <a:schemeClr val="tx1"/>
                </a:solidFill>
                <a:effectLst/>
                <a:latin typeface="+mn-lt"/>
                <a:ea typeface="+mn-ea"/>
                <a:cs typeface="+mn-cs"/>
              </a:rPr>
              <a:t>Redintegratio</a:t>
            </a:r>
            <a:r>
              <a:rPr lang="en-US" sz="1200" i="1" kern="1200" dirty="0" smtClean="0">
                <a:solidFill>
                  <a:schemeClr val="tx1"/>
                </a:solidFill>
                <a:effectLst/>
                <a:latin typeface="+mn-lt"/>
                <a:ea typeface="+mn-ea"/>
                <a:cs typeface="+mn-cs"/>
              </a:rPr>
              <a:t>,</a:t>
            </a:r>
            <a:r>
              <a:rPr lang="en-US" sz="1200" i="0" kern="1200" dirty="0" smtClean="0">
                <a:solidFill>
                  <a:schemeClr val="tx1"/>
                </a:solidFill>
                <a:effectLst/>
                <a:latin typeface="+mn-lt"/>
                <a:ea typeface="+mn-ea"/>
                <a:cs typeface="+mn-cs"/>
              </a:rPr>
              <a:t> 11). This does not mean the material in apostolic exhortations or pastoral letters, for example, is not important, but rather that it is less foundational to our faith than dogmatic truths.</a:t>
            </a:r>
            <a:endParaRPr lang="en-US" sz="120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However, as previously stated, the relationship between Scripture and the doctrine of the Church is complex. It is not as simple as taking Scripture literally; nor do we simply make up doctrine with no basis in Scripture whatsoever.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Explain that each group will receive an excerpt from a Magisterial document and examine its content, especially its use of Scripture.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 All the bishops, together with the Pope (who is Bishop of Rome), are part of the Magisterium. The bishops are the successors of the Apostles, those followers of Jesus to whom he first entrusted the truth of Revelation. When any bishop alone, or as a member of a group of bishops (such as a national conference of all the bishops of a particular country), issues a statement on a matter of Church teaching, that statement is considered to have the authority of the Magisterium behind it. However . .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In general, statements issued by the Pope or by the entire Magisterium—that is, all bishops collectively—are considered to have greater authority than statements issued by smaller groups of bishops or by individual bishops. However, even within these broad categories, not every statement is given equal weight. This raises an important question: how do we know which statements of the Magisterium are most authoritative?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This slide illustrates five major levels of Church teaching. We will examine each of these levels in turn, beginning with the one that is most authoritative.</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Catholics consider these statements to be matters of dogma that are infallible—without error.</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 Although formal statements </a:t>
            </a:r>
            <a:r>
              <a:rPr lang="en-US" sz="1200" i="1" kern="1200" dirty="0" smtClean="0">
                <a:solidFill>
                  <a:schemeClr val="tx1"/>
                </a:solidFill>
                <a:effectLst/>
                <a:latin typeface="+mn-lt"/>
                <a:ea typeface="+mn-ea"/>
                <a:cs typeface="+mn-cs"/>
              </a:rPr>
              <a:t>ex cathedra </a:t>
            </a:r>
            <a:r>
              <a:rPr lang="en-US" sz="1200" kern="1200" dirty="0" smtClean="0">
                <a:solidFill>
                  <a:schemeClr val="tx1"/>
                </a:solidFill>
                <a:effectLst/>
                <a:latin typeface="+mn-lt"/>
                <a:ea typeface="+mn-ea"/>
                <a:cs typeface="+mn-cs"/>
              </a:rPr>
              <a:t>are rare—these two examples are the only ones in recent memory—many core matters of Catholic Christian belief are also considered to be dogma: for example, the dual nature of Jesus (human and divine), the Resurrection of Jesus, and the Trinity. These matters are so fundamental to Christian belief that there has never been a need to issue a formal statement about them.</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Ask the students to remember the Ecumenical Council discussed in the previous learning experience—Vatican Council II—and the document they studied as part of that process: </a:t>
            </a:r>
            <a:r>
              <a:rPr lang="en-US" sz="1200" i="1" kern="1200" dirty="0" smtClean="0">
                <a:solidFill>
                  <a:schemeClr val="tx1"/>
                </a:solidFill>
                <a:effectLst/>
                <a:latin typeface="+mn-lt"/>
                <a:ea typeface="+mn-ea"/>
                <a:cs typeface="+mn-cs"/>
              </a:rPr>
              <a:t>Dogmatic Constitution on Divine Revelation </a:t>
            </a:r>
            <a:r>
              <a:rPr lang="en-US" sz="1200" i="0" kern="1200" dirty="0" smtClean="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Dei Verbum, </a:t>
            </a:r>
            <a:r>
              <a:rPr lang="en-US" sz="1200" kern="1200" dirty="0" smtClean="0">
                <a:solidFill>
                  <a:schemeClr val="tx1"/>
                </a:solidFill>
                <a:effectLst/>
                <a:latin typeface="+mn-lt"/>
                <a:ea typeface="+mn-ea"/>
                <a:cs typeface="+mn-cs"/>
              </a:rPr>
              <a:t>1965</a:t>
            </a:r>
            <a:r>
              <a:rPr lang="en-US" sz="1200" i="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You may wish to note that even within conciliar documents, there are different levels of authority: constitutions are highest, followed by decrees, followed by declarations. Vatican Council II issued several examples of each of these.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These are documents issued by the Pope either to all people, to the whole Church, or to some particular subgroup of people. They address a topic the Pope believes to be important or some problem the world is facing. For example, in 1891, as the Industrial Revolution was dramatically changing the workplace, Pope Leo XIII issued the encyclical </a:t>
            </a:r>
            <a:r>
              <a:rPr lang="en-US" sz="1200" i="1" kern="1200" dirty="0" err="1" smtClean="0">
                <a:solidFill>
                  <a:schemeClr val="tx1"/>
                </a:solidFill>
                <a:effectLst/>
                <a:latin typeface="+mn-lt"/>
                <a:ea typeface="+mn-ea"/>
                <a:cs typeface="+mn-cs"/>
              </a:rPr>
              <a:t>Rerum</a:t>
            </a:r>
            <a:r>
              <a:rPr lang="en-US" sz="1200" i="1" kern="1200" dirty="0" smtClean="0">
                <a:solidFill>
                  <a:schemeClr val="tx1"/>
                </a:solidFill>
                <a:effectLst/>
                <a:latin typeface="+mn-lt"/>
                <a:ea typeface="+mn-ea"/>
                <a:cs typeface="+mn-cs"/>
              </a:rPr>
              <a:t> </a:t>
            </a:r>
            <a:r>
              <a:rPr lang="en-US" sz="1200" i="1" kern="1200" dirty="0" err="1" smtClean="0">
                <a:solidFill>
                  <a:schemeClr val="tx1"/>
                </a:solidFill>
                <a:effectLst/>
                <a:latin typeface="+mn-lt"/>
                <a:ea typeface="+mn-ea"/>
                <a:cs typeface="+mn-cs"/>
              </a:rPr>
              <a:t>Novarum</a:t>
            </a:r>
            <a:r>
              <a:rPr lang="en-US" sz="1200" i="1"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which is now considered to have been the founding document of Catholic social teaching. Pope Benedict XVI has issued three encyclicals since his election as Pope in 2005.</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These are listed in descending order of authority. The Pope issues all of these for some particular occasion (for example, to open or close a meeting of a group of bishops) or to establish some particular celebration (for example, to announce a holy year or year of Jubilee). Note that the students should not confuse an apostolic constitution (issued only by the Pope) with a constitution issued by an Ecumenical Council. The latter enjoys a higher level of authority.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a:t>Levels of Authority in Church Teaching</a:t>
            </a:r>
          </a:p>
        </p:txBody>
      </p:sp>
      <p:sp>
        <p:nvSpPr>
          <p:cNvPr id="3" name="Subtitle 2"/>
          <p:cNvSpPr>
            <a:spLocks noGrp="1"/>
          </p:cNvSpPr>
          <p:nvPr>
            <p:ph type="subTitle" idx="1"/>
          </p:nvPr>
        </p:nvSpPr>
        <p:spPr/>
        <p:txBody>
          <a:bodyPr/>
          <a:lstStyle/>
          <a:p>
            <a:r>
              <a:rPr lang="en-US" i="1" dirty="0"/>
              <a:t>The </a:t>
            </a:r>
            <a:r>
              <a:rPr lang="en-US" i="1"/>
              <a:t>New </a:t>
            </a:r>
            <a:r>
              <a:rPr lang="en-US" i="1" smtClean="0"/>
              <a:t>Testament</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TX002187</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1219200"/>
            <a:ext cx="8991600" cy="2057400"/>
          </a:xfrm>
          <a:prstGeom prst="rect">
            <a:avLst/>
          </a:prstGeom>
        </p:spPr>
        <p:txBody>
          <a:bodyPr>
            <a:noAutofit/>
          </a:bodyPr>
          <a:lstStyle/>
          <a:p>
            <a:pPr algn="ctr"/>
            <a:r>
              <a:rPr lang="en-US" sz="2400" b="1" dirty="0">
                <a:latin typeface="Arial" pitchFamily="34" charset="0"/>
                <a:cs typeface="Arial" pitchFamily="34" charset="0"/>
              </a:rPr>
              <a:t>Next (fifth) level of Magisterial teachings: Pastoral letters issued by national bishops’ conferences.</a:t>
            </a:r>
          </a:p>
        </p:txBody>
      </p:sp>
      <p:pic>
        <p:nvPicPr>
          <p:cNvPr id="1026" name="Picture 2" descr="\\SUN\Shared Data\Projects\100215-New TestamentTG\Working folder\design\C - Power Points to Proofing\Unit 1\images\shutterstock_76688674.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32969" y="2224552"/>
            <a:ext cx="2430462" cy="3642848"/>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rgbClr val="FFFFFF"/>
                </a:solidFill>
              </a14:hiddenFill>
            </a:ext>
          </a:extLst>
        </p:spPr>
      </p:pic>
      <p:sp>
        <p:nvSpPr>
          <p:cNvPr id="7" name="TextBox 6"/>
          <p:cNvSpPr txBox="1"/>
          <p:nvPr/>
        </p:nvSpPr>
        <p:spPr bwMode="auto">
          <a:xfrm>
            <a:off x="4419600" y="5943600"/>
            <a:ext cx="1676400" cy="215444"/>
          </a:xfrm>
          <a:prstGeom prst="rect">
            <a:avLst/>
          </a:prstGeom>
          <a:noFill/>
          <a:ln w="9525">
            <a:noFill/>
            <a:miter lim="800000"/>
            <a:headEnd/>
            <a:tailEnd/>
          </a:ln>
        </p:spPr>
        <p:txBody>
          <a:bodyPr wrap="square" rtlCol="0">
            <a:spAutoFit/>
          </a:bodyPr>
          <a:lstStyle/>
          <a:p>
            <a:r>
              <a:rPr lang="en-US" sz="800" dirty="0">
                <a:latin typeface="Arial" pitchFamily="34" charset="0"/>
                <a:cs typeface="Arial" pitchFamily="34" charset="0"/>
              </a:rPr>
              <a:t>© </a:t>
            </a:r>
            <a:r>
              <a:rPr lang="en-US" sz="800" dirty="0" smtClean="0">
                <a:latin typeface="Arial" pitchFamily="34" charset="0"/>
                <a:cs typeface="Arial" pitchFamily="34" charset="0"/>
              </a:rPr>
              <a:t>thaagoon/shutterstock.com</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3305747508"/>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914400" y="1714500"/>
            <a:ext cx="7467600" cy="2057400"/>
          </a:xfrm>
          <a:prstGeom prst="rect">
            <a:avLst/>
          </a:prstGeom>
        </p:spPr>
        <p:txBody>
          <a:bodyPr>
            <a:noAutofit/>
          </a:bodyPr>
          <a:lstStyle/>
          <a:p>
            <a:pPr algn="ctr"/>
            <a:r>
              <a:rPr lang="en-US" sz="2400" b="1" dirty="0">
                <a:latin typeface="Arial" pitchFamily="34" charset="0"/>
                <a:cs typeface="Arial" pitchFamily="34" charset="0"/>
              </a:rPr>
              <a:t>A few additional notes:</a:t>
            </a:r>
          </a:p>
        </p:txBody>
      </p:sp>
      <p:sp>
        <p:nvSpPr>
          <p:cNvPr id="2" name="TextBox 1"/>
          <p:cNvSpPr txBox="1"/>
          <p:nvPr/>
        </p:nvSpPr>
        <p:spPr bwMode="auto">
          <a:xfrm>
            <a:off x="1219200" y="2743200"/>
            <a:ext cx="7543800" cy="1200329"/>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Remember </a:t>
            </a:r>
            <a:r>
              <a:rPr lang="en-US" dirty="0">
                <a:latin typeface="Arial" pitchFamily="34" charset="0"/>
                <a:cs typeface="Arial" pitchFamily="34" charset="0"/>
              </a:rPr>
              <a:t>that the general term used to refer to Church teaching, at any level, is </a:t>
            </a:r>
            <a:r>
              <a:rPr lang="en-US" i="1" dirty="0">
                <a:latin typeface="Arial" pitchFamily="34" charset="0"/>
                <a:cs typeface="Arial" pitchFamily="34" charset="0"/>
              </a:rPr>
              <a:t>doctrine</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These </a:t>
            </a:r>
            <a:r>
              <a:rPr lang="en-US" dirty="0">
                <a:latin typeface="Arial" pitchFamily="34" charset="0"/>
                <a:cs typeface="Arial" pitchFamily="34" charset="0"/>
              </a:rPr>
              <a:t>five levels of Church doctrine are not exhaustive.</a:t>
            </a:r>
          </a:p>
        </p:txBody>
      </p:sp>
    </p:spTree>
    <p:extLst>
      <p:ext uri="{BB962C8B-B14F-4D97-AF65-F5344CB8AC3E}">
        <p14:creationId xmlns:p14="http://schemas.microsoft.com/office/powerpoint/2010/main" val="145190286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914400" y="1714500"/>
            <a:ext cx="7467600" cy="2057400"/>
          </a:xfrm>
          <a:prstGeom prst="rect">
            <a:avLst/>
          </a:prstGeom>
        </p:spPr>
        <p:txBody>
          <a:bodyPr>
            <a:noAutofit/>
          </a:bodyPr>
          <a:lstStyle/>
          <a:p>
            <a:pPr algn="ctr"/>
            <a:r>
              <a:rPr lang="en-US" sz="2400" b="1" dirty="0">
                <a:latin typeface="Arial" pitchFamily="34" charset="0"/>
                <a:cs typeface="Arial" pitchFamily="34" charset="0"/>
              </a:rPr>
              <a:t>A few additional notes:</a:t>
            </a:r>
          </a:p>
        </p:txBody>
      </p:sp>
      <p:sp>
        <p:nvSpPr>
          <p:cNvPr id="2" name="TextBox 1"/>
          <p:cNvSpPr txBox="1"/>
          <p:nvPr/>
        </p:nvSpPr>
        <p:spPr bwMode="auto">
          <a:xfrm>
            <a:off x="1219200" y="2743200"/>
            <a:ext cx="7543800" cy="923330"/>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These </a:t>
            </a:r>
            <a:r>
              <a:rPr lang="en-US" dirty="0">
                <a:latin typeface="Arial" pitchFamily="34" charset="0"/>
                <a:cs typeface="Arial" pitchFamily="34" charset="0"/>
              </a:rPr>
              <a:t>levels of authority in Church doctrine help us to understand a teaching of the Second Vatican Council, stated in its Decree on Ecumenism: the hierarchy of truths.</a:t>
            </a:r>
          </a:p>
        </p:txBody>
      </p:sp>
    </p:spTree>
    <p:extLst>
      <p:ext uri="{BB962C8B-B14F-4D97-AF65-F5344CB8AC3E}">
        <p14:creationId xmlns:p14="http://schemas.microsoft.com/office/powerpoint/2010/main" val="3915442087"/>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914400" y="1714500"/>
            <a:ext cx="7467600" cy="2057400"/>
          </a:xfrm>
          <a:prstGeom prst="rect">
            <a:avLst/>
          </a:prstGeom>
        </p:spPr>
        <p:txBody>
          <a:bodyPr>
            <a:noAutofit/>
          </a:bodyPr>
          <a:lstStyle/>
          <a:p>
            <a:pPr algn="ctr"/>
            <a:r>
              <a:rPr lang="en-US" sz="2400" b="1" dirty="0">
                <a:latin typeface="Arial" pitchFamily="34" charset="0"/>
                <a:cs typeface="Arial" pitchFamily="34" charset="0"/>
              </a:rPr>
              <a:t>A few additional notes:</a:t>
            </a:r>
          </a:p>
        </p:txBody>
      </p:sp>
      <p:sp>
        <p:nvSpPr>
          <p:cNvPr id="2" name="TextBox 1"/>
          <p:cNvSpPr txBox="1"/>
          <p:nvPr/>
        </p:nvSpPr>
        <p:spPr bwMode="auto">
          <a:xfrm>
            <a:off x="1219200" y="2743200"/>
            <a:ext cx="7543800" cy="646331"/>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Scripture informs every doctrine of the Church, at every level of authority.</a:t>
            </a:r>
          </a:p>
        </p:txBody>
      </p:sp>
    </p:spTree>
    <p:extLst>
      <p:ext uri="{BB962C8B-B14F-4D97-AF65-F5344CB8AC3E}">
        <p14:creationId xmlns:p14="http://schemas.microsoft.com/office/powerpoint/2010/main" val="3654849683"/>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914400" y="1714500"/>
            <a:ext cx="7467600" cy="2057400"/>
          </a:xfrm>
          <a:prstGeom prst="rect">
            <a:avLst/>
          </a:prstGeom>
        </p:spPr>
        <p:txBody>
          <a:bodyPr>
            <a:noAutofit/>
          </a:bodyPr>
          <a:lstStyle/>
          <a:p>
            <a:pPr algn="ctr"/>
            <a:r>
              <a:rPr lang="en-US" sz="2400" b="1" dirty="0">
                <a:latin typeface="Arial" pitchFamily="34" charset="0"/>
                <a:cs typeface="Arial" pitchFamily="34" charset="0"/>
              </a:rPr>
              <a:t>Small-group work: exploring Scripture in the doctrine of the Church, at various levels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of </a:t>
            </a:r>
            <a:r>
              <a:rPr lang="en-US" sz="2400" b="1" dirty="0">
                <a:latin typeface="Arial" pitchFamily="34" charset="0"/>
                <a:cs typeface="Arial" pitchFamily="34" charset="0"/>
              </a:rPr>
              <a:t>authority.</a:t>
            </a:r>
          </a:p>
        </p:txBody>
      </p:sp>
    </p:spTree>
    <p:extLst>
      <p:ext uri="{BB962C8B-B14F-4D97-AF65-F5344CB8AC3E}">
        <p14:creationId xmlns:p14="http://schemas.microsoft.com/office/powerpoint/2010/main" val="7307900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1219200"/>
            <a:ext cx="8991600" cy="2057400"/>
          </a:xfrm>
          <a:prstGeom prst="rect">
            <a:avLst/>
          </a:prstGeom>
        </p:spPr>
        <p:txBody>
          <a:bodyPr>
            <a:noAutofit/>
          </a:bodyPr>
          <a:lstStyle/>
          <a:p>
            <a:pPr algn="ctr"/>
            <a:r>
              <a:rPr lang="en-US" sz="2400" b="1" dirty="0">
                <a:latin typeface="Arial" pitchFamily="34" charset="0"/>
                <a:cs typeface="Arial" pitchFamily="34" charset="0"/>
              </a:rPr>
              <a:t>Definition of </a:t>
            </a:r>
            <a:r>
              <a:rPr lang="en-US" sz="2400" b="1" i="1" dirty="0">
                <a:latin typeface="Arial" pitchFamily="34" charset="0"/>
                <a:cs typeface="Arial" pitchFamily="34" charset="0"/>
              </a:rPr>
              <a:t>Magisterium</a:t>
            </a:r>
            <a:r>
              <a:rPr lang="en-US" sz="2400" b="1" dirty="0">
                <a:latin typeface="Arial" pitchFamily="34" charset="0"/>
                <a:cs typeface="Arial" pitchFamily="34" charset="0"/>
              </a:rPr>
              <a:t>: The Church’s </a:t>
            </a:r>
            <a:r>
              <a:rPr lang="en-US" sz="2400" b="1" dirty="0" smtClean="0">
                <a:latin typeface="Arial" pitchFamily="34" charset="0"/>
                <a:cs typeface="Arial" pitchFamily="34" charset="0"/>
              </a:rPr>
              <a:t>living </a:t>
            </a:r>
            <a:r>
              <a:rPr lang="en-US" sz="2400" b="1" dirty="0">
                <a:latin typeface="Arial" pitchFamily="34" charset="0"/>
                <a:cs typeface="Arial" pitchFamily="34" charset="0"/>
              </a:rPr>
              <a:t>teaching office, which consists of all bishops,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in </a:t>
            </a:r>
            <a:r>
              <a:rPr lang="en-US" sz="2400" b="1" dirty="0">
                <a:latin typeface="Arial" pitchFamily="34" charset="0"/>
                <a:cs typeface="Arial" pitchFamily="34" charset="0"/>
              </a:rPr>
              <a:t>communion with the Pope.</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2800" y="2590800"/>
            <a:ext cx="2806446" cy="3652641"/>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417406968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1219200"/>
            <a:ext cx="8991600" cy="2057400"/>
          </a:xfrm>
          <a:prstGeom prst="rect">
            <a:avLst/>
          </a:prstGeom>
        </p:spPr>
        <p:txBody>
          <a:bodyPr>
            <a:noAutofit/>
          </a:bodyPr>
          <a:lstStyle/>
          <a:p>
            <a:pPr algn="ctr"/>
            <a:r>
              <a:rPr lang="en-US" sz="2400" b="1" dirty="0" smtClean="0">
                <a:latin typeface="Arial" pitchFamily="34" charset="0"/>
                <a:cs typeface="Arial" pitchFamily="34" charset="0"/>
              </a:rPr>
              <a:t>Not all statements are created equal! There are levels of authority in documents that the Magisterium issues.</a:t>
            </a:r>
            <a:endParaRPr lang="en-US" sz="2400" b="1" dirty="0">
              <a:latin typeface="Arial" pitchFamily="34" charset="0"/>
              <a:cs typeface="Arial" pitchFamily="34" charset="0"/>
            </a:endParaRPr>
          </a:p>
        </p:txBody>
      </p:sp>
    </p:spTree>
    <p:extLst>
      <p:ext uri="{BB962C8B-B14F-4D97-AF65-F5344CB8AC3E}">
        <p14:creationId xmlns:p14="http://schemas.microsoft.com/office/powerpoint/2010/main" val="244926589"/>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130045" y="1518609"/>
            <a:ext cx="6998208" cy="4742848"/>
          </a:xfrm>
          <a:prstGeom prst="rect">
            <a:avLst/>
          </a:prstGeom>
        </p:spPr>
      </p:pic>
      <p:sp>
        <p:nvSpPr>
          <p:cNvPr id="16" name="Content Placeholder 6"/>
          <p:cNvSpPr txBox="1">
            <a:spLocks/>
          </p:cNvSpPr>
          <p:nvPr/>
        </p:nvSpPr>
        <p:spPr>
          <a:xfrm>
            <a:off x="152400" y="762000"/>
            <a:ext cx="8991600" cy="2463489"/>
          </a:xfrm>
          <a:prstGeom prst="rect">
            <a:avLst/>
          </a:prstGeom>
        </p:spPr>
        <p:txBody>
          <a:bodyPr>
            <a:noAutofit/>
          </a:bodyPr>
          <a:lstStyle/>
          <a:p>
            <a:pPr algn="ctr"/>
            <a:r>
              <a:rPr lang="en-US" sz="2400" b="1" dirty="0">
                <a:latin typeface="Arial" pitchFamily="34" charset="0"/>
                <a:cs typeface="Arial" pitchFamily="34" charset="0"/>
              </a:rPr>
              <a:t>Levels of Authority in Church Teaching</a:t>
            </a:r>
          </a:p>
        </p:txBody>
      </p:sp>
      <p:sp>
        <p:nvSpPr>
          <p:cNvPr id="5" name="TextBox 4"/>
          <p:cNvSpPr txBox="1"/>
          <p:nvPr/>
        </p:nvSpPr>
        <p:spPr bwMode="auto">
          <a:xfrm>
            <a:off x="990600" y="1384649"/>
            <a:ext cx="2133600" cy="369332"/>
          </a:xfrm>
          <a:prstGeom prst="rect">
            <a:avLst/>
          </a:prstGeom>
          <a:noFill/>
          <a:ln w="9525">
            <a:noFill/>
            <a:miter lim="800000"/>
            <a:headEnd/>
            <a:tailEnd/>
          </a:ln>
        </p:spPr>
        <p:txBody>
          <a:bodyPr wrap="square" rtlCol="0">
            <a:spAutoFit/>
          </a:bodyPr>
          <a:lstStyle/>
          <a:p>
            <a:pPr algn="ctr"/>
            <a:r>
              <a:rPr lang="en-US" b="1" i="1" dirty="0">
                <a:latin typeface="Arial Black" pitchFamily="34" charset="0"/>
              </a:rPr>
              <a:t>Ex </a:t>
            </a:r>
            <a:r>
              <a:rPr lang="en-US" b="1" i="1" dirty="0" smtClean="0">
                <a:latin typeface="Arial Black" pitchFamily="34" charset="0"/>
              </a:rPr>
              <a:t>cathedra</a:t>
            </a:r>
            <a:endParaRPr lang="en-US" i="1" dirty="0">
              <a:solidFill>
                <a:schemeClr val="bg1">
                  <a:lumMod val="65000"/>
                </a:schemeClr>
              </a:solidFill>
              <a:latin typeface="Arial Black" pitchFamily="34" charset="0"/>
            </a:endParaRPr>
          </a:p>
        </p:txBody>
      </p:sp>
      <p:sp>
        <p:nvSpPr>
          <p:cNvPr id="12" name="TextBox 11"/>
          <p:cNvSpPr txBox="1"/>
          <p:nvPr/>
        </p:nvSpPr>
        <p:spPr bwMode="auto">
          <a:xfrm>
            <a:off x="2438399" y="1676400"/>
            <a:ext cx="2057401" cy="646331"/>
          </a:xfrm>
          <a:prstGeom prst="rect">
            <a:avLst/>
          </a:prstGeom>
          <a:noFill/>
          <a:ln w="9525">
            <a:noFill/>
            <a:miter lim="800000"/>
            <a:headEnd/>
            <a:tailEnd/>
          </a:ln>
        </p:spPr>
        <p:txBody>
          <a:bodyPr wrap="square" rtlCol="0">
            <a:spAutoFit/>
          </a:bodyPr>
          <a:lstStyle/>
          <a:p>
            <a:pPr algn="ctr"/>
            <a:r>
              <a:rPr lang="en-US" b="1" dirty="0" smtClean="0">
                <a:latin typeface="Arial Black" pitchFamily="34" charset="0"/>
              </a:rPr>
              <a:t> </a:t>
            </a:r>
            <a:r>
              <a:rPr lang="en-US" b="1" dirty="0">
                <a:latin typeface="Arial Black" pitchFamily="34" charset="0"/>
              </a:rPr>
              <a:t>Conciliar documents</a:t>
            </a:r>
            <a:endParaRPr lang="en-US" dirty="0">
              <a:solidFill>
                <a:schemeClr val="bg1">
                  <a:lumMod val="65000"/>
                </a:schemeClr>
              </a:solidFill>
              <a:latin typeface="Arial Black" pitchFamily="34" charset="0"/>
            </a:endParaRPr>
          </a:p>
        </p:txBody>
      </p:sp>
      <p:sp>
        <p:nvSpPr>
          <p:cNvPr id="14" name="TextBox 13"/>
          <p:cNvSpPr txBox="1"/>
          <p:nvPr/>
        </p:nvSpPr>
        <p:spPr bwMode="auto">
          <a:xfrm>
            <a:off x="3561782" y="2362200"/>
            <a:ext cx="2153218" cy="646331"/>
          </a:xfrm>
          <a:prstGeom prst="rect">
            <a:avLst/>
          </a:prstGeom>
          <a:noFill/>
          <a:ln w="9525">
            <a:noFill/>
            <a:miter lim="800000"/>
            <a:headEnd/>
            <a:tailEnd/>
          </a:ln>
        </p:spPr>
        <p:txBody>
          <a:bodyPr wrap="square" rtlCol="0">
            <a:spAutoFit/>
          </a:bodyPr>
          <a:lstStyle/>
          <a:p>
            <a:pPr algn="ctr"/>
            <a:r>
              <a:rPr lang="en-US" b="1" dirty="0">
                <a:latin typeface="Arial Black" pitchFamily="34" charset="0"/>
              </a:rPr>
              <a:t>Papal encyclicals</a:t>
            </a:r>
            <a:endParaRPr lang="en-US" dirty="0">
              <a:solidFill>
                <a:schemeClr val="bg1">
                  <a:lumMod val="65000"/>
                </a:schemeClr>
              </a:solidFill>
              <a:latin typeface="Arial Black" pitchFamily="34" charset="0"/>
            </a:endParaRPr>
          </a:p>
        </p:txBody>
      </p:sp>
      <p:sp>
        <p:nvSpPr>
          <p:cNvPr id="17" name="TextBox 16"/>
          <p:cNvSpPr txBox="1"/>
          <p:nvPr/>
        </p:nvSpPr>
        <p:spPr bwMode="auto">
          <a:xfrm>
            <a:off x="4876800" y="2667000"/>
            <a:ext cx="2590800" cy="1200329"/>
          </a:xfrm>
          <a:prstGeom prst="rect">
            <a:avLst/>
          </a:prstGeom>
          <a:noFill/>
          <a:ln w="9525">
            <a:noFill/>
            <a:miter lim="800000"/>
            <a:headEnd/>
            <a:tailEnd/>
          </a:ln>
        </p:spPr>
        <p:txBody>
          <a:bodyPr wrap="square" rtlCol="0">
            <a:spAutoFit/>
          </a:bodyPr>
          <a:lstStyle/>
          <a:p>
            <a:pPr algn="ctr"/>
            <a:r>
              <a:rPr lang="en-US" b="1" dirty="0">
                <a:latin typeface="Arial Black" pitchFamily="34" charset="0"/>
              </a:rPr>
              <a:t>Apostolic exhortations, constitutions, </a:t>
            </a:r>
            <a:r>
              <a:rPr lang="en-US" b="1" dirty="0" smtClean="0">
                <a:latin typeface="Arial Black" pitchFamily="34" charset="0"/>
              </a:rPr>
              <a:t/>
            </a:r>
            <a:br>
              <a:rPr lang="en-US" b="1" dirty="0" smtClean="0">
                <a:latin typeface="Arial Black" pitchFamily="34" charset="0"/>
              </a:rPr>
            </a:br>
            <a:r>
              <a:rPr lang="en-US" b="1" dirty="0" smtClean="0">
                <a:latin typeface="Arial Black" pitchFamily="34" charset="0"/>
              </a:rPr>
              <a:t>and </a:t>
            </a:r>
            <a:r>
              <a:rPr lang="en-US" b="1" dirty="0">
                <a:latin typeface="Arial Black" pitchFamily="34" charset="0"/>
              </a:rPr>
              <a:t>letters</a:t>
            </a:r>
            <a:endParaRPr lang="en-US" dirty="0">
              <a:solidFill>
                <a:schemeClr val="bg1">
                  <a:lumMod val="65000"/>
                </a:schemeClr>
              </a:solidFill>
              <a:latin typeface="Arial Black" pitchFamily="34" charset="0"/>
            </a:endParaRPr>
          </a:p>
        </p:txBody>
      </p:sp>
      <p:sp>
        <p:nvSpPr>
          <p:cNvPr id="18" name="TextBox 17"/>
          <p:cNvSpPr txBox="1"/>
          <p:nvPr/>
        </p:nvSpPr>
        <p:spPr bwMode="auto">
          <a:xfrm>
            <a:off x="6370320" y="3890032"/>
            <a:ext cx="2621280" cy="1200329"/>
          </a:xfrm>
          <a:prstGeom prst="rect">
            <a:avLst/>
          </a:prstGeom>
          <a:noFill/>
          <a:ln w="9525">
            <a:noFill/>
            <a:miter lim="800000"/>
            <a:headEnd/>
            <a:tailEnd/>
          </a:ln>
        </p:spPr>
        <p:txBody>
          <a:bodyPr wrap="square" rtlCol="0">
            <a:spAutoFit/>
          </a:bodyPr>
          <a:lstStyle/>
          <a:p>
            <a:pPr algn="ctr"/>
            <a:r>
              <a:rPr lang="en-US" b="1" dirty="0">
                <a:latin typeface="Arial Black" pitchFamily="34" charset="0"/>
              </a:rPr>
              <a:t>Pastoral letters issued by </a:t>
            </a:r>
            <a:r>
              <a:rPr lang="en-US" b="1" dirty="0" smtClean="0">
                <a:latin typeface="Arial Black" pitchFamily="34" charset="0"/>
              </a:rPr>
              <a:t/>
            </a:r>
            <a:br>
              <a:rPr lang="en-US" b="1" dirty="0" smtClean="0">
                <a:latin typeface="Arial Black" pitchFamily="34" charset="0"/>
              </a:rPr>
            </a:br>
            <a:r>
              <a:rPr lang="en-US" b="1" dirty="0" smtClean="0">
                <a:latin typeface="Arial Black" pitchFamily="34" charset="0"/>
              </a:rPr>
              <a:t>national </a:t>
            </a:r>
            <a:r>
              <a:rPr lang="en-US" b="1" dirty="0">
                <a:latin typeface="Arial Black" pitchFamily="34" charset="0"/>
              </a:rPr>
              <a:t>bishops’ conferences</a:t>
            </a:r>
            <a:endParaRPr lang="en-US" dirty="0">
              <a:solidFill>
                <a:schemeClr val="bg1">
                  <a:lumMod val="65000"/>
                </a:schemeClr>
              </a:solidFill>
              <a:latin typeface="Arial Black" pitchFamily="34" charset="0"/>
            </a:endParaRPr>
          </a:p>
        </p:txBody>
      </p:sp>
      <p:sp>
        <p:nvSpPr>
          <p:cNvPr id="6" name="Striped Right Arrow 5"/>
          <p:cNvSpPr/>
          <p:nvPr/>
        </p:nvSpPr>
        <p:spPr>
          <a:xfrm rot="16200000">
            <a:off x="3123822" y="2625717"/>
            <a:ext cx="813053" cy="381000"/>
          </a:xfrm>
          <a:prstGeom prst="stripedRightArrow">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en-US"/>
          </a:p>
        </p:txBody>
      </p:sp>
      <p:sp>
        <p:nvSpPr>
          <p:cNvPr id="20" name="Striped Right Arrow 19"/>
          <p:cNvSpPr/>
          <p:nvPr/>
        </p:nvSpPr>
        <p:spPr>
          <a:xfrm rot="16200000">
            <a:off x="1803274" y="2122408"/>
            <a:ext cx="813053" cy="381000"/>
          </a:xfrm>
          <a:prstGeom prst="striped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21" name="Striped Right Arrow 20"/>
          <p:cNvSpPr/>
          <p:nvPr/>
        </p:nvSpPr>
        <p:spPr>
          <a:xfrm rot="16200000">
            <a:off x="4355974" y="3212973"/>
            <a:ext cx="813053" cy="381000"/>
          </a:xfrm>
          <a:prstGeom prst="striped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2" name="Striped Right Arrow 21"/>
          <p:cNvSpPr/>
          <p:nvPr/>
        </p:nvSpPr>
        <p:spPr>
          <a:xfrm rot="16200000">
            <a:off x="5773293" y="4114105"/>
            <a:ext cx="813053" cy="381000"/>
          </a:xfrm>
          <a:prstGeom prst="striped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23" name="Striped Right Arrow 22"/>
          <p:cNvSpPr/>
          <p:nvPr/>
        </p:nvSpPr>
        <p:spPr>
          <a:xfrm rot="16200000">
            <a:off x="7297294" y="5350405"/>
            <a:ext cx="813053" cy="381000"/>
          </a:xfrm>
          <a:prstGeom prst="stripedRigh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4795070"/>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1219200"/>
            <a:ext cx="8991600" cy="2057400"/>
          </a:xfrm>
          <a:prstGeom prst="rect">
            <a:avLst/>
          </a:prstGeom>
        </p:spPr>
        <p:txBody>
          <a:bodyPr>
            <a:noAutofit/>
          </a:bodyPr>
          <a:lstStyle/>
          <a:p>
            <a:pPr algn="ctr"/>
            <a:r>
              <a:rPr lang="en-US" sz="2400" b="1" dirty="0">
                <a:latin typeface="Arial" pitchFamily="34" charset="0"/>
                <a:cs typeface="Arial" pitchFamily="34" charset="0"/>
              </a:rPr>
              <a:t>The most authoritative teachings of the Magisterium: statements issued by the Pope, the Bishop of Rome, </a:t>
            </a:r>
            <a:r>
              <a:rPr lang="en-US" sz="2400" b="1" i="1" dirty="0">
                <a:latin typeface="Arial" pitchFamily="34" charset="0"/>
                <a:cs typeface="Arial" pitchFamily="34" charset="0"/>
              </a:rPr>
              <a:t>ex cathedra</a:t>
            </a:r>
            <a:r>
              <a:rPr lang="en-US" sz="2400" b="1" dirty="0">
                <a:latin typeface="Arial" pitchFamily="34" charset="0"/>
                <a:cs typeface="Arial" pitchFamily="34" charset="0"/>
              </a:rPr>
              <a:t>, “from the chair.”</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6480" y="2600039"/>
            <a:ext cx="5332960" cy="3419761"/>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3" name="TextBox 2"/>
          <p:cNvSpPr txBox="1"/>
          <p:nvPr/>
        </p:nvSpPr>
        <p:spPr bwMode="auto">
          <a:xfrm>
            <a:off x="5981700" y="6091704"/>
            <a:ext cx="19431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Image from Public Domain</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342191535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457200" y="1447800"/>
            <a:ext cx="4221480" cy="2057400"/>
          </a:xfrm>
          <a:prstGeom prst="rect">
            <a:avLst/>
          </a:prstGeom>
        </p:spPr>
        <p:txBody>
          <a:bodyPr>
            <a:noAutofit/>
          </a:bodyPr>
          <a:lstStyle/>
          <a:p>
            <a:pPr algn="ctr"/>
            <a:r>
              <a:rPr lang="en-US" sz="2400" b="1" dirty="0">
                <a:latin typeface="Arial" pitchFamily="34" charset="0"/>
                <a:cs typeface="Arial" pitchFamily="34" charset="0"/>
              </a:rPr>
              <a:t>Examples of dogma issued </a:t>
            </a:r>
            <a:r>
              <a:rPr lang="en-US" sz="2400" b="1" i="1" dirty="0">
                <a:latin typeface="Arial" pitchFamily="34" charset="0"/>
                <a:cs typeface="Arial" pitchFamily="34" charset="0"/>
              </a:rPr>
              <a:t>ex cathedra</a:t>
            </a:r>
            <a:r>
              <a:rPr lang="en-US" sz="2400" b="1" dirty="0">
                <a:latin typeface="Arial" pitchFamily="34" charset="0"/>
                <a:cs typeface="Arial" pitchFamily="34" charset="0"/>
              </a:rPr>
              <a:t>: the Immaculate Conception of Mary (declared in 1854) and the Assumption of Mary (declared in 1950).</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1600" y="1143000"/>
            <a:ext cx="3276600" cy="4368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2913135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914400" y="1143000"/>
            <a:ext cx="7467600" cy="2057400"/>
          </a:xfrm>
          <a:prstGeom prst="rect">
            <a:avLst/>
          </a:prstGeom>
        </p:spPr>
        <p:txBody>
          <a:bodyPr>
            <a:noAutofit/>
          </a:bodyPr>
          <a:lstStyle/>
          <a:p>
            <a:pPr algn="ctr"/>
            <a:r>
              <a:rPr lang="en-US" sz="2400" b="1" dirty="0">
                <a:latin typeface="Arial" pitchFamily="34" charset="0"/>
                <a:cs typeface="Arial" pitchFamily="34" charset="0"/>
              </a:rPr>
              <a:t>Next (second) level of Magisterial teachings: conciliar documents</a:t>
            </a:r>
            <a:r>
              <a:rPr lang="en-US" sz="2400" b="1" dirty="0" smtClean="0">
                <a:latin typeface="Arial" pitchFamily="34" charset="0"/>
                <a:cs typeface="Arial" pitchFamily="34" charset="0"/>
              </a:rPr>
              <a:t>.</a:t>
            </a:r>
            <a:endParaRPr lang="en-US" sz="2400" b="1" dirty="0">
              <a:latin typeface="Arial" pitchFamily="34" charset="0"/>
              <a:cs typeface="Arial" pitchFamily="34" charset="0"/>
            </a:endParaRPr>
          </a:p>
        </p:txBody>
      </p:sp>
      <p:sp>
        <p:nvSpPr>
          <p:cNvPr id="2" name="TextBox 1"/>
          <p:cNvSpPr txBox="1"/>
          <p:nvPr/>
        </p:nvSpPr>
        <p:spPr bwMode="auto">
          <a:xfrm>
            <a:off x="304800" y="2743200"/>
            <a:ext cx="3657600" cy="1754326"/>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Issued </a:t>
            </a:r>
            <a:r>
              <a:rPr lang="en-US" dirty="0">
                <a:latin typeface="Arial" pitchFamily="34" charset="0"/>
                <a:cs typeface="Arial" pitchFamily="34" charset="0"/>
              </a:rPr>
              <a:t>by an Ecumenical </a:t>
            </a:r>
            <a:r>
              <a:rPr lang="en-US" dirty="0" smtClean="0">
                <a:latin typeface="Arial" pitchFamily="34" charset="0"/>
                <a:cs typeface="Arial" pitchFamily="34" charset="0"/>
              </a:rPr>
              <a:t>Council</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collective work of the entire Magisterium</a:t>
            </a:r>
          </a:p>
          <a:p>
            <a:pPr marL="285750" indent="-285750">
              <a:buFont typeface="Arial" pitchFamily="34" charset="0"/>
              <a:buChar char="•"/>
            </a:pPr>
            <a:endParaRPr lang="en-US" dirty="0">
              <a:solidFill>
                <a:schemeClr val="bg1">
                  <a:lumMod val="65000"/>
                </a:schemeClr>
              </a:solidFill>
              <a:latin typeface="Arial" pitchFamily="34" charset="0"/>
              <a:cs typeface="Arial"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7200" y="2493466"/>
            <a:ext cx="4648200" cy="3091053"/>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Box 5"/>
          <p:cNvSpPr txBox="1"/>
          <p:nvPr/>
        </p:nvSpPr>
        <p:spPr bwMode="auto">
          <a:xfrm>
            <a:off x="7566660" y="5651956"/>
            <a:ext cx="142494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Image from Public  Domain</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2789856235"/>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914400" y="990600"/>
            <a:ext cx="7467600" cy="2057400"/>
          </a:xfrm>
          <a:prstGeom prst="rect">
            <a:avLst/>
          </a:prstGeom>
        </p:spPr>
        <p:txBody>
          <a:bodyPr>
            <a:noAutofit/>
          </a:bodyPr>
          <a:lstStyle/>
          <a:p>
            <a:pPr algn="ctr"/>
            <a:r>
              <a:rPr lang="en-US" sz="2400" b="1" dirty="0">
                <a:latin typeface="Arial" pitchFamily="34" charset="0"/>
                <a:cs typeface="Arial" pitchFamily="34" charset="0"/>
              </a:rPr>
              <a:t>Next (third) level of Magisterial teachings: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papal </a:t>
            </a:r>
            <a:r>
              <a:rPr lang="en-US" sz="2400" b="1" dirty="0">
                <a:latin typeface="Arial" pitchFamily="34" charset="0"/>
                <a:cs typeface="Arial" pitchFamily="34" charset="0"/>
              </a:rPr>
              <a:t>encyclicals.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2021540"/>
            <a:ext cx="3081529" cy="45316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779432568"/>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1219200"/>
            <a:ext cx="8991600" cy="2057400"/>
          </a:xfrm>
          <a:prstGeom prst="rect">
            <a:avLst/>
          </a:prstGeom>
        </p:spPr>
        <p:txBody>
          <a:bodyPr>
            <a:noAutofit/>
          </a:bodyPr>
          <a:lstStyle/>
          <a:p>
            <a:pPr algn="ctr"/>
            <a:r>
              <a:rPr lang="en-US" sz="2400" b="1" dirty="0">
                <a:latin typeface="Arial" pitchFamily="34" charset="0"/>
                <a:cs typeface="Arial" pitchFamily="34" charset="0"/>
              </a:rPr>
              <a:t>Next (fourth) level of Magisterial teachings: apostolic exhortations, constitutions, and letters.</a:t>
            </a:r>
          </a:p>
        </p:txBody>
      </p:sp>
    </p:spTree>
    <p:extLst>
      <p:ext uri="{BB962C8B-B14F-4D97-AF65-F5344CB8AC3E}">
        <p14:creationId xmlns:p14="http://schemas.microsoft.com/office/powerpoint/2010/main" val="350777405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1129</TotalTime>
  <Words>1122</Words>
  <Application>Microsoft Office PowerPoint</Application>
  <PresentationFormat>On-screen Show (4:3)</PresentationFormat>
  <Paragraphs>59</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LIC Presentation template-New</vt:lpstr>
      <vt:lpstr>Levels of Authority in Church Teaching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bholzworth</cp:lastModifiedBy>
  <cp:revision>226</cp:revision>
  <dcterms:created xsi:type="dcterms:W3CDTF">2011-06-08T19:56:13Z</dcterms:created>
  <dcterms:modified xsi:type="dcterms:W3CDTF">2012-02-22T20:42:41Z</dcterms:modified>
</cp:coreProperties>
</file>