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lippman" initials="DL" lastIdx="9" clrIdx="0"/>
  <p:cmAuthor id="1" name="Brooke Saron" initials="BS" lastIdx="3" clrIdx="1">
    <p:extLst/>
  </p:cmAuthor>
  <p:cmAuthor id="2" name="Justin Karr" initials=""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82500" autoAdjust="0"/>
  </p:normalViewPr>
  <p:slideViewPr>
    <p:cSldViewPr>
      <p:cViewPr>
        <p:scale>
          <a:sx n="66" d="100"/>
          <a:sy n="66" d="100"/>
        </p:scale>
        <p:origin x="480"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9C0A9-7ED3-48CC-87E8-0F4CEBD239CD}" type="datetimeFigureOut">
              <a:rPr lang="en-US" smtClean="0"/>
              <a:pPr/>
              <a:t>3/11/2015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C7EEBA-08B5-40EA-B0B7-42E8EA079A6C}" type="slidenum">
              <a:rPr lang="en-US" smtClean="0"/>
              <a:pPr/>
              <a:t>‹#›</a:t>
            </a:fld>
            <a:endParaRPr lang="en-US"/>
          </a:p>
        </p:txBody>
      </p:sp>
    </p:spTree>
    <p:extLst>
      <p:ext uri="{BB962C8B-B14F-4D97-AF65-F5344CB8AC3E}">
        <p14:creationId xmlns:p14="http://schemas.microsoft.com/office/powerpoint/2010/main" val="71605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Parable of the Lost Son</a:t>
            </a:r>
          </a:p>
          <a:p>
            <a:r>
              <a:rPr lang="en-US" dirty="0" smtClean="0"/>
              <a:t>Luke</a:t>
            </a:r>
            <a:r>
              <a:rPr lang="en-US" baseline="0" dirty="0" smtClean="0"/>
              <a:t> 15:11</a:t>
            </a:r>
            <a:r>
              <a:rPr lang="en-US" sz="1200" kern="1200" dirty="0" smtClean="0">
                <a:solidFill>
                  <a:schemeClr val="tx1"/>
                </a:solidFill>
                <a:latin typeface="+mn-lt"/>
                <a:ea typeface="+mn-ea"/>
                <a:cs typeface="+mn-cs"/>
              </a:rPr>
              <a:t>–</a:t>
            </a:r>
            <a:r>
              <a:rPr lang="en-US" baseline="0" dirty="0" smtClean="0"/>
              <a:t>32</a:t>
            </a:r>
            <a:endParaRPr lang="en-US" dirty="0"/>
          </a:p>
        </p:txBody>
      </p:sp>
      <p:sp>
        <p:nvSpPr>
          <p:cNvPr id="4" name="Slide Number Placeholder 3"/>
          <p:cNvSpPr>
            <a:spLocks noGrp="1"/>
          </p:cNvSpPr>
          <p:nvPr>
            <p:ph type="sldNum" sz="quarter" idx="10"/>
          </p:nvPr>
        </p:nvSpPr>
        <p:spPr/>
        <p:txBody>
          <a:bodyPr/>
          <a:lstStyle/>
          <a:p>
            <a:fld id="{84C7EEBA-08B5-40EA-B0B7-42E8EA079A6C}" type="slidenum">
              <a:rPr lang="en-US" smtClean="0"/>
              <a:pPr/>
              <a:t>3</a:t>
            </a:fld>
            <a:endParaRPr lang="en-US"/>
          </a:p>
        </p:txBody>
      </p:sp>
    </p:spTree>
    <p:extLst>
      <p:ext uri="{BB962C8B-B14F-4D97-AF65-F5344CB8AC3E}">
        <p14:creationId xmlns:p14="http://schemas.microsoft.com/office/powerpoint/2010/main" val="139937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Parable of the Rich Fool</a:t>
            </a:r>
          </a:p>
          <a:p>
            <a:r>
              <a:rPr lang="en-US" dirty="0" smtClean="0"/>
              <a:t>Luke</a:t>
            </a:r>
            <a:r>
              <a:rPr lang="en-US" baseline="0" dirty="0" smtClean="0"/>
              <a:t> 12:16</a:t>
            </a:r>
            <a:r>
              <a:rPr lang="en-US" sz="1200" kern="1200" dirty="0" smtClean="0">
                <a:solidFill>
                  <a:schemeClr val="tx1"/>
                </a:solidFill>
                <a:latin typeface="+mn-lt"/>
                <a:ea typeface="+mn-ea"/>
                <a:cs typeface="+mn-cs"/>
              </a:rPr>
              <a:t>–</a:t>
            </a:r>
            <a:r>
              <a:rPr lang="en-US" baseline="0" dirty="0" smtClean="0"/>
              <a:t>21</a:t>
            </a:r>
            <a:endParaRPr lang="en-US" dirty="0" smtClean="0"/>
          </a:p>
          <a:p>
            <a:endParaRPr lang="en-US" dirty="0"/>
          </a:p>
        </p:txBody>
      </p:sp>
      <p:sp>
        <p:nvSpPr>
          <p:cNvPr id="4" name="Slide Number Placeholder 3"/>
          <p:cNvSpPr>
            <a:spLocks noGrp="1"/>
          </p:cNvSpPr>
          <p:nvPr>
            <p:ph type="sldNum" sz="quarter" idx="10"/>
          </p:nvPr>
        </p:nvSpPr>
        <p:spPr/>
        <p:txBody>
          <a:bodyPr/>
          <a:lstStyle/>
          <a:p>
            <a:fld id="{84C7EEBA-08B5-40EA-B0B7-42E8EA079A6C}" type="slidenum">
              <a:rPr lang="en-US" smtClean="0"/>
              <a:pPr/>
              <a:t>12</a:t>
            </a:fld>
            <a:endParaRPr lang="en-US"/>
          </a:p>
        </p:txBody>
      </p:sp>
    </p:spTree>
    <p:extLst>
      <p:ext uri="{BB962C8B-B14F-4D97-AF65-F5344CB8AC3E}">
        <p14:creationId xmlns:p14="http://schemas.microsoft.com/office/powerpoint/2010/main" val="2480994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you do not have time, or if you wish to skip the closing discussion, consider using these questions as an exit handout for the students to complete before they leave class.</a:t>
            </a:r>
          </a:p>
          <a:p>
            <a:endParaRPr lang="en-US" dirty="0"/>
          </a:p>
        </p:txBody>
      </p:sp>
      <p:sp>
        <p:nvSpPr>
          <p:cNvPr id="4" name="Slide Number Placeholder 3"/>
          <p:cNvSpPr>
            <a:spLocks noGrp="1"/>
          </p:cNvSpPr>
          <p:nvPr>
            <p:ph type="sldNum" sz="quarter" idx="10"/>
          </p:nvPr>
        </p:nvSpPr>
        <p:spPr/>
        <p:txBody>
          <a:bodyPr/>
          <a:lstStyle/>
          <a:p>
            <a:fld id="{84C7EEBA-08B5-40EA-B0B7-42E8EA079A6C}" type="slidenum">
              <a:rPr lang="en-US" smtClean="0"/>
              <a:pPr/>
              <a:t>15</a:t>
            </a:fld>
            <a:endParaRPr lang="en-US"/>
          </a:p>
        </p:txBody>
      </p:sp>
    </p:spTree>
    <p:extLst>
      <p:ext uri="{BB962C8B-B14F-4D97-AF65-F5344CB8AC3E}">
        <p14:creationId xmlns:p14="http://schemas.microsoft.com/office/powerpoint/2010/main" val="93542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Parable of the Good Samaritan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Luke 10:29</a:t>
            </a:r>
            <a:r>
              <a:rPr lang="en-US" sz="1200" kern="1200" dirty="0" smtClean="0">
                <a:solidFill>
                  <a:schemeClr val="tx1"/>
                </a:solidFill>
                <a:latin typeface="+mn-lt"/>
                <a:ea typeface="+mn-ea"/>
                <a:cs typeface="+mn-cs"/>
              </a:rPr>
              <a:t>–</a:t>
            </a:r>
            <a:r>
              <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37</a:t>
            </a:r>
            <a:endParaRPr kumimoji="0" lang="en-US"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84C7EEBA-08B5-40EA-B0B7-42E8EA079A6C}" type="slidenum">
              <a:rPr lang="en-US" smtClean="0"/>
              <a:pPr/>
              <a:t>4</a:t>
            </a:fld>
            <a:endParaRPr lang="en-US"/>
          </a:p>
        </p:txBody>
      </p:sp>
    </p:spTree>
    <p:extLst>
      <p:ext uri="{BB962C8B-B14F-4D97-AF65-F5344CB8AC3E}">
        <p14:creationId xmlns:p14="http://schemas.microsoft.com/office/powerpoint/2010/main" val="81962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Parable of the Lost Sheep</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Matthew 18:10</a:t>
            </a:r>
            <a:r>
              <a:rPr lang="en-US" sz="1200" kern="1200" dirty="0" smtClean="0">
                <a:solidFill>
                  <a:schemeClr val="tx1"/>
                </a:solidFill>
                <a:latin typeface="+mn-lt"/>
                <a:ea typeface="+mn-ea"/>
                <a:cs typeface="+mn-cs"/>
              </a:rPr>
              <a:t>–</a:t>
            </a:r>
            <a:r>
              <a:rPr lang="en-US" dirty="0" smtClean="0"/>
              <a:t>14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Luke 15:1</a:t>
            </a:r>
            <a:r>
              <a:rPr lang="en-US" sz="1200" kern="1200" dirty="0" smtClean="0">
                <a:solidFill>
                  <a:schemeClr val="tx1"/>
                </a:solidFill>
                <a:latin typeface="+mn-lt"/>
                <a:ea typeface="+mn-ea"/>
                <a:cs typeface="+mn-cs"/>
              </a:rPr>
              <a:t>–</a:t>
            </a:r>
            <a:r>
              <a:rPr lang="en-US" dirty="0" smtClean="0"/>
              <a:t>7</a:t>
            </a:r>
          </a:p>
          <a:p>
            <a:endParaRPr lang="en-US" dirty="0"/>
          </a:p>
        </p:txBody>
      </p:sp>
      <p:sp>
        <p:nvSpPr>
          <p:cNvPr id="4" name="Slide Number Placeholder 3"/>
          <p:cNvSpPr>
            <a:spLocks noGrp="1"/>
          </p:cNvSpPr>
          <p:nvPr>
            <p:ph type="sldNum" sz="quarter" idx="10"/>
          </p:nvPr>
        </p:nvSpPr>
        <p:spPr/>
        <p:txBody>
          <a:bodyPr/>
          <a:lstStyle/>
          <a:p>
            <a:fld id="{84C7EEBA-08B5-40EA-B0B7-42E8EA079A6C}" type="slidenum">
              <a:rPr lang="en-US" smtClean="0"/>
              <a:pPr/>
              <a:t>5</a:t>
            </a:fld>
            <a:endParaRPr lang="en-US"/>
          </a:p>
        </p:txBody>
      </p:sp>
    </p:spTree>
    <p:extLst>
      <p:ext uri="{BB962C8B-B14F-4D97-AF65-F5344CB8AC3E}">
        <p14:creationId xmlns:p14="http://schemas.microsoft.com/office/powerpoint/2010/main" val="339234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Parable of the Lost Coin</a:t>
            </a:r>
          </a:p>
          <a:p>
            <a:r>
              <a:rPr lang="en-US" dirty="0" smtClean="0"/>
              <a:t>Luke 15:8</a:t>
            </a:r>
            <a:r>
              <a:rPr lang="en-US" sz="1200" kern="1200" dirty="0" smtClean="0">
                <a:solidFill>
                  <a:schemeClr val="tx1"/>
                </a:solidFill>
                <a:latin typeface="+mn-lt"/>
                <a:ea typeface="+mn-ea"/>
                <a:cs typeface="+mn-cs"/>
              </a:rPr>
              <a:t>–</a:t>
            </a:r>
            <a:r>
              <a:rPr lang="en-US" dirty="0" smtClean="0"/>
              <a:t>10</a:t>
            </a:r>
          </a:p>
          <a:p>
            <a:endParaRPr lang="en-US" dirty="0"/>
          </a:p>
        </p:txBody>
      </p:sp>
      <p:sp>
        <p:nvSpPr>
          <p:cNvPr id="4" name="Slide Number Placeholder 3"/>
          <p:cNvSpPr>
            <a:spLocks noGrp="1"/>
          </p:cNvSpPr>
          <p:nvPr>
            <p:ph type="sldNum" sz="quarter" idx="10"/>
          </p:nvPr>
        </p:nvSpPr>
        <p:spPr/>
        <p:txBody>
          <a:bodyPr/>
          <a:lstStyle/>
          <a:p>
            <a:fld id="{84C7EEBA-08B5-40EA-B0B7-42E8EA079A6C}" type="slidenum">
              <a:rPr lang="en-US" smtClean="0"/>
              <a:pPr/>
              <a:t>6</a:t>
            </a:fld>
            <a:endParaRPr lang="en-US"/>
          </a:p>
        </p:txBody>
      </p:sp>
    </p:spTree>
    <p:extLst>
      <p:ext uri="{BB962C8B-B14F-4D97-AF65-F5344CB8AC3E}">
        <p14:creationId xmlns:p14="http://schemas.microsoft.com/office/powerpoint/2010/main" val="93282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Parable of the Mustard Seed</a:t>
            </a:r>
          </a:p>
          <a:p>
            <a:r>
              <a:rPr lang="en-US" dirty="0" smtClean="0"/>
              <a:t>Matthew 13:</a:t>
            </a:r>
            <a:r>
              <a:rPr lang="en-US" baseline="0" dirty="0" smtClean="0"/>
              <a:t>31</a:t>
            </a:r>
            <a:r>
              <a:rPr lang="en-US" sz="1200" kern="1200" dirty="0" smtClean="0">
                <a:solidFill>
                  <a:schemeClr val="tx1"/>
                </a:solidFill>
                <a:latin typeface="+mn-lt"/>
                <a:ea typeface="+mn-ea"/>
                <a:cs typeface="+mn-cs"/>
              </a:rPr>
              <a:t>–</a:t>
            </a:r>
            <a:r>
              <a:rPr lang="en-US" baseline="0" dirty="0" smtClean="0"/>
              <a:t>32</a:t>
            </a:r>
          </a:p>
          <a:p>
            <a:r>
              <a:rPr lang="en-US" baseline="0" dirty="0" smtClean="0"/>
              <a:t>Mark 4:30</a:t>
            </a:r>
            <a:r>
              <a:rPr lang="en-US" sz="1200" kern="1200" dirty="0" smtClean="0">
                <a:solidFill>
                  <a:schemeClr val="tx1"/>
                </a:solidFill>
                <a:latin typeface="+mn-lt"/>
                <a:ea typeface="+mn-ea"/>
                <a:cs typeface="+mn-cs"/>
              </a:rPr>
              <a:t>–</a:t>
            </a:r>
            <a:r>
              <a:rPr lang="en-US" baseline="0" dirty="0" smtClean="0"/>
              <a:t>34</a:t>
            </a:r>
          </a:p>
          <a:p>
            <a:r>
              <a:rPr lang="en-US" baseline="0" dirty="0" smtClean="0"/>
              <a:t>Luke 13:18</a:t>
            </a:r>
            <a:r>
              <a:rPr lang="en-US" sz="1200" kern="1200" dirty="0" smtClean="0">
                <a:solidFill>
                  <a:schemeClr val="tx1"/>
                </a:solidFill>
                <a:latin typeface="+mn-lt"/>
                <a:ea typeface="+mn-ea"/>
                <a:cs typeface="+mn-cs"/>
              </a:rPr>
              <a:t>–</a:t>
            </a:r>
            <a:r>
              <a:rPr lang="en-US" baseline="0" dirty="0" smtClean="0"/>
              <a:t>19</a:t>
            </a:r>
            <a:endParaRPr lang="en-US" dirty="0" smtClean="0"/>
          </a:p>
          <a:p>
            <a:endParaRPr lang="en-US" dirty="0"/>
          </a:p>
        </p:txBody>
      </p:sp>
      <p:sp>
        <p:nvSpPr>
          <p:cNvPr id="4" name="Slide Number Placeholder 3"/>
          <p:cNvSpPr>
            <a:spLocks noGrp="1"/>
          </p:cNvSpPr>
          <p:nvPr>
            <p:ph type="sldNum" sz="quarter" idx="10"/>
          </p:nvPr>
        </p:nvSpPr>
        <p:spPr/>
        <p:txBody>
          <a:bodyPr/>
          <a:lstStyle/>
          <a:p>
            <a:fld id="{84C7EEBA-08B5-40EA-B0B7-42E8EA079A6C}" type="slidenum">
              <a:rPr lang="en-US" smtClean="0"/>
              <a:pPr/>
              <a:t>7</a:t>
            </a:fld>
            <a:endParaRPr lang="en-US"/>
          </a:p>
        </p:txBody>
      </p:sp>
    </p:spTree>
    <p:extLst>
      <p:ext uri="{BB962C8B-B14F-4D97-AF65-F5344CB8AC3E}">
        <p14:creationId xmlns:p14="http://schemas.microsoft.com/office/powerpoint/2010/main" val="71806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Parable of the Talents</a:t>
            </a:r>
          </a:p>
          <a:p>
            <a:r>
              <a:rPr lang="en-US" dirty="0" smtClean="0"/>
              <a:t>Matthew 25:14</a:t>
            </a:r>
            <a:r>
              <a:rPr lang="en-US" sz="1200" kern="1200" dirty="0" smtClean="0">
                <a:solidFill>
                  <a:schemeClr val="tx1"/>
                </a:solidFill>
                <a:latin typeface="+mn-lt"/>
                <a:ea typeface="+mn-ea"/>
                <a:cs typeface="+mn-cs"/>
              </a:rPr>
              <a:t>–</a:t>
            </a:r>
            <a:r>
              <a:rPr lang="en-US" dirty="0" smtClean="0"/>
              <a:t>30</a:t>
            </a:r>
            <a:endParaRPr lang="en-US" dirty="0"/>
          </a:p>
        </p:txBody>
      </p:sp>
      <p:sp>
        <p:nvSpPr>
          <p:cNvPr id="4" name="Slide Number Placeholder 3"/>
          <p:cNvSpPr>
            <a:spLocks noGrp="1"/>
          </p:cNvSpPr>
          <p:nvPr>
            <p:ph type="sldNum" sz="quarter" idx="10"/>
          </p:nvPr>
        </p:nvSpPr>
        <p:spPr/>
        <p:txBody>
          <a:bodyPr/>
          <a:lstStyle/>
          <a:p>
            <a:fld id="{84C7EEBA-08B5-40EA-B0B7-42E8EA079A6C}" type="slidenum">
              <a:rPr lang="en-US" smtClean="0"/>
              <a:pPr/>
              <a:t>8</a:t>
            </a:fld>
            <a:endParaRPr lang="en-US"/>
          </a:p>
        </p:txBody>
      </p:sp>
    </p:spTree>
    <p:extLst>
      <p:ext uri="{BB962C8B-B14F-4D97-AF65-F5344CB8AC3E}">
        <p14:creationId xmlns:p14="http://schemas.microsoft.com/office/powerpoint/2010/main" val="1738965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Lesson of the Fig Tree</a:t>
            </a:r>
          </a:p>
          <a:p>
            <a:r>
              <a:rPr lang="en-US" dirty="0" smtClean="0"/>
              <a:t>Matthew 24:32</a:t>
            </a:r>
            <a:r>
              <a:rPr lang="en-US" sz="1200" kern="1200" dirty="0" smtClean="0">
                <a:solidFill>
                  <a:schemeClr val="tx1"/>
                </a:solidFill>
                <a:latin typeface="+mn-lt"/>
                <a:ea typeface="+mn-ea"/>
                <a:cs typeface="+mn-cs"/>
              </a:rPr>
              <a:t>–</a:t>
            </a:r>
            <a:r>
              <a:rPr lang="en-US" dirty="0" smtClean="0"/>
              <a:t>35</a:t>
            </a:r>
          </a:p>
          <a:p>
            <a:r>
              <a:rPr lang="en-US" dirty="0" smtClean="0"/>
              <a:t>Mark 13:28</a:t>
            </a:r>
            <a:r>
              <a:rPr lang="en-US" sz="1200" kern="1200" dirty="0" smtClean="0">
                <a:solidFill>
                  <a:schemeClr val="tx1"/>
                </a:solidFill>
                <a:latin typeface="+mn-lt"/>
                <a:ea typeface="+mn-ea"/>
                <a:cs typeface="+mn-cs"/>
              </a:rPr>
              <a:t>–</a:t>
            </a:r>
            <a:r>
              <a:rPr lang="en-US" dirty="0" smtClean="0"/>
              <a:t>31</a:t>
            </a:r>
          </a:p>
          <a:p>
            <a:r>
              <a:rPr lang="en-US" dirty="0" smtClean="0"/>
              <a:t>Luke 21:29</a:t>
            </a:r>
            <a:r>
              <a:rPr lang="en-US" sz="1200" kern="1200" dirty="0" smtClean="0">
                <a:solidFill>
                  <a:schemeClr val="tx1"/>
                </a:solidFill>
                <a:latin typeface="+mn-lt"/>
                <a:ea typeface="+mn-ea"/>
                <a:cs typeface="+mn-cs"/>
              </a:rPr>
              <a:t>–</a:t>
            </a:r>
            <a:r>
              <a:rPr lang="en-US" dirty="0" smtClean="0"/>
              <a:t>33</a:t>
            </a:r>
          </a:p>
          <a:p>
            <a:endParaRPr lang="en-US" dirty="0"/>
          </a:p>
        </p:txBody>
      </p:sp>
      <p:sp>
        <p:nvSpPr>
          <p:cNvPr id="4" name="Slide Number Placeholder 3"/>
          <p:cNvSpPr>
            <a:spLocks noGrp="1"/>
          </p:cNvSpPr>
          <p:nvPr>
            <p:ph type="sldNum" sz="quarter" idx="10"/>
          </p:nvPr>
        </p:nvSpPr>
        <p:spPr/>
        <p:txBody>
          <a:bodyPr/>
          <a:lstStyle/>
          <a:p>
            <a:fld id="{84C7EEBA-08B5-40EA-B0B7-42E8EA079A6C}" type="slidenum">
              <a:rPr lang="en-US" smtClean="0"/>
              <a:pPr/>
              <a:t>9</a:t>
            </a:fld>
            <a:endParaRPr lang="en-US"/>
          </a:p>
        </p:txBody>
      </p:sp>
    </p:spTree>
    <p:extLst>
      <p:ext uri="{BB962C8B-B14F-4D97-AF65-F5344CB8AC3E}">
        <p14:creationId xmlns:p14="http://schemas.microsoft.com/office/powerpoint/2010/main" val="1216829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Judgment of the Nations</a:t>
            </a:r>
          </a:p>
          <a:p>
            <a:r>
              <a:rPr lang="en-US" dirty="0" smtClean="0"/>
              <a:t>Matthew 25:31</a:t>
            </a:r>
            <a:r>
              <a:rPr lang="en-US" sz="1200" kern="1200" dirty="0" smtClean="0">
                <a:solidFill>
                  <a:schemeClr val="tx1"/>
                </a:solidFill>
                <a:latin typeface="+mn-lt"/>
                <a:ea typeface="+mn-ea"/>
                <a:cs typeface="+mn-cs"/>
              </a:rPr>
              <a:t>–</a:t>
            </a:r>
            <a:r>
              <a:rPr lang="en-US" dirty="0" smtClean="0"/>
              <a:t>46</a:t>
            </a:r>
            <a:endParaRPr lang="en-US" dirty="0"/>
          </a:p>
        </p:txBody>
      </p:sp>
      <p:sp>
        <p:nvSpPr>
          <p:cNvPr id="4" name="Slide Number Placeholder 3"/>
          <p:cNvSpPr>
            <a:spLocks noGrp="1"/>
          </p:cNvSpPr>
          <p:nvPr>
            <p:ph type="sldNum" sz="quarter" idx="10"/>
          </p:nvPr>
        </p:nvSpPr>
        <p:spPr/>
        <p:txBody>
          <a:bodyPr/>
          <a:lstStyle/>
          <a:p>
            <a:fld id="{84C7EEBA-08B5-40EA-B0B7-42E8EA079A6C}" type="slidenum">
              <a:rPr lang="en-US" smtClean="0"/>
              <a:pPr/>
              <a:t>10</a:t>
            </a:fld>
            <a:endParaRPr lang="en-US"/>
          </a:p>
        </p:txBody>
      </p:sp>
    </p:spTree>
    <p:extLst>
      <p:ext uri="{BB962C8B-B14F-4D97-AF65-F5344CB8AC3E}">
        <p14:creationId xmlns:p14="http://schemas.microsoft.com/office/powerpoint/2010/main" val="180207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Parable of the </a:t>
            </a:r>
            <a:r>
              <a:rPr lang="en-US" dirty="0" err="1" smtClean="0"/>
              <a:t>Sower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Matthew 13:1</a:t>
            </a:r>
            <a:r>
              <a:rPr lang="en-US" sz="1200" kern="1200" dirty="0" smtClean="0">
                <a:solidFill>
                  <a:schemeClr val="tx1"/>
                </a:solidFill>
                <a:latin typeface="+mn-lt"/>
                <a:ea typeface="+mn-ea"/>
                <a:cs typeface="+mn-cs"/>
              </a:rPr>
              <a:t>–9</a:t>
            </a:r>
            <a:r>
              <a:rPr lang="en-US" dirty="0" smtClean="0"/>
              <a:t>,18</a:t>
            </a:r>
            <a:r>
              <a:rPr lang="en-US" sz="1200" kern="1200" dirty="0" smtClean="0">
                <a:solidFill>
                  <a:schemeClr val="tx1"/>
                </a:solidFill>
                <a:latin typeface="+mn-lt"/>
                <a:ea typeface="+mn-ea"/>
                <a:cs typeface="+mn-cs"/>
              </a:rPr>
              <a:t>–</a:t>
            </a:r>
            <a:r>
              <a:rPr lang="en-US" dirty="0" smtClean="0"/>
              <a:t>23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Mark 4:1</a:t>
            </a:r>
            <a:r>
              <a:rPr lang="en-US" sz="1200" kern="1200" dirty="0" smtClean="0">
                <a:solidFill>
                  <a:schemeClr val="tx1"/>
                </a:solidFill>
                <a:latin typeface="+mn-lt"/>
                <a:ea typeface="+mn-ea"/>
                <a:cs typeface="+mn-cs"/>
              </a:rPr>
              <a:t>–</a:t>
            </a:r>
            <a:r>
              <a:rPr lang="en-US" dirty="0" smtClean="0"/>
              <a:t>9,13</a:t>
            </a:r>
            <a:r>
              <a:rPr lang="en-US" sz="1200" kern="1200" dirty="0" smtClean="0">
                <a:solidFill>
                  <a:schemeClr val="tx1"/>
                </a:solidFill>
                <a:latin typeface="+mn-lt"/>
                <a:ea typeface="+mn-ea"/>
                <a:cs typeface="+mn-cs"/>
              </a:rPr>
              <a:t>–</a:t>
            </a:r>
            <a:r>
              <a:rPr lang="en-US" dirty="0" smtClean="0"/>
              <a:t>20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Luke 8:4</a:t>
            </a:r>
            <a:r>
              <a:rPr lang="en-US" sz="1200" kern="1200" dirty="0" smtClean="0">
                <a:solidFill>
                  <a:schemeClr val="tx1"/>
                </a:solidFill>
                <a:latin typeface="+mn-lt"/>
                <a:ea typeface="+mn-ea"/>
                <a:cs typeface="+mn-cs"/>
              </a:rPr>
              <a:t>–</a:t>
            </a:r>
            <a:r>
              <a:rPr lang="en-US" dirty="0" smtClean="0"/>
              <a:t>8,11</a:t>
            </a:r>
            <a:r>
              <a:rPr lang="en-US" sz="1200" kern="1200" dirty="0" smtClean="0">
                <a:solidFill>
                  <a:schemeClr val="tx1"/>
                </a:solidFill>
                <a:latin typeface="+mn-lt"/>
                <a:ea typeface="+mn-ea"/>
                <a:cs typeface="+mn-cs"/>
              </a:rPr>
              <a:t>–</a:t>
            </a:r>
            <a:r>
              <a:rPr lang="en-US" dirty="0" smtClean="0"/>
              <a:t>15</a:t>
            </a:r>
          </a:p>
          <a:p>
            <a:endParaRPr lang="en-US" dirty="0"/>
          </a:p>
        </p:txBody>
      </p:sp>
      <p:sp>
        <p:nvSpPr>
          <p:cNvPr id="4" name="Slide Number Placeholder 3"/>
          <p:cNvSpPr>
            <a:spLocks noGrp="1"/>
          </p:cNvSpPr>
          <p:nvPr>
            <p:ph type="sldNum" sz="quarter" idx="10"/>
          </p:nvPr>
        </p:nvSpPr>
        <p:spPr/>
        <p:txBody>
          <a:bodyPr/>
          <a:lstStyle/>
          <a:p>
            <a:fld id="{84C7EEBA-08B5-40EA-B0B7-42E8EA079A6C}" type="slidenum">
              <a:rPr lang="en-US" smtClean="0"/>
              <a:pPr/>
              <a:t>11</a:t>
            </a:fld>
            <a:endParaRPr lang="en-US"/>
          </a:p>
        </p:txBody>
      </p:sp>
    </p:spTree>
    <p:extLst>
      <p:ext uri="{BB962C8B-B14F-4D97-AF65-F5344CB8AC3E}">
        <p14:creationId xmlns:p14="http://schemas.microsoft.com/office/powerpoint/2010/main" val="967543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rgbClr val="000000"/>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TX004832</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94" y="-595"/>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94" y="-595"/>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1200"/>
            <a:ext cx="7772400" cy="1470025"/>
          </a:xfrm>
        </p:spPr>
        <p:txBody>
          <a:bodyPr/>
          <a:lstStyle/>
          <a:p>
            <a:r>
              <a:rPr lang="en-US" dirty="0" smtClean="0"/>
              <a:t>The Parables of Jesus</a:t>
            </a:r>
            <a:endParaRPr lang="en-US" dirty="0"/>
          </a:p>
        </p:txBody>
      </p:sp>
      <p:sp>
        <p:nvSpPr>
          <p:cNvPr id="4" name="Text Placeholder 8"/>
          <p:cNvSpPr>
            <a:spLocks noGrp="1"/>
          </p:cNvSpPr>
          <p:nvPr>
            <p:ph type="body" sz="quarter" idx="10"/>
          </p:nvPr>
        </p:nvSpPr>
        <p:spPr>
          <a:xfrm>
            <a:off x="7620000" y="6019800"/>
            <a:ext cx="1295400" cy="152400"/>
          </a:xfrm>
        </p:spPr>
        <p:txBody>
          <a:bodyPr>
            <a:normAutofit fontScale="62500" lnSpcReduction="20000"/>
          </a:bodyPr>
          <a:lstStyle>
            <a:lvl1pPr>
              <a:buNone/>
              <a:defRPr sz="800">
                <a:solidFill>
                  <a:schemeClr val="bg1">
                    <a:lumMod val="50000"/>
                  </a:schemeClr>
                </a:solidFill>
              </a:defRPr>
            </a:lvl1pPr>
          </a:lstStyle>
          <a:p>
            <a:pPr lvl="0"/>
            <a:r>
              <a:rPr lang="en-US" dirty="0" smtClean="0"/>
              <a:t>Document # TX004832</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eepandgoat -www.free-stories.net.jpg"/>
          <p:cNvPicPr>
            <a:picLocks noChangeAspect="1"/>
          </p:cNvPicPr>
          <p:nvPr/>
        </p:nvPicPr>
        <p:blipFill>
          <a:blip r:embed="rId3" cstate="print"/>
          <a:stretch>
            <a:fillRect/>
          </a:stretch>
        </p:blipFill>
        <p:spPr>
          <a:xfrm>
            <a:off x="1905000" y="631657"/>
            <a:ext cx="5257800" cy="5442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bwMode="auto">
          <a:xfrm>
            <a:off x="1828800" y="6092990"/>
            <a:ext cx="2057400" cy="169277"/>
          </a:xfrm>
          <a:prstGeom prst="rect">
            <a:avLst/>
          </a:prstGeom>
          <a:noFill/>
          <a:ln w="9525">
            <a:noFill/>
            <a:miter lim="800000"/>
            <a:headEnd/>
            <a:tailEnd/>
          </a:ln>
        </p:spPr>
        <p:txBody>
          <a:bodyPr wrap="square" rtlCol="0">
            <a:spAutoFit/>
          </a:bodyPr>
          <a:lstStyle/>
          <a:p>
            <a:r>
              <a:rPr lang="en-US" sz="500" dirty="0" err="1" smtClean="0">
                <a:solidFill>
                  <a:schemeClr val="bg1">
                    <a:lumMod val="50000"/>
                  </a:schemeClr>
                </a:solidFill>
              </a:rPr>
              <a:t>httpwww.free-stories.netimagessheepandgoatparable.jpg</a:t>
            </a:r>
            <a:endParaRPr lang="en-US" sz="5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ower's_parable-wikimedia.JPEG"/>
          <p:cNvPicPr>
            <a:picLocks noChangeAspect="1"/>
          </p:cNvPicPr>
          <p:nvPr/>
        </p:nvPicPr>
        <p:blipFill>
          <a:blip r:embed="rId3" cstate="print"/>
          <a:stretch>
            <a:fillRect/>
          </a:stretch>
        </p:blipFill>
        <p:spPr>
          <a:xfrm>
            <a:off x="1295400" y="762000"/>
            <a:ext cx="6629400" cy="4984031"/>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bwMode="auto">
          <a:xfrm>
            <a:off x="1295400" y="5791200"/>
            <a:ext cx="914399"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ichman-wikimedia.jpg"/>
          <p:cNvPicPr>
            <a:picLocks noChangeAspect="1"/>
          </p:cNvPicPr>
          <p:nvPr/>
        </p:nvPicPr>
        <p:blipFill>
          <a:blip r:embed="rId3" cstate="print"/>
          <a:stretch>
            <a:fillRect/>
          </a:stretch>
        </p:blipFill>
        <p:spPr>
          <a:xfrm>
            <a:off x="1295400" y="609600"/>
            <a:ext cx="6629400" cy="5022273"/>
          </a:xfrm>
          <a:prstGeom prst="rect">
            <a:avLst/>
          </a:prstGeom>
          <a:ln w="190500" cap="sq">
            <a:solidFill>
              <a:schemeClr val="bg2">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bwMode="auto">
          <a:xfrm>
            <a:off x="1320800" y="5668159"/>
            <a:ext cx="914399"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3000"/>
            <a:ext cx="4800600" cy="609600"/>
          </a:xfrm>
        </p:spPr>
        <p:txBody>
          <a:bodyPr/>
          <a:lstStyle/>
          <a:p>
            <a:r>
              <a:rPr lang="en-US" dirty="0" smtClean="0"/>
              <a:t>Definition of a Parable</a:t>
            </a:r>
            <a:endParaRPr lang="en-US" dirty="0"/>
          </a:p>
        </p:txBody>
      </p:sp>
      <p:sp>
        <p:nvSpPr>
          <p:cNvPr id="3" name="Content Placeholder 2"/>
          <p:cNvSpPr>
            <a:spLocks noGrp="1"/>
          </p:cNvSpPr>
          <p:nvPr>
            <p:ph idx="1"/>
          </p:nvPr>
        </p:nvSpPr>
        <p:spPr>
          <a:xfrm>
            <a:off x="1371600" y="1905001"/>
            <a:ext cx="6477000" cy="2514600"/>
          </a:xfrm>
        </p:spPr>
        <p:txBody>
          <a:bodyPr/>
          <a:lstStyle/>
          <a:p>
            <a:pPr lvl="0"/>
            <a:r>
              <a:rPr lang="en-US" dirty="0" smtClean="0"/>
              <a:t>A story that uses metaphors based on daily life to convey religious truths.</a:t>
            </a:r>
          </a:p>
          <a:p>
            <a:pPr lvl="0"/>
            <a:r>
              <a:rPr lang="en-US" dirty="0" smtClean="0"/>
              <a:t>Comes from the Greek word </a:t>
            </a:r>
            <a:r>
              <a:rPr lang="en-US" i="1" dirty="0" err="1" smtClean="0"/>
              <a:t>parabole</a:t>
            </a:r>
            <a:r>
              <a:rPr lang="en-US" dirty="0" smtClean="0"/>
              <a:t>, meaning “comparison.”</a:t>
            </a:r>
          </a:p>
          <a:p>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229600" cy="533400"/>
          </a:xfrm>
        </p:spPr>
        <p:txBody>
          <a:bodyPr/>
          <a:lstStyle/>
          <a:p>
            <a:r>
              <a:rPr lang="en-US" dirty="0" smtClean="0"/>
              <a:t>Core Elements of Parables</a:t>
            </a:r>
            <a:endParaRPr lang="en-US" dirty="0"/>
          </a:p>
        </p:txBody>
      </p:sp>
      <p:sp>
        <p:nvSpPr>
          <p:cNvPr id="3" name="Content Placeholder 2"/>
          <p:cNvSpPr>
            <a:spLocks noGrp="1"/>
          </p:cNvSpPr>
          <p:nvPr>
            <p:ph idx="1"/>
          </p:nvPr>
        </p:nvSpPr>
        <p:spPr>
          <a:xfrm>
            <a:off x="1371600" y="1524000"/>
            <a:ext cx="6477000" cy="4373563"/>
          </a:xfrm>
        </p:spPr>
        <p:txBody>
          <a:bodyPr>
            <a:normAutofit/>
          </a:bodyPr>
          <a:lstStyle/>
          <a:p>
            <a:pPr marL="0" indent="0">
              <a:spcAft>
                <a:spcPts val="1200"/>
              </a:spcAft>
              <a:buNone/>
            </a:pPr>
            <a:r>
              <a:rPr lang="en-US" dirty="0" smtClean="0"/>
              <a:t>What are the core elements of Jesus’ parables?</a:t>
            </a:r>
          </a:p>
          <a:p>
            <a:pPr lvl="0"/>
            <a:r>
              <a:rPr lang="en-US" dirty="0" smtClean="0"/>
              <a:t>Compare things.</a:t>
            </a:r>
          </a:p>
          <a:p>
            <a:pPr lvl="0"/>
            <a:r>
              <a:rPr lang="en-US" dirty="0" smtClean="0"/>
              <a:t>Use elements from everyday life to relate to audience.</a:t>
            </a:r>
          </a:p>
          <a:p>
            <a:pPr lvl="0"/>
            <a:r>
              <a:rPr lang="en-US" dirty="0" smtClean="0"/>
              <a:t>Contain a surprise twist to engage audience.</a:t>
            </a:r>
          </a:p>
          <a:p>
            <a:pPr lvl="0"/>
            <a:r>
              <a:rPr lang="en-US" dirty="0" smtClean="0"/>
              <a:t>Describe God—God’s nature, qualities, or attributes.</a:t>
            </a:r>
          </a:p>
          <a:p>
            <a:pPr lvl="0"/>
            <a:r>
              <a:rPr lang="en-US" dirty="0" smtClean="0"/>
              <a:t>Give examples of people’s relationships with one another.</a:t>
            </a:r>
          </a:p>
          <a:p>
            <a:pPr lvl="0"/>
            <a:r>
              <a:rPr lang="en-US" dirty="0" smtClean="0"/>
              <a:t>Explain how God wants people to act, especially if they want to be a part of the Kingdom of Heaven.</a:t>
            </a:r>
          </a:p>
          <a:p>
            <a:pPr lvl="0"/>
            <a:r>
              <a:rPr lang="en-US" dirty="0" smtClean="0"/>
              <a:t>Describe the Kingdom.</a:t>
            </a:r>
          </a:p>
          <a:p>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Parables of Jesus</a:t>
            </a:r>
            <a:endParaRPr lang="en-US" dirty="0"/>
          </a:p>
        </p:txBody>
      </p:sp>
      <p:sp>
        <p:nvSpPr>
          <p:cNvPr id="3" name="Content Placeholder 2"/>
          <p:cNvSpPr>
            <a:spLocks noGrp="1"/>
          </p:cNvSpPr>
          <p:nvPr>
            <p:ph idx="1"/>
          </p:nvPr>
        </p:nvSpPr>
        <p:spPr>
          <a:xfrm>
            <a:off x="1447800" y="1981200"/>
            <a:ext cx="6477000" cy="4373563"/>
          </a:xfrm>
        </p:spPr>
        <p:txBody>
          <a:bodyPr/>
          <a:lstStyle/>
          <a:p>
            <a:pPr>
              <a:spcAft>
                <a:spcPts val="1200"/>
              </a:spcAft>
              <a:buNone/>
            </a:pPr>
            <a:r>
              <a:rPr lang="en-US" dirty="0" smtClean="0"/>
              <a:t>Closing discussion:</a:t>
            </a:r>
          </a:p>
          <a:p>
            <a:pPr lvl="0"/>
            <a:r>
              <a:rPr lang="en-US" dirty="0" smtClean="0"/>
              <a:t>Which parable is your favorite, or which parable is most memorable to you?</a:t>
            </a:r>
          </a:p>
          <a:p>
            <a:pPr lvl="0"/>
            <a:r>
              <a:rPr lang="en-US" dirty="0" smtClean="0"/>
              <a:t>What character in your favorite parable do you most relate to? Why?</a:t>
            </a:r>
          </a:p>
          <a:p>
            <a:pPr lvl="0"/>
            <a:r>
              <a:rPr lang="en-US" dirty="0" smtClean="0"/>
              <a:t>Describe the overall message of the parable in your own words.</a:t>
            </a:r>
          </a:p>
          <a:p>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914400"/>
            <a:ext cx="8229600" cy="533400"/>
          </a:xfrm>
        </p:spPr>
        <p:txBody>
          <a:bodyPr/>
          <a:lstStyle/>
          <a:p>
            <a:r>
              <a:rPr lang="en-US" dirty="0" smtClean="0"/>
              <a:t>The Parables of Jesus</a:t>
            </a:r>
            <a:endParaRPr lang="en-US" dirty="0"/>
          </a:p>
        </p:txBody>
      </p:sp>
      <p:sp>
        <p:nvSpPr>
          <p:cNvPr id="6" name="Content Placeholder 5"/>
          <p:cNvSpPr>
            <a:spLocks noGrp="1"/>
          </p:cNvSpPr>
          <p:nvPr>
            <p:ph idx="1"/>
          </p:nvPr>
        </p:nvSpPr>
        <p:spPr>
          <a:xfrm>
            <a:off x="1371600" y="1524000"/>
            <a:ext cx="6477000" cy="4373563"/>
          </a:xfrm>
        </p:spPr>
        <p:txBody>
          <a:bodyPr>
            <a:normAutofit/>
          </a:bodyPr>
          <a:lstStyle/>
          <a:p>
            <a:pPr marL="0" indent="0">
              <a:buNone/>
            </a:pPr>
            <a:r>
              <a:rPr lang="en-US" dirty="0" smtClean="0"/>
              <a:t>The first ten slides will show an artistic depiction of Jesus’ parables. </a:t>
            </a:r>
          </a:p>
          <a:p>
            <a:r>
              <a:rPr lang="en-US" dirty="0" smtClean="0"/>
              <a:t>Quietly study the image.</a:t>
            </a:r>
          </a:p>
          <a:p>
            <a:r>
              <a:rPr lang="en-US" dirty="0" smtClean="0"/>
              <a:t>Use your memory or a Bible to determine what parable is being presented.</a:t>
            </a:r>
          </a:p>
          <a:p>
            <a:r>
              <a:rPr lang="en-US" dirty="0" smtClean="0"/>
              <a:t>After some quiet reflection, name the parable.</a:t>
            </a:r>
          </a:p>
          <a:p>
            <a:r>
              <a:rPr lang="en-US" dirty="0" smtClean="0"/>
              <a:t>As a class, recall as much of the parable as you can while still viewing the image.</a:t>
            </a:r>
          </a:p>
          <a:p>
            <a:r>
              <a:rPr lang="en-US" dirty="0" smtClean="0"/>
              <a:t>What is the message of the parable? How does the artist portray the message of the parable?</a:t>
            </a:r>
          </a:p>
          <a:p>
            <a:r>
              <a:rPr lang="en-US" dirty="0" smtClean="0"/>
              <a:t>What are some common elements between the images and the parables depicted?</a:t>
            </a:r>
          </a:p>
          <a:p>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digal Son-wikimedia.jpg"/>
          <p:cNvPicPr>
            <a:picLocks noChangeAspect="1"/>
          </p:cNvPicPr>
          <p:nvPr/>
        </p:nvPicPr>
        <p:blipFill>
          <a:blip r:embed="rId3" cstate="print"/>
          <a:stretch>
            <a:fillRect/>
          </a:stretch>
        </p:blipFill>
        <p:spPr>
          <a:xfrm>
            <a:off x="914400" y="838200"/>
            <a:ext cx="7344464" cy="49085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bwMode="auto">
          <a:xfrm>
            <a:off x="1828800" y="5755849"/>
            <a:ext cx="914399"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066800" y="1295400"/>
            <a:ext cx="76962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7" name="Picture 6" descr="Good_Samaritan-wikimedia.jpg"/>
          <p:cNvPicPr>
            <a:picLocks noChangeAspect="1"/>
          </p:cNvPicPr>
          <p:nvPr/>
        </p:nvPicPr>
        <p:blipFill>
          <a:blip r:embed="rId3" cstate="print"/>
          <a:stretch>
            <a:fillRect/>
          </a:stretch>
        </p:blipFill>
        <p:spPr>
          <a:xfrm>
            <a:off x="2362200" y="609600"/>
            <a:ext cx="4488930" cy="5544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bwMode="auto">
          <a:xfrm>
            <a:off x="2332630" y="6248400"/>
            <a:ext cx="914399"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stsheep-wikimedia.gif"/>
          <p:cNvPicPr>
            <a:picLocks noChangeAspect="1"/>
          </p:cNvPicPr>
          <p:nvPr/>
        </p:nvPicPr>
        <p:blipFill>
          <a:blip r:embed="rId3" cstate="print"/>
          <a:srcRect t="3989" b="3989"/>
          <a:stretch>
            <a:fillRect/>
          </a:stretch>
        </p:blipFill>
        <p:spPr>
          <a:xfrm>
            <a:off x="1219200" y="762000"/>
            <a:ext cx="6753225" cy="4724400"/>
          </a:xfrm>
          <a:prstGeom prst="rect">
            <a:avLst/>
          </a:prstGeom>
          <a:ln w="190500" cap="sq">
            <a:solidFill>
              <a:schemeClr val="accent5">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TextBox 3"/>
          <p:cNvSpPr txBox="1"/>
          <p:nvPr/>
        </p:nvSpPr>
        <p:spPr bwMode="auto">
          <a:xfrm>
            <a:off x="1219200" y="5520519"/>
            <a:ext cx="914399"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_Lost_Drachma-wikimedia.jpg"/>
          <p:cNvPicPr>
            <a:picLocks noChangeAspect="1"/>
          </p:cNvPicPr>
          <p:nvPr/>
        </p:nvPicPr>
        <p:blipFill>
          <a:blip r:embed="rId3" cstate="print"/>
          <a:srcRect l="4167" t="5556" r="4167" b="5556"/>
          <a:stretch>
            <a:fillRect/>
          </a:stretch>
        </p:blipFill>
        <p:spPr>
          <a:xfrm>
            <a:off x="1143000" y="685800"/>
            <a:ext cx="6934200" cy="52006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TextBox 3"/>
          <p:cNvSpPr txBox="1"/>
          <p:nvPr/>
        </p:nvSpPr>
        <p:spPr bwMode="auto">
          <a:xfrm>
            <a:off x="1752600" y="5926723"/>
            <a:ext cx="914399"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ustard_seed-wikimedia.gif"/>
          <p:cNvPicPr>
            <a:picLocks noChangeAspect="1"/>
          </p:cNvPicPr>
          <p:nvPr/>
        </p:nvPicPr>
        <p:blipFill>
          <a:blip r:embed="rId3" cstate="print"/>
          <a:srcRect t="3184" b="4561"/>
          <a:stretch>
            <a:fillRect/>
          </a:stretch>
        </p:blipFill>
        <p:spPr>
          <a:xfrm>
            <a:off x="1066800" y="685800"/>
            <a:ext cx="7239000" cy="5105400"/>
          </a:xfrm>
          <a:prstGeom prst="roundRect">
            <a:avLst>
              <a:gd name="adj" fmla="val 11111"/>
            </a:avLst>
          </a:prstGeom>
          <a:ln w="19050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TextBox 3"/>
          <p:cNvSpPr txBox="1"/>
          <p:nvPr/>
        </p:nvSpPr>
        <p:spPr bwMode="auto">
          <a:xfrm>
            <a:off x="1600200" y="5811672"/>
            <a:ext cx="914399"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rable_of_the_talents-wikimedia.gif"/>
          <p:cNvPicPr>
            <a:picLocks noChangeAspect="1"/>
          </p:cNvPicPr>
          <p:nvPr/>
        </p:nvPicPr>
        <p:blipFill>
          <a:blip r:embed="rId3" cstate="print"/>
          <a:srcRect t="2087" b="4991"/>
          <a:stretch>
            <a:fillRect/>
          </a:stretch>
        </p:blipFill>
        <p:spPr>
          <a:xfrm>
            <a:off x="1219200" y="762000"/>
            <a:ext cx="6751588" cy="4741856"/>
          </a:xfrm>
          <a:prstGeom prst="rect">
            <a:avLst/>
          </a:prstGeom>
          <a:solidFill>
            <a:srgbClr val="FFFFFF">
              <a:shade val="85000"/>
            </a:srgbClr>
          </a:solidFill>
          <a:ln w="1905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bwMode="auto">
          <a:xfrm>
            <a:off x="1066800" y="5638800"/>
            <a:ext cx="914399"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ree-wikimedia.gif"/>
          <p:cNvPicPr>
            <a:picLocks noChangeAspect="1"/>
          </p:cNvPicPr>
          <p:nvPr/>
        </p:nvPicPr>
        <p:blipFill>
          <a:blip r:embed="rId3" cstate="print"/>
          <a:srcRect b="4662"/>
          <a:stretch>
            <a:fillRect/>
          </a:stretch>
        </p:blipFill>
        <p:spPr>
          <a:xfrm>
            <a:off x="1066800" y="685800"/>
            <a:ext cx="7086600" cy="5175998"/>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bwMode="auto">
          <a:xfrm>
            <a:off x="1905000" y="5868622"/>
            <a:ext cx="914399" cy="169277"/>
          </a:xfrm>
          <a:prstGeom prst="rect">
            <a:avLst/>
          </a:prstGeom>
          <a:noFill/>
          <a:ln w="9525">
            <a:noFill/>
            <a:miter lim="800000"/>
            <a:headEnd/>
            <a:tailEnd/>
          </a:ln>
        </p:spPr>
        <p:txBody>
          <a:bodyPr wrap="square" rtlCol="0">
            <a:spAutoFit/>
          </a:bodyPr>
          <a:lstStyle/>
          <a:p>
            <a:r>
              <a:rPr lang="en-US" sz="500" dirty="0" smtClean="0">
                <a:solidFill>
                  <a:schemeClr val="bg1">
                    <a:lumMod val="50000"/>
                  </a:schemeClr>
                </a:solidFill>
              </a:rPr>
              <a:t>Public domain</a:t>
            </a:r>
            <a:endParaRPr lang="en-US" sz="500"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5719</TotalTime>
  <Words>416</Words>
  <Application>Microsoft Office PowerPoint</Application>
  <PresentationFormat>On-screen Show (4:3)</PresentationFormat>
  <Paragraphs>76</Paragraphs>
  <Slides>15</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LIC Presentation template</vt:lpstr>
      <vt:lpstr>The Parables of Jesus</vt:lpstr>
      <vt:lpstr>The Parables of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 of a Parable</vt:lpstr>
      <vt:lpstr>Core Elements of Parables</vt:lpstr>
      <vt:lpstr>The Parables of Jesus</vt:lpstr>
    </vt:vector>
  </TitlesOfParts>
  <Company>Saint Mary's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Parables of Jesus</dc:title>
  <dc:creator>Beth Martinka</dc:creator>
  <cp:lastModifiedBy>Caren Yang</cp:lastModifiedBy>
  <cp:revision>48</cp:revision>
  <dcterms:created xsi:type="dcterms:W3CDTF">2010-07-22T19:49:32Z</dcterms:created>
  <dcterms:modified xsi:type="dcterms:W3CDTF">2015-03-11T18:55:44Z</dcterms:modified>
</cp:coreProperties>
</file>