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3662" autoAdjust="0"/>
  </p:normalViewPr>
  <p:slideViewPr>
    <p:cSldViewPr>
      <p:cViewPr varScale="1">
        <p:scale>
          <a:sx n="111" d="100"/>
          <a:sy n="111" d="100"/>
        </p:scale>
        <p:origin x="-11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844C3-0733-48C6-A420-6C9C5B148182}" type="datetimeFigureOut">
              <a:rPr lang="en-US" smtClean="0"/>
              <a:t>1/9/15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36231-F0FA-400E-A7C5-45BC6F704145}" type="slidenum">
              <a:rPr lang="en-US" smtClean="0"/>
              <a:t>‹#›</a:t>
            </a:fld>
            <a:endParaRPr lang="en-US"/>
          </a:p>
        </p:txBody>
      </p:sp>
    </p:spTree>
    <p:extLst>
      <p:ext uri="{BB962C8B-B14F-4D97-AF65-F5344CB8AC3E}">
        <p14:creationId xmlns:p14="http://schemas.microsoft.com/office/powerpoint/2010/main" val="901322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commons.wikimedia.org/wiki/File:Confucius_Lao-tzu_and_Buddhist_Arhat_by_Ding_Yunpeng.jp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economist.com/node/9202957"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edition.cnn.com/video/?/video/world/2011/03/08/yoon.npc.confucius.resurrection.cn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academics.hamilton.edu/asian_studies/home/CultTemp/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Ancestor veneration had been established long before the time of Confucius (551 to 479 </a:t>
            </a:r>
            <a:r>
              <a:rPr lang="en-US" sz="1200" kern="1200" cap="small" dirty="0" smtClean="0">
                <a:solidFill>
                  <a:schemeClr val="tx1"/>
                </a:solidFill>
                <a:effectLst/>
                <a:latin typeface="+mn-lt"/>
                <a:ea typeface="+mn-ea"/>
                <a:cs typeface="+mn-cs"/>
              </a:rPr>
              <a:t>BC</a:t>
            </a:r>
            <a:r>
              <a:rPr lang="en-US" sz="1200" kern="1200" dirty="0" smtClean="0">
                <a:solidFill>
                  <a:schemeClr val="tx1"/>
                </a:solidFill>
                <a:effectLst/>
                <a:latin typeface="+mn-lt"/>
                <a:ea typeface="+mn-ea"/>
                <a:cs typeface="+mn-cs"/>
              </a:rPr>
              <a:t>) and has endured to the present. One of China’s most important holidays is </a:t>
            </a:r>
            <a:r>
              <a:rPr lang="en-US" sz="1200" i="1" kern="1200" dirty="0" err="1" smtClean="0">
                <a:solidFill>
                  <a:schemeClr val="tx1"/>
                </a:solidFill>
                <a:effectLst/>
                <a:latin typeface="+mn-lt"/>
                <a:ea typeface="+mn-ea"/>
                <a:cs typeface="+mn-cs"/>
              </a:rPr>
              <a:t>qingming</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occurring 105 days after the winter solstice. On this day</a:t>
            </a:r>
            <a:r>
              <a:rPr lang="en-US" sz="1200" u="none"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all Chinese families are to publicly honor their deceased ancestors. Graves are swept and offerings—food, flowers, incense, candles—are left.</a:t>
            </a:r>
          </a:p>
          <a:p>
            <a:endParaRPr lang="en-US" dirty="0"/>
          </a:p>
        </p:txBody>
      </p:sp>
      <p:sp>
        <p:nvSpPr>
          <p:cNvPr id="4" name="Slide Number Placeholder 3"/>
          <p:cNvSpPr>
            <a:spLocks noGrp="1"/>
          </p:cNvSpPr>
          <p:nvPr>
            <p:ph type="sldNum" sz="quarter" idx="10"/>
          </p:nvPr>
        </p:nvSpPr>
        <p:spPr/>
        <p:txBody>
          <a:bodyPr/>
          <a:lstStyle/>
          <a:p>
            <a:fld id="{1D636231-F0FA-400E-A7C5-45BC6F704145}" type="slidenum">
              <a:rPr lang="en-US" smtClean="0"/>
              <a:t>2</a:t>
            </a:fld>
            <a:endParaRPr lang="en-US"/>
          </a:p>
        </p:txBody>
      </p:sp>
    </p:spTree>
    <p:extLst>
      <p:ext uri="{BB962C8B-B14F-4D97-AF65-F5344CB8AC3E}">
        <p14:creationId xmlns:p14="http://schemas.microsoft.com/office/powerpoint/2010/main" val="4283423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Originally completed in 1302, the temple shown on this slide, with its great emphasis on academic learning, exemplifies the place of Confucius in Chinese culture. The scholars whose names are inscribed passed the most demanding examination on Confucian teachings. At some times and to some people a worthy recipient of religious veneration, to others a “secular” philosopher, Confucius profoundly influenced China and East Asia generally. Herbert </a:t>
            </a:r>
            <a:r>
              <a:rPr lang="en-US" sz="1200" kern="1200" dirty="0" err="1" smtClean="0">
                <a:solidFill>
                  <a:schemeClr val="tx1"/>
                </a:solidFill>
                <a:effectLst/>
                <a:latin typeface="+mn-lt"/>
                <a:ea typeface="+mn-ea"/>
                <a:cs typeface="+mn-cs"/>
              </a:rPr>
              <a:t>Fingarette’s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Secular as Sacred,</a:t>
            </a:r>
            <a:r>
              <a:rPr lang="en-US" sz="1200" kern="1200" dirty="0" smtClean="0">
                <a:solidFill>
                  <a:schemeClr val="tx1"/>
                </a:solidFill>
                <a:effectLst/>
                <a:latin typeface="+mn-lt"/>
                <a:ea typeface="+mn-ea"/>
                <a:cs typeface="+mn-cs"/>
              </a:rPr>
              <a:t> a modern classic, endeavors to establish the relevance of Confucian teachings for modern Western </a:t>
            </a:r>
            <a:r>
              <a:rPr lang="en-US" sz="1200" kern="1200" smtClean="0">
                <a:solidFill>
                  <a:schemeClr val="tx1"/>
                </a:solidFill>
                <a:effectLst/>
                <a:latin typeface="+mn-lt"/>
                <a:ea typeface="+mn-ea"/>
                <a:cs typeface="+mn-cs"/>
              </a:rPr>
              <a:t>society.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636231-F0FA-400E-A7C5-45BC6F704145}" type="slidenum">
              <a:rPr lang="en-US" smtClean="0"/>
              <a:t>11</a:t>
            </a:fld>
            <a:endParaRPr lang="en-US"/>
          </a:p>
        </p:txBody>
      </p:sp>
    </p:spTree>
    <p:extLst>
      <p:ext uri="{BB962C8B-B14F-4D97-AF65-F5344CB8AC3E}">
        <p14:creationId xmlns:p14="http://schemas.microsoft.com/office/powerpoint/2010/main" val="397097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Hanging Temple, or Hanging Monastery, is located near Datong, China. In at least one Chinese painting, Confucius, Lao Tzu, and a Buddhist </a:t>
            </a:r>
            <a:r>
              <a:rPr lang="en-US" sz="1200" i="1" kern="1200" dirty="0" err="1" smtClean="0">
                <a:solidFill>
                  <a:schemeClr val="tx1"/>
                </a:solidFill>
                <a:effectLst/>
                <a:latin typeface="+mn-lt"/>
                <a:ea typeface="+mn-ea"/>
                <a:cs typeface="+mn-cs"/>
              </a:rPr>
              <a:t>arhat</a:t>
            </a:r>
            <a:r>
              <a:rPr lang="en-US" sz="1200" kern="1200" dirty="0" smtClean="0">
                <a:solidFill>
                  <a:schemeClr val="tx1"/>
                </a:solidFill>
                <a:effectLst/>
                <a:latin typeface="+mn-lt"/>
                <a:ea typeface="+mn-ea"/>
                <a:cs typeface="+mn-cs"/>
              </a:rPr>
              <a:t> are depicted together: </a:t>
            </a:r>
            <a:r>
              <a:rPr lang="en-US" sz="1200" u="sng" kern="1200" dirty="0" smtClean="0">
                <a:solidFill>
                  <a:schemeClr val="tx1"/>
                </a:solidFill>
                <a:effectLst/>
                <a:latin typeface="+mn-lt"/>
                <a:ea typeface="+mn-ea"/>
                <a:cs typeface="+mn-cs"/>
                <a:hlinkClick r:id="rId3"/>
              </a:rPr>
              <a:t>http://commons.wikimedia.org/wiki/File:Confucius_Lao-tzu_and_Buddhist_Arhat_by_Ding_Yunpeng.jpg</a:t>
            </a:r>
            <a:r>
              <a:rPr lang="en-US" sz="1200" kern="1200" dirty="0" smtClean="0">
                <a:solidFill>
                  <a:schemeClr val="tx1"/>
                </a:solidFill>
                <a:effectLst/>
                <a:latin typeface="+mn-lt"/>
                <a:ea typeface="+mn-ea"/>
                <a:cs typeface="+mn-cs"/>
              </a:rPr>
              <a:t>. In the </a:t>
            </a:r>
            <a:r>
              <a:rPr lang="en-US" sz="1200" i="1" kern="1200" dirty="0" smtClean="0">
                <a:solidFill>
                  <a:schemeClr val="tx1"/>
                </a:solidFill>
                <a:effectLst/>
                <a:latin typeface="+mn-lt"/>
                <a:ea typeface="+mn-ea"/>
                <a:cs typeface="+mn-cs"/>
              </a:rPr>
              <a:t>Chuang Tzu,</a:t>
            </a:r>
            <a:r>
              <a:rPr lang="en-US" sz="1200" kern="1200" dirty="0" smtClean="0">
                <a:solidFill>
                  <a:schemeClr val="tx1"/>
                </a:solidFill>
                <a:effectLst/>
                <a:latin typeface="+mn-lt"/>
                <a:ea typeface="+mn-ea"/>
                <a:cs typeface="+mn-cs"/>
              </a:rPr>
              <a:t> one of the classic texts of philosophical Taoism, Confucius is depicted on one hand as something of a Taoist sage, and on the other hand as being all too Confucian, insisting on the relevance of social propriety in the face of the natural way of nature.</a:t>
            </a:r>
          </a:p>
        </p:txBody>
      </p:sp>
      <p:sp>
        <p:nvSpPr>
          <p:cNvPr id="4" name="Slide Number Placeholder 3"/>
          <p:cNvSpPr>
            <a:spLocks noGrp="1"/>
          </p:cNvSpPr>
          <p:nvPr>
            <p:ph type="sldNum" sz="quarter" idx="10"/>
          </p:nvPr>
        </p:nvSpPr>
        <p:spPr/>
        <p:txBody>
          <a:bodyPr/>
          <a:lstStyle/>
          <a:p>
            <a:fld id="{1D636231-F0FA-400E-A7C5-45BC6F704145}" type="slidenum">
              <a:rPr lang="en-US" smtClean="0"/>
              <a:t>3</a:t>
            </a:fld>
            <a:endParaRPr lang="en-US"/>
          </a:p>
        </p:txBody>
      </p:sp>
    </p:spTree>
    <p:extLst>
      <p:ext uri="{BB962C8B-B14F-4D97-AF65-F5344CB8AC3E}">
        <p14:creationId xmlns:p14="http://schemas.microsoft.com/office/powerpoint/2010/main" val="296507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decline in China of Confucius’s relevance had begun early in the twentieth century, and by the end of Mao’s life, the explicit influence of Confucius or Confucianism was hardly noticeable. Along with seemingly stifling Confucianism, the Cultural Revolution marked the resurgence of Mao </a:t>
            </a:r>
            <a:r>
              <a:rPr lang="en-US" sz="1200" kern="1200" dirty="0" err="1" smtClean="0">
                <a:solidFill>
                  <a:schemeClr val="tx1"/>
                </a:solidFill>
                <a:effectLst/>
                <a:latin typeface="+mn-lt"/>
                <a:ea typeface="+mn-ea"/>
                <a:cs typeface="+mn-cs"/>
              </a:rPr>
              <a:t>Tse-tung</a:t>
            </a:r>
            <a:r>
              <a:rPr lang="en-US" sz="1200" kern="1200" dirty="0" smtClean="0">
                <a:solidFill>
                  <a:schemeClr val="tx1"/>
                </a:solidFill>
                <a:effectLst/>
                <a:latin typeface="+mn-lt"/>
                <a:ea typeface="+mn-ea"/>
                <a:cs typeface="+mn-cs"/>
              </a:rPr>
              <a:t> (or Mao Zedong) as a political leader. The Cultural Revolution (the full title of which is the Great Proletarian Cultural Revolution) sought to eliminate not only traditional and cultural elements like Confucianism, but also any hint of capitalist economy.</a:t>
            </a:r>
          </a:p>
        </p:txBody>
      </p:sp>
      <p:sp>
        <p:nvSpPr>
          <p:cNvPr id="4" name="Slide Number Placeholder 3"/>
          <p:cNvSpPr>
            <a:spLocks noGrp="1"/>
          </p:cNvSpPr>
          <p:nvPr>
            <p:ph type="sldNum" sz="quarter" idx="10"/>
          </p:nvPr>
        </p:nvSpPr>
        <p:spPr/>
        <p:txBody>
          <a:bodyPr/>
          <a:lstStyle/>
          <a:p>
            <a:fld id="{1D636231-F0FA-400E-A7C5-45BC6F704145}" type="slidenum">
              <a:rPr lang="en-US" smtClean="0"/>
              <a:t>4</a:t>
            </a:fld>
            <a:endParaRPr lang="en-US"/>
          </a:p>
        </p:txBody>
      </p:sp>
    </p:spTree>
    <p:extLst>
      <p:ext uri="{BB962C8B-B14F-4D97-AF65-F5344CB8AC3E}">
        <p14:creationId xmlns:p14="http://schemas.microsoft.com/office/powerpoint/2010/main" val="219962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statue of Confucius shown on this slide is located in the Confucian Temple in Shanghai. It is backed by a banner that reads as follows: “The role model of teacher over the past/present/future.” Much has been made recently of the resurgence of Confucius and Confucianism in Chinese society, discussed in articles like this one in the </a:t>
            </a:r>
            <a:r>
              <a:rPr lang="en-US" sz="1200" i="1" kern="1200" dirty="0" smtClean="0">
                <a:solidFill>
                  <a:schemeClr val="tx1"/>
                </a:solidFill>
                <a:effectLst/>
                <a:latin typeface="+mn-lt"/>
                <a:ea typeface="+mn-ea"/>
                <a:cs typeface="+mn-cs"/>
              </a:rPr>
              <a:t>Economist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http://www.economist.com/node/9202957</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D636231-F0FA-400E-A7C5-45BC6F704145}" type="slidenum">
              <a:rPr lang="en-US" smtClean="0"/>
              <a:t>5</a:t>
            </a:fld>
            <a:endParaRPr lang="en-US"/>
          </a:p>
        </p:txBody>
      </p:sp>
    </p:spTree>
    <p:extLst>
      <p:ext uri="{BB962C8B-B14F-4D97-AF65-F5344CB8AC3E}">
        <p14:creationId xmlns:p14="http://schemas.microsoft.com/office/powerpoint/2010/main" val="284489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CNN did a short piece on the recent “resurrection” of Confucianism in China: </a:t>
            </a:r>
            <a:r>
              <a:rPr lang="en-US" sz="1200" u="sng" kern="1200" dirty="0" smtClean="0">
                <a:solidFill>
                  <a:schemeClr val="tx1"/>
                </a:solidFill>
                <a:effectLst/>
                <a:latin typeface="+mn-lt"/>
                <a:ea typeface="+mn-ea"/>
                <a:cs typeface="+mn-cs"/>
                <a:hlinkClick r:id="rId3"/>
              </a:rPr>
              <a:t>http://edition.cnn.com/video/?/video/world/2011/03/08/yoon.npc.confucius.resurrection.cnn</a:t>
            </a:r>
            <a:r>
              <a:rPr lang="en-US"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Viewed with the twenty-twenty vision of hindsight, Confucian ideas seem to have been too deeply ingrained all along in the ethos of China to have been vanquished by the Cultural Revolution.</a:t>
            </a:r>
          </a:p>
        </p:txBody>
      </p:sp>
      <p:sp>
        <p:nvSpPr>
          <p:cNvPr id="4" name="Slide Number Placeholder 3"/>
          <p:cNvSpPr>
            <a:spLocks noGrp="1"/>
          </p:cNvSpPr>
          <p:nvPr>
            <p:ph type="sldNum" sz="quarter" idx="10"/>
          </p:nvPr>
        </p:nvSpPr>
        <p:spPr/>
        <p:txBody>
          <a:bodyPr/>
          <a:lstStyle/>
          <a:p>
            <a:fld id="{1D636231-F0FA-400E-A7C5-45BC6F704145}" type="slidenum">
              <a:rPr lang="en-US" smtClean="0"/>
              <a:t>6</a:t>
            </a:fld>
            <a:endParaRPr lang="en-US"/>
          </a:p>
        </p:txBody>
      </p:sp>
    </p:spTree>
    <p:extLst>
      <p:ext uri="{BB962C8B-B14F-4D97-AF65-F5344CB8AC3E}">
        <p14:creationId xmlns:p14="http://schemas.microsoft.com/office/powerpoint/2010/main" val="358963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It’s a longstanding scholarly tradition to dispute whether Confucianism is a religion, with many insisting it’s a form of philosophy, or at most a “humanistic” religion. Some scholars, however, assert that Confucianism is quite obviously a religion. The emphasis in Confucius’s Analects on </a:t>
            </a:r>
            <a:r>
              <a:rPr lang="en-US" sz="1200" i="1" kern="1200" dirty="0" err="1" smtClean="0">
                <a:solidFill>
                  <a:schemeClr val="tx1"/>
                </a:solidFill>
                <a:effectLst/>
                <a:latin typeface="+mn-lt"/>
                <a:ea typeface="+mn-ea"/>
                <a:cs typeface="+mn-cs"/>
              </a:rPr>
              <a:t>Tian</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force above” (though commonly translated as “heaven”), strongly suggests that Confucius was indeed a religious thinker whose entire system was grounded in this notion of transcendence. This doesn’t necessarily correspond with the tendency to revere Confucius as a quasi-divine figure.</a:t>
            </a:r>
          </a:p>
          <a:p>
            <a:endParaRPr lang="en-US" dirty="0"/>
          </a:p>
        </p:txBody>
      </p:sp>
      <p:sp>
        <p:nvSpPr>
          <p:cNvPr id="4" name="Slide Number Placeholder 3"/>
          <p:cNvSpPr>
            <a:spLocks noGrp="1"/>
          </p:cNvSpPr>
          <p:nvPr>
            <p:ph type="sldNum" sz="quarter" idx="10"/>
          </p:nvPr>
        </p:nvSpPr>
        <p:spPr/>
        <p:txBody>
          <a:bodyPr/>
          <a:lstStyle/>
          <a:p>
            <a:fld id="{1D636231-F0FA-400E-A7C5-45BC6F704145}" type="slidenum">
              <a:rPr lang="en-US" smtClean="0"/>
              <a:t>7</a:t>
            </a:fld>
            <a:endParaRPr lang="en-US"/>
          </a:p>
        </p:txBody>
      </p:sp>
    </p:spTree>
    <p:extLst>
      <p:ext uri="{BB962C8B-B14F-4D97-AF65-F5344CB8AC3E}">
        <p14:creationId xmlns:p14="http://schemas.microsoft.com/office/powerpoint/2010/main" val="172844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err="1" smtClean="0">
                <a:solidFill>
                  <a:schemeClr val="tx1"/>
                </a:solidFill>
                <a:effectLst/>
                <a:latin typeface="+mn-lt"/>
                <a:ea typeface="+mn-ea"/>
                <a:cs typeface="+mn-cs"/>
              </a:rPr>
              <a:t>Qufu</a:t>
            </a:r>
            <a:r>
              <a:rPr lang="en-US" sz="1200" kern="1200" dirty="0" smtClean="0">
                <a:solidFill>
                  <a:schemeClr val="tx1"/>
                </a:solidFill>
                <a:effectLst/>
                <a:latin typeface="+mn-lt"/>
                <a:ea typeface="+mn-ea"/>
                <a:cs typeface="+mn-cs"/>
              </a:rPr>
              <a:t> is in the eastern coastal province of Shandong. Graves in the Confucian cemetery now include descendants of the seventy-sixth to seventy-eighth generations. This might provide a good opportunity to explore with the students the wide-ranging effects of Chinese veneration of ancestors, something that is relatively much less prevalent in most Western societies.</a:t>
            </a:r>
          </a:p>
          <a:p>
            <a:endParaRPr lang="en-US" dirty="0"/>
          </a:p>
        </p:txBody>
      </p:sp>
      <p:sp>
        <p:nvSpPr>
          <p:cNvPr id="4" name="Slide Number Placeholder 3"/>
          <p:cNvSpPr>
            <a:spLocks noGrp="1"/>
          </p:cNvSpPr>
          <p:nvPr>
            <p:ph type="sldNum" sz="quarter" idx="10"/>
          </p:nvPr>
        </p:nvSpPr>
        <p:spPr/>
        <p:txBody>
          <a:bodyPr/>
          <a:lstStyle/>
          <a:p>
            <a:fld id="{1D636231-F0FA-400E-A7C5-45BC6F704145}" type="slidenum">
              <a:rPr lang="en-US" smtClean="0"/>
              <a:t>8</a:t>
            </a:fld>
            <a:endParaRPr lang="en-US"/>
          </a:p>
        </p:txBody>
      </p:sp>
    </p:spTree>
    <p:extLst>
      <p:ext uri="{BB962C8B-B14F-4D97-AF65-F5344CB8AC3E}">
        <p14:creationId xmlns:p14="http://schemas.microsoft.com/office/powerpoint/2010/main" val="148289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Confucius emphasized in his teachings the importance of </a:t>
            </a:r>
            <a:r>
              <a:rPr lang="en-US" sz="1200" i="1" kern="1200" dirty="0" smtClean="0">
                <a:solidFill>
                  <a:schemeClr val="tx1"/>
                </a:solidFill>
                <a:effectLst/>
                <a:latin typeface="+mn-lt"/>
                <a:ea typeface="+mn-ea"/>
                <a:cs typeface="+mn-cs"/>
              </a:rPr>
              <a:t>wen. </a:t>
            </a:r>
            <a:r>
              <a:rPr lang="en-US" sz="1200" kern="1200" dirty="0" smtClean="0">
                <a:solidFill>
                  <a:schemeClr val="tx1"/>
                </a:solidFill>
                <a:effectLst/>
                <a:latin typeface="+mn-lt"/>
                <a:ea typeface="+mn-ea"/>
                <a:cs typeface="+mn-cs"/>
              </a:rPr>
              <a:t>In the </a:t>
            </a:r>
            <a:r>
              <a:rPr lang="en-US" sz="1200" i="1" kern="1200" dirty="0" smtClean="0">
                <a:solidFill>
                  <a:schemeClr val="tx1"/>
                </a:solidFill>
                <a:effectLst/>
                <a:latin typeface="+mn-lt"/>
                <a:ea typeface="+mn-ea"/>
                <a:cs typeface="+mn-cs"/>
              </a:rPr>
              <a:t>Analects </a:t>
            </a:r>
            <a:r>
              <a:rPr lang="en-US" sz="1200" kern="1200" dirty="0" smtClean="0">
                <a:solidFill>
                  <a:schemeClr val="tx1"/>
                </a:solidFill>
                <a:effectLst/>
                <a:latin typeface="+mn-lt"/>
                <a:ea typeface="+mn-ea"/>
                <a:cs typeface="+mn-cs"/>
              </a:rPr>
              <a:t>(8.8), he specifically integrates appreciation of poetry and music with adherence to </a:t>
            </a:r>
            <a:r>
              <a:rPr lang="en-US" sz="1200" i="1" kern="1200" dirty="0" smtClean="0">
                <a:solidFill>
                  <a:schemeClr val="tx1"/>
                </a:solidFill>
                <a:effectLst/>
                <a:latin typeface="+mn-lt"/>
                <a:ea typeface="+mn-ea"/>
                <a:cs typeface="+mn-cs"/>
              </a:rPr>
              <a:t>li, </a:t>
            </a:r>
            <a:r>
              <a:rPr lang="en-US" sz="1200" kern="1200" dirty="0" smtClean="0">
                <a:solidFill>
                  <a:schemeClr val="tx1"/>
                </a:solidFill>
                <a:effectLst/>
                <a:latin typeface="+mn-lt"/>
                <a:ea typeface="+mn-ea"/>
                <a:cs typeface="+mn-cs"/>
              </a:rPr>
              <a:t>proper behavior. The Confucian tradition advocated the development of six traditional art forms: rites (ethical conduct), music, archery, </a:t>
            </a:r>
            <a:r>
              <a:rPr lang="en-US" sz="1200" kern="1200" dirty="0" err="1" smtClean="0">
                <a:solidFill>
                  <a:schemeClr val="tx1"/>
                </a:solidFill>
                <a:effectLst/>
                <a:latin typeface="+mn-lt"/>
                <a:ea typeface="+mn-ea"/>
                <a:cs typeface="+mn-cs"/>
              </a:rPr>
              <a:t>charioteering</a:t>
            </a:r>
            <a:r>
              <a:rPr lang="en-US" sz="1200" kern="1200" dirty="0" smtClean="0">
                <a:solidFill>
                  <a:schemeClr val="tx1"/>
                </a:solidFill>
                <a:effectLst/>
                <a:latin typeface="+mn-lt"/>
                <a:ea typeface="+mn-ea"/>
                <a:cs typeface="+mn-cs"/>
              </a:rPr>
              <a:t>, calligraphy, and mathematics.</a:t>
            </a:r>
          </a:p>
          <a:p>
            <a:endParaRPr lang="en-US" dirty="0"/>
          </a:p>
        </p:txBody>
      </p:sp>
      <p:sp>
        <p:nvSpPr>
          <p:cNvPr id="4" name="Slide Number Placeholder 3"/>
          <p:cNvSpPr>
            <a:spLocks noGrp="1"/>
          </p:cNvSpPr>
          <p:nvPr>
            <p:ph type="sldNum" sz="quarter" idx="10"/>
          </p:nvPr>
        </p:nvSpPr>
        <p:spPr/>
        <p:txBody>
          <a:bodyPr/>
          <a:lstStyle/>
          <a:p>
            <a:fld id="{1D636231-F0FA-400E-A7C5-45BC6F704145}" type="slidenum">
              <a:rPr lang="en-US" smtClean="0"/>
              <a:t>9</a:t>
            </a:fld>
            <a:endParaRPr lang="en-US"/>
          </a:p>
        </p:txBody>
      </p:sp>
    </p:spTree>
    <p:extLst>
      <p:ext uri="{BB962C8B-B14F-4D97-AF65-F5344CB8AC3E}">
        <p14:creationId xmlns:p14="http://schemas.microsoft.com/office/powerpoint/2010/main" val="379829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 formally consecrated temple of Confucius has existed in </a:t>
            </a:r>
            <a:r>
              <a:rPr lang="en-US" sz="1200" kern="1200" dirty="0" err="1" smtClean="0">
                <a:solidFill>
                  <a:schemeClr val="tx1"/>
                </a:solidFill>
                <a:effectLst/>
                <a:latin typeface="+mn-lt"/>
                <a:ea typeface="+mn-ea"/>
                <a:cs typeface="+mn-cs"/>
              </a:rPr>
              <a:t>Qufu</a:t>
            </a:r>
            <a:r>
              <a:rPr lang="en-US" sz="1200" kern="1200" dirty="0" smtClean="0">
                <a:solidFill>
                  <a:schemeClr val="tx1"/>
                </a:solidFill>
                <a:effectLst/>
                <a:latin typeface="+mn-lt"/>
                <a:ea typeface="+mn-ea"/>
                <a:cs typeface="+mn-cs"/>
              </a:rPr>
              <a:t> almost since the time of his death; over the centuries, much larger and more elaborate temple buildings were constructed. For reliable information on the temple and other aspects of the cult of Confucius, see </a:t>
            </a:r>
            <a:r>
              <a:rPr lang="en-US" sz="1200" u="sng" kern="1200" dirty="0" smtClean="0">
                <a:solidFill>
                  <a:schemeClr val="tx1"/>
                </a:solidFill>
                <a:effectLst/>
                <a:latin typeface="+mn-lt"/>
                <a:ea typeface="+mn-ea"/>
                <a:cs typeface="+mn-cs"/>
                <a:hlinkClick r:id="rId3"/>
              </a:rPr>
              <a:t>http://academics.hamilton.edu/asian_studies/home/CultTemp/index.html</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D636231-F0FA-400E-A7C5-45BC6F704145}" type="slidenum">
              <a:rPr lang="en-US" smtClean="0"/>
              <a:t>10</a:t>
            </a:fld>
            <a:endParaRPr lang="en-US"/>
          </a:p>
        </p:txBody>
      </p:sp>
    </p:spTree>
    <p:extLst>
      <p:ext uri="{BB962C8B-B14F-4D97-AF65-F5344CB8AC3E}">
        <p14:creationId xmlns:p14="http://schemas.microsoft.com/office/powerpoint/2010/main" val="388644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7: Confucianism</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TX003944</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143000"/>
            <a:ext cx="5334000" cy="533400"/>
          </a:xfrm>
        </p:spPr>
        <p:txBody>
          <a:bodyPr/>
          <a:lstStyle/>
          <a:p>
            <a:r>
              <a:rPr lang="en-US" dirty="0"/>
              <a:t>Temple of Confucius, </a:t>
            </a:r>
            <a:r>
              <a:rPr lang="en-US" dirty="0" err="1"/>
              <a:t>Qufu</a:t>
            </a:r>
            <a:endParaRPr lang="en-US" dirty="0"/>
          </a:p>
        </p:txBody>
      </p:sp>
      <p:sp>
        <p:nvSpPr>
          <p:cNvPr id="3" name="Content Placeholder 2"/>
          <p:cNvSpPr>
            <a:spLocks noGrp="1"/>
          </p:cNvSpPr>
          <p:nvPr>
            <p:ph idx="1"/>
          </p:nvPr>
        </p:nvSpPr>
        <p:spPr>
          <a:xfrm>
            <a:off x="838200" y="1905000"/>
            <a:ext cx="7696200" cy="2286000"/>
          </a:xfrm>
        </p:spPr>
        <p:txBody>
          <a:bodyPr/>
          <a:lstStyle/>
          <a:p>
            <a:pPr lvl="0"/>
            <a:r>
              <a:rPr lang="en-US" dirty="0"/>
              <a:t>The largest temple of Confucius is in his hometown of </a:t>
            </a:r>
            <a:r>
              <a:rPr lang="en-US" dirty="0" err="1"/>
              <a:t>Qufu</a:t>
            </a:r>
            <a:r>
              <a:rPr lang="en-US" dirty="0"/>
              <a:t>.</a:t>
            </a:r>
          </a:p>
          <a:p>
            <a:pPr lvl="0"/>
            <a:r>
              <a:rPr lang="en-US" dirty="0"/>
              <a:t>The temple is a short distance from his tomb.</a:t>
            </a:r>
          </a:p>
          <a:p>
            <a:pPr lvl="0"/>
            <a:r>
              <a:rPr lang="en-US" dirty="0"/>
              <a:t>It is the largest historical building complex in China</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834384"/>
            <a:ext cx="4036006" cy="2490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2362200" y="6400800"/>
            <a:ext cx="3124200" cy="184666"/>
          </a:xfrm>
          <a:prstGeom prst="rect">
            <a:avLst/>
          </a:prstGeom>
          <a:noFill/>
          <a:ln w="9525">
            <a:noFill/>
            <a:miter lim="800000"/>
            <a:headEnd/>
            <a:tailEnd/>
          </a:ln>
        </p:spPr>
        <p:txBody>
          <a:bodyPr wrap="square" rtlCol="0">
            <a:spAutoFit/>
          </a:bodyPr>
          <a:lstStyle/>
          <a:p>
            <a:r>
              <a:rPr lang="en-US" sz="600" dirty="0"/>
              <a:t>© </a:t>
            </a:r>
            <a:r>
              <a:rPr lang="en-US" sz="600" dirty="0" smtClean="0"/>
              <a:t>Bill </a:t>
            </a:r>
            <a:r>
              <a:rPr lang="en-US" sz="600" dirty="0"/>
              <a:t>Perry / www.shutterstock.com</a:t>
            </a:r>
          </a:p>
        </p:txBody>
      </p:sp>
    </p:spTree>
    <p:extLst>
      <p:ext uri="{BB962C8B-B14F-4D97-AF65-F5344CB8AC3E}">
        <p14:creationId xmlns:p14="http://schemas.microsoft.com/office/powerpoint/2010/main" val="189082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143000"/>
            <a:ext cx="5486400" cy="533400"/>
          </a:xfrm>
        </p:spPr>
        <p:txBody>
          <a:bodyPr/>
          <a:lstStyle/>
          <a:p>
            <a:r>
              <a:rPr lang="en-US" dirty="0"/>
              <a:t>Temple of Confucius, Beijing </a:t>
            </a:r>
          </a:p>
        </p:txBody>
      </p:sp>
      <p:sp>
        <p:nvSpPr>
          <p:cNvPr id="3" name="Content Placeholder 2"/>
          <p:cNvSpPr>
            <a:spLocks noGrp="1"/>
          </p:cNvSpPr>
          <p:nvPr>
            <p:ph idx="1"/>
          </p:nvPr>
        </p:nvSpPr>
        <p:spPr>
          <a:xfrm>
            <a:off x="3810000" y="1752600"/>
            <a:ext cx="4648200" cy="4373563"/>
          </a:xfrm>
        </p:spPr>
        <p:txBody>
          <a:bodyPr/>
          <a:lstStyle/>
          <a:p>
            <a:pPr lvl="0"/>
            <a:r>
              <a:rPr lang="en-US" dirty="0"/>
              <a:t>This is the second largest Confucian temple in China.</a:t>
            </a:r>
          </a:p>
          <a:p>
            <a:pPr lvl="0"/>
            <a:r>
              <a:rPr lang="en-US" dirty="0"/>
              <a:t>Chinese officials offered sacrifices to Confucius at the temple.</a:t>
            </a:r>
          </a:p>
          <a:p>
            <a:pPr lvl="0"/>
            <a:r>
              <a:rPr lang="en-US" dirty="0"/>
              <a:t>Temple inscriptions list the names of over fifty thousand scholars dating from 1313</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6" y="2971800"/>
            <a:ext cx="3389704" cy="2267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152400" y="5303520"/>
            <a:ext cx="3124200" cy="184666"/>
          </a:xfrm>
          <a:prstGeom prst="rect">
            <a:avLst/>
          </a:prstGeom>
          <a:noFill/>
          <a:ln w="9525">
            <a:noFill/>
            <a:miter lim="800000"/>
            <a:headEnd/>
            <a:tailEnd/>
          </a:ln>
        </p:spPr>
        <p:txBody>
          <a:bodyPr wrap="square" rtlCol="0">
            <a:spAutoFit/>
          </a:bodyPr>
          <a:lstStyle/>
          <a:p>
            <a:r>
              <a:rPr lang="en-US" sz="600" dirty="0"/>
              <a:t>© </a:t>
            </a:r>
            <a:r>
              <a:rPr lang="en-US" sz="600" dirty="0" err="1" smtClean="0"/>
              <a:t>claudio</a:t>
            </a:r>
            <a:r>
              <a:rPr lang="en-US" sz="600" dirty="0" smtClean="0"/>
              <a:t> </a:t>
            </a:r>
            <a:r>
              <a:rPr lang="en-US" sz="600" dirty="0" err="1"/>
              <a:t>zaccherini</a:t>
            </a:r>
            <a:r>
              <a:rPr lang="en-US" sz="600" dirty="0"/>
              <a:t> / www.shutterstock.com</a:t>
            </a:r>
          </a:p>
        </p:txBody>
      </p:sp>
    </p:spTree>
    <p:extLst>
      <p:ext uri="{BB962C8B-B14F-4D97-AF65-F5344CB8AC3E}">
        <p14:creationId xmlns:p14="http://schemas.microsoft.com/office/powerpoint/2010/main" val="402808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3000"/>
            <a:ext cx="4038600" cy="533400"/>
          </a:xfrm>
        </p:spPr>
        <p:txBody>
          <a:bodyPr/>
          <a:lstStyle/>
          <a:p>
            <a:r>
              <a:rPr lang="en-US" dirty="0"/>
              <a:t>Ancestor Veneration</a:t>
            </a:r>
          </a:p>
        </p:txBody>
      </p:sp>
      <p:sp>
        <p:nvSpPr>
          <p:cNvPr id="3" name="Content Placeholder 2"/>
          <p:cNvSpPr>
            <a:spLocks noGrp="1"/>
          </p:cNvSpPr>
          <p:nvPr>
            <p:ph idx="1"/>
          </p:nvPr>
        </p:nvSpPr>
        <p:spPr>
          <a:xfrm>
            <a:off x="2743200" y="1676400"/>
            <a:ext cx="5130940" cy="4373563"/>
          </a:xfrm>
        </p:spPr>
        <p:txBody>
          <a:bodyPr/>
          <a:lstStyle/>
          <a:p>
            <a:pPr lvl="0"/>
            <a:r>
              <a:rPr lang="en-US" dirty="0"/>
              <a:t>Ancestor veneration is an ancient Chinese tradition.</a:t>
            </a:r>
          </a:p>
          <a:p>
            <a:pPr lvl="0"/>
            <a:r>
              <a:rPr lang="en-US" dirty="0"/>
              <a:t>Confucius supported it by condoning filial piety.</a:t>
            </a:r>
          </a:p>
          <a:p>
            <a:pPr lvl="0"/>
            <a:r>
              <a:rPr lang="en-US" dirty="0"/>
              <a:t>Like other Confucian ideas, ancestor veneration is prominent throughout East Asia</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133600"/>
            <a:ext cx="2033016" cy="304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228600" y="5270956"/>
            <a:ext cx="3124200" cy="184666"/>
          </a:xfrm>
          <a:prstGeom prst="rect">
            <a:avLst/>
          </a:prstGeom>
          <a:noFill/>
          <a:ln w="9525">
            <a:noFill/>
            <a:miter lim="800000"/>
            <a:headEnd/>
            <a:tailEnd/>
          </a:ln>
        </p:spPr>
        <p:txBody>
          <a:bodyPr wrap="square" rtlCol="0">
            <a:spAutoFit/>
          </a:bodyPr>
          <a:lstStyle/>
          <a:p>
            <a:r>
              <a:rPr lang="en-US" sz="600" dirty="0"/>
              <a:t>© </a:t>
            </a:r>
            <a:r>
              <a:rPr lang="en-US" sz="600" dirty="0" err="1" smtClean="0"/>
              <a:t>tiverylucky</a:t>
            </a:r>
            <a:r>
              <a:rPr lang="en-US" sz="600" dirty="0" smtClean="0"/>
              <a:t> </a:t>
            </a:r>
            <a:r>
              <a:rPr lang="en-US" sz="600" dirty="0"/>
              <a:t>/ www.shutterstock.com</a:t>
            </a:r>
          </a:p>
        </p:txBody>
      </p:sp>
    </p:spTree>
    <p:extLst>
      <p:ext uri="{BB962C8B-B14F-4D97-AF65-F5344CB8AC3E}">
        <p14:creationId xmlns:p14="http://schemas.microsoft.com/office/powerpoint/2010/main" val="199353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219200"/>
            <a:ext cx="4191000" cy="533400"/>
          </a:xfrm>
        </p:spPr>
        <p:txBody>
          <a:bodyPr/>
          <a:lstStyle/>
          <a:p>
            <a:r>
              <a:rPr lang="en-US" dirty="0"/>
              <a:t>Hanging Temple</a:t>
            </a:r>
          </a:p>
        </p:txBody>
      </p:sp>
      <p:sp>
        <p:nvSpPr>
          <p:cNvPr id="3" name="Content Placeholder 2"/>
          <p:cNvSpPr>
            <a:spLocks noGrp="1"/>
          </p:cNvSpPr>
          <p:nvPr>
            <p:ph idx="1"/>
          </p:nvPr>
        </p:nvSpPr>
        <p:spPr>
          <a:xfrm>
            <a:off x="3962400" y="1752600"/>
            <a:ext cx="4648200" cy="4373563"/>
          </a:xfrm>
        </p:spPr>
        <p:txBody>
          <a:bodyPr/>
          <a:lstStyle/>
          <a:p>
            <a:pPr lvl="0"/>
            <a:r>
              <a:rPr lang="en-US" dirty="0"/>
              <a:t>The Hanging Temple was built some fifteen hundred years ago.</a:t>
            </a:r>
          </a:p>
          <a:p>
            <a:pPr lvl="0"/>
            <a:r>
              <a:rPr lang="en-US" dirty="0"/>
              <a:t>It combines elements of Confucianism, Taoism, and Buddhism.</a:t>
            </a:r>
          </a:p>
          <a:p>
            <a:pPr lvl="0"/>
            <a:r>
              <a:rPr lang="en-US" dirty="0"/>
              <a:t>Chinese religion is a tapestry that includes the threads of all three traditions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00" y="1905000"/>
            <a:ext cx="34544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304800" y="4495800"/>
            <a:ext cx="3124200" cy="184666"/>
          </a:xfrm>
          <a:prstGeom prst="rect">
            <a:avLst/>
          </a:prstGeom>
          <a:noFill/>
          <a:ln w="9525">
            <a:noFill/>
            <a:miter lim="800000"/>
            <a:headEnd/>
            <a:tailEnd/>
          </a:ln>
        </p:spPr>
        <p:txBody>
          <a:bodyPr wrap="square" rtlCol="0">
            <a:spAutoFit/>
          </a:bodyPr>
          <a:lstStyle/>
          <a:p>
            <a:r>
              <a:rPr lang="en-US" sz="600" dirty="0"/>
              <a:t>© </a:t>
            </a:r>
            <a:r>
              <a:rPr lang="en-US" sz="600" dirty="0" err="1" smtClean="0"/>
              <a:t>Ryszard</a:t>
            </a:r>
            <a:r>
              <a:rPr lang="en-US" sz="600" dirty="0" smtClean="0"/>
              <a:t> </a:t>
            </a:r>
            <a:r>
              <a:rPr lang="en-US" sz="600" dirty="0" err="1"/>
              <a:t>Stelmachowicz</a:t>
            </a:r>
            <a:r>
              <a:rPr lang="en-US" sz="600" dirty="0"/>
              <a:t> / www.shutterstock.com</a:t>
            </a:r>
          </a:p>
        </p:txBody>
      </p:sp>
    </p:spTree>
    <p:extLst>
      <p:ext uri="{BB962C8B-B14F-4D97-AF65-F5344CB8AC3E}">
        <p14:creationId xmlns:p14="http://schemas.microsoft.com/office/powerpoint/2010/main" val="332467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4800600" cy="533400"/>
          </a:xfrm>
        </p:spPr>
        <p:txBody>
          <a:bodyPr>
            <a:normAutofit fontScale="90000"/>
          </a:bodyPr>
          <a:lstStyle/>
          <a:p>
            <a:r>
              <a:rPr lang="en-US" dirty="0"/>
              <a:t>Mao </a:t>
            </a:r>
            <a:r>
              <a:rPr lang="en-US" dirty="0" err="1"/>
              <a:t>Tse-tung</a:t>
            </a:r>
            <a:r>
              <a:rPr lang="en-US" dirty="0"/>
              <a:t> (1893 to 1976)</a:t>
            </a:r>
          </a:p>
        </p:txBody>
      </p:sp>
      <p:sp>
        <p:nvSpPr>
          <p:cNvPr id="3" name="Content Placeholder 2"/>
          <p:cNvSpPr>
            <a:spLocks noGrp="1"/>
          </p:cNvSpPr>
          <p:nvPr>
            <p:ph idx="1"/>
          </p:nvPr>
        </p:nvSpPr>
        <p:spPr>
          <a:xfrm>
            <a:off x="3200400" y="1752600"/>
            <a:ext cx="5334000" cy="4373563"/>
          </a:xfrm>
        </p:spPr>
        <p:txBody>
          <a:bodyPr/>
          <a:lstStyle/>
          <a:p>
            <a:pPr lvl="0"/>
            <a:r>
              <a:rPr lang="en-US" dirty="0"/>
              <a:t>Mao </a:t>
            </a:r>
            <a:r>
              <a:rPr lang="en-US" dirty="0" err="1"/>
              <a:t>Tse-tung</a:t>
            </a:r>
            <a:r>
              <a:rPr lang="en-US" dirty="0"/>
              <a:t> was the Chairman of the People’s Republic of China from 1949 to 1976.</a:t>
            </a:r>
          </a:p>
          <a:p>
            <a:pPr lvl="0"/>
            <a:r>
              <a:rPr lang="en-US" dirty="0"/>
              <a:t>Mao supported the assertively anti-Confucian Cultural Revolution campaign of 1966 to 1976.</a:t>
            </a:r>
          </a:p>
          <a:p>
            <a:pPr lvl="0"/>
            <a:r>
              <a:rPr lang="en-US" dirty="0"/>
              <a:t>True to Marxist teachings, Mao tried to eliminate religion</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362200"/>
            <a:ext cx="2325624" cy="304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381000" y="5486400"/>
            <a:ext cx="3124200" cy="184666"/>
          </a:xfrm>
          <a:prstGeom prst="rect">
            <a:avLst/>
          </a:prstGeom>
          <a:noFill/>
          <a:ln w="9525">
            <a:noFill/>
            <a:miter lim="800000"/>
            <a:headEnd/>
            <a:tailEnd/>
          </a:ln>
        </p:spPr>
        <p:txBody>
          <a:bodyPr wrap="square" rtlCol="0">
            <a:spAutoFit/>
          </a:bodyPr>
          <a:lstStyle/>
          <a:p>
            <a:r>
              <a:rPr lang="en-US" sz="600" dirty="0"/>
              <a:t>© </a:t>
            </a:r>
            <a:r>
              <a:rPr lang="en-US" sz="600" dirty="0" smtClean="0"/>
              <a:t>Hung </a:t>
            </a:r>
            <a:r>
              <a:rPr lang="en-US" sz="600" dirty="0"/>
              <a:t>Chung </a:t>
            </a:r>
            <a:r>
              <a:rPr lang="en-US" sz="600" dirty="0" err="1"/>
              <a:t>Chih</a:t>
            </a:r>
            <a:r>
              <a:rPr lang="en-US" sz="600" dirty="0"/>
              <a:t> / www.shutterstock.com</a:t>
            </a:r>
          </a:p>
        </p:txBody>
      </p:sp>
    </p:spTree>
    <p:extLst>
      <p:ext uri="{BB962C8B-B14F-4D97-AF65-F5344CB8AC3E}">
        <p14:creationId xmlns:p14="http://schemas.microsoft.com/office/powerpoint/2010/main" val="342319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Statue of Confucius</a:t>
            </a:r>
          </a:p>
        </p:txBody>
      </p:sp>
      <p:sp>
        <p:nvSpPr>
          <p:cNvPr id="3" name="Content Placeholder 2"/>
          <p:cNvSpPr>
            <a:spLocks noGrp="1"/>
          </p:cNvSpPr>
          <p:nvPr>
            <p:ph idx="1"/>
          </p:nvPr>
        </p:nvSpPr>
        <p:spPr>
          <a:xfrm>
            <a:off x="1371600" y="1752600"/>
            <a:ext cx="4800600" cy="4373563"/>
          </a:xfrm>
        </p:spPr>
        <p:txBody>
          <a:bodyPr/>
          <a:lstStyle/>
          <a:p>
            <a:pPr lvl="0"/>
            <a:r>
              <a:rPr lang="en-US" dirty="0"/>
              <a:t>In recent years, Confucius’s popularity and relevance has increased.</a:t>
            </a:r>
          </a:p>
          <a:p>
            <a:pPr lvl="0"/>
            <a:r>
              <a:rPr lang="en-US" dirty="0"/>
              <a:t>It was spurred in large part by the Chinese government.</a:t>
            </a:r>
          </a:p>
          <a:p>
            <a:pPr lvl="0"/>
            <a:r>
              <a:rPr lang="en-US" dirty="0"/>
              <a:t>Confucian emphasis on filial piety and ethical uprightness is attractive to the government</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689556"/>
            <a:ext cx="2033016" cy="304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6324600" y="4846320"/>
            <a:ext cx="2362200" cy="184666"/>
          </a:xfrm>
          <a:prstGeom prst="rect">
            <a:avLst/>
          </a:prstGeom>
          <a:noFill/>
          <a:ln w="9525">
            <a:noFill/>
            <a:miter lim="800000"/>
            <a:headEnd/>
            <a:tailEnd/>
          </a:ln>
        </p:spPr>
        <p:txBody>
          <a:bodyPr wrap="square" rtlCol="0">
            <a:spAutoFit/>
          </a:bodyPr>
          <a:lstStyle/>
          <a:p>
            <a:r>
              <a:rPr lang="en-US" sz="600" dirty="0"/>
              <a:t>© </a:t>
            </a:r>
            <a:r>
              <a:rPr lang="en-US" sz="600" dirty="0" smtClean="0"/>
              <a:t>Philip </a:t>
            </a:r>
            <a:r>
              <a:rPr lang="en-US" sz="600" dirty="0"/>
              <a:t>Lange / www.shutterstock.com</a:t>
            </a:r>
          </a:p>
        </p:txBody>
      </p:sp>
    </p:spTree>
    <p:extLst>
      <p:ext uri="{BB962C8B-B14F-4D97-AF65-F5344CB8AC3E}">
        <p14:creationId xmlns:p14="http://schemas.microsoft.com/office/powerpoint/2010/main" val="121633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3000"/>
            <a:ext cx="5943600" cy="533400"/>
          </a:xfrm>
        </p:spPr>
        <p:txBody>
          <a:bodyPr/>
          <a:lstStyle/>
          <a:p>
            <a:r>
              <a:rPr lang="en-US" dirty="0"/>
              <a:t>Chinese Stamp with Confucius</a:t>
            </a:r>
          </a:p>
        </p:txBody>
      </p:sp>
      <p:sp>
        <p:nvSpPr>
          <p:cNvPr id="3" name="Content Placeholder 2"/>
          <p:cNvSpPr>
            <a:spLocks noGrp="1"/>
          </p:cNvSpPr>
          <p:nvPr>
            <p:ph idx="1"/>
          </p:nvPr>
        </p:nvSpPr>
        <p:spPr>
          <a:xfrm>
            <a:off x="4343400" y="1752600"/>
            <a:ext cx="4343400" cy="4373563"/>
          </a:xfrm>
        </p:spPr>
        <p:txBody>
          <a:bodyPr>
            <a:normAutofit lnSpcReduction="10000"/>
          </a:bodyPr>
          <a:lstStyle/>
          <a:p>
            <a:pPr lvl="0"/>
            <a:r>
              <a:rPr lang="en-US" dirty="0"/>
              <a:t>China’s government has once again embraced Confucius as a cultural hero.</a:t>
            </a:r>
          </a:p>
          <a:p>
            <a:pPr lvl="0"/>
            <a:r>
              <a:rPr lang="en-US" dirty="0"/>
              <a:t>Chinese school children are now routinely expected to learn Confucius’s teachings.</a:t>
            </a:r>
          </a:p>
          <a:p>
            <a:pPr lvl="0"/>
            <a:r>
              <a:rPr lang="en-US" dirty="0"/>
              <a:t>For the first time in over a hundred years, students are required to memorize passages from the Analects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429000"/>
            <a:ext cx="3048000" cy="137769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TextBox 4"/>
          <p:cNvSpPr txBox="1"/>
          <p:nvPr/>
        </p:nvSpPr>
        <p:spPr bwMode="auto">
          <a:xfrm>
            <a:off x="152400" y="5257800"/>
            <a:ext cx="3124200" cy="184666"/>
          </a:xfrm>
          <a:prstGeom prst="rect">
            <a:avLst/>
          </a:prstGeom>
          <a:noFill/>
          <a:ln w="9525">
            <a:noFill/>
            <a:miter lim="800000"/>
            <a:headEnd/>
            <a:tailEnd/>
          </a:ln>
        </p:spPr>
        <p:txBody>
          <a:bodyPr wrap="square" rtlCol="0">
            <a:spAutoFit/>
          </a:bodyPr>
          <a:lstStyle/>
          <a:p>
            <a:r>
              <a:rPr lang="en-US" sz="600" dirty="0"/>
              <a:t>© </a:t>
            </a:r>
            <a:r>
              <a:rPr lang="en-US" sz="600" dirty="0" smtClean="0"/>
              <a:t>YANGCHAO </a:t>
            </a:r>
            <a:r>
              <a:rPr lang="en-US" sz="600" dirty="0"/>
              <a:t>/ www.shutterstock.com</a:t>
            </a:r>
          </a:p>
        </p:txBody>
      </p:sp>
    </p:spTree>
    <p:extLst>
      <p:ext uri="{BB962C8B-B14F-4D97-AF65-F5344CB8AC3E}">
        <p14:creationId xmlns:p14="http://schemas.microsoft.com/office/powerpoint/2010/main" val="57565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dirty="0"/>
              <a:t>Confucius with Altar</a:t>
            </a:r>
          </a:p>
        </p:txBody>
      </p:sp>
      <p:sp>
        <p:nvSpPr>
          <p:cNvPr id="3" name="Content Placeholder 2"/>
          <p:cNvSpPr>
            <a:spLocks noGrp="1"/>
          </p:cNvSpPr>
          <p:nvPr>
            <p:ph idx="1"/>
          </p:nvPr>
        </p:nvSpPr>
        <p:spPr>
          <a:xfrm>
            <a:off x="914400" y="1752600"/>
            <a:ext cx="4572000" cy="4373563"/>
          </a:xfrm>
        </p:spPr>
        <p:txBody>
          <a:bodyPr/>
          <a:lstStyle/>
          <a:p>
            <a:pPr lvl="0"/>
            <a:r>
              <a:rPr lang="en-US" dirty="0"/>
              <a:t>Until the beginning of the twentieth century, Confucius was venerated as the ultimate sage.</a:t>
            </a:r>
          </a:p>
          <a:p>
            <a:pPr lvl="0"/>
            <a:r>
              <a:rPr lang="en-US" dirty="0"/>
              <a:t>Rituals honoring Confucius were practiced at altars.</a:t>
            </a:r>
          </a:p>
          <a:p>
            <a:pPr lvl="0"/>
            <a:r>
              <a:rPr lang="en-US" dirty="0"/>
              <a:t>Today’s Chinese government likely does not intend for the veneration of Confucius to be so explicitly religious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205303"/>
            <a:ext cx="2531875" cy="3913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867400" y="5120640"/>
            <a:ext cx="2743200" cy="184666"/>
          </a:xfrm>
          <a:prstGeom prst="rect">
            <a:avLst/>
          </a:prstGeom>
          <a:noFill/>
          <a:ln w="9525">
            <a:noFill/>
            <a:miter lim="800000"/>
            <a:headEnd/>
            <a:tailEnd/>
          </a:ln>
        </p:spPr>
        <p:txBody>
          <a:bodyPr wrap="square" rtlCol="0">
            <a:spAutoFit/>
          </a:bodyPr>
          <a:lstStyle/>
          <a:p>
            <a:r>
              <a:rPr lang="en-US" sz="600" dirty="0"/>
              <a:t>© </a:t>
            </a:r>
            <a:r>
              <a:rPr lang="en-US" sz="600" dirty="0" smtClean="0"/>
              <a:t>Hung </a:t>
            </a:r>
            <a:r>
              <a:rPr lang="en-US" sz="600" dirty="0"/>
              <a:t>Chung </a:t>
            </a:r>
            <a:r>
              <a:rPr lang="en-US" sz="600" dirty="0" err="1"/>
              <a:t>Chih</a:t>
            </a:r>
            <a:r>
              <a:rPr lang="en-US" sz="600" dirty="0"/>
              <a:t> / www.shutterstock.com</a:t>
            </a:r>
          </a:p>
        </p:txBody>
      </p:sp>
    </p:spTree>
    <p:extLst>
      <p:ext uri="{BB962C8B-B14F-4D97-AF65-F5344CB8AC3E}">
        <p14:creationId xmlns:p14="http://schemas.microsoft.com/office/powerpoint/2010/main" val="166086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028700"/>
            <a:ext cx="4343400" cy="533400"/>
          </a:xfrm>
        </p:spPr>
        <p:txBody>
          <a:bodyPr/>
          <a:lstStyle/>
          <a:p>
            <a:r>
              <a:rPr lang="en-US" dirty="0"/>
              <a:t>Confucius’s Tomb</a:t>
            </a:r>
          </a:p>
        </p:txBody>
      </p:sp>
      <p:sp>
        <p:nvSpPr>
          <p:cNvPr id="3" name="Content Placeholder 2"/>
          <p:cNvSpPr>
            <a:spLocks noGrp="1"/>
          </p:cNvSpPr>
          <p:nvPr>
            <p:ph idx="1"/>
          </p:nvPr>
        </p:nvSpPr>
        <p:spPr>
          <a:xfrm>
            <a:off x="3810000" y="1752600"/>
            <a:ext cx="5029200" cy="4373563"/>
          </a:xfrm>
        </p:spPr>
        <p:txBody>
          <a:bodyPr>
            <a:normAutofit/>
          </a:bodyPr>
          <a:lstStyle/>
          <a:p>
            <a:pPr lvl="0"/>
            <a:r>
              <a:rPr lang="en-US" dirty="0"/>
              <a:t>Confucius’s tomb is located in his hometown of </a:t>
            </a:r>
            <a:r>
              <a:rPr lang="en-US" dirty="0" err="1" smtClean="0"/>
              <a:t>Qufu</a:t>
            </a:r>
            <a:r>
              <a:rPr lang="en-US" dirty="0" smtClean="0"/>
              <a:t>, </a:t>
            </a:r>
            <a:r>
              <a:rPr lang="en-US" dirty="0"/>
              <a:t>in eastern China.</a:t>
            </a:r>
          </a:p>
          <a:p>
            <a:pPr lvl="0"/>
            <a:r>
              <a:rPr lang="en-US" dirty="0"/>
              <a:t>The inscription says “Ultimate Sage of Greatest Accomplishment, King of Manifest Culture.”</a:t>
            </a:r>
          </a:p>
          <a:p>
            <a:pPr lvl="0"/>
            <a:r>
              <a:rPr lang="en-US" dirty="0"/>
              <a:t>Some of his disciples and many of his descendants are buried in the cemetery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76400"/>
            <a:ext cx="2971800" cy="3962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304800" y="5726902"/>
            <a:ext cx="3124200" cy="184666"/>
          </a:xfrm>
          <a:prstGeom prst="rect">
            <a:avLst/>
          </a:prstGeom>
          <a:noFill/>
          <a:ln w="9525">
            <a:noFill/>
            <a:miter lim="800000"/>
            <a:headEnd/>
            <a:tailEnd/>
          </a:ln>
        </p:spPr>
        <p:txBody>
          <a:bodyPr wrap="square" rtlCol="0">
            <a:spAutoFit/>
          </a:bodyPr>
          <a:lstStyle/>
          <a:p>
            <a:r>
              <a:rPr lang="en-US" sz="600" dirty="0"/>
              <a:t>© </a:t>
            </a:r>
            <a:r>
              <a:rPr lang="en-US" sz="600" dirty="0" smtClean="0"/>
              <a:t>Luisa </a:t>
            </a:r>
            <a:r>
              <a:rPr lang="en-US" sz="600" dirty="0"/>
              <a:t>Fernanda Gonzalez / www.shutterstock.com</a:t>
            </a:r>
          </a:p>
        </p:txBody>
      </p:sp>
    </p:spTree>
    <p:extLst>
      <p:ext uri="{BB962C8B-B14F-4D97-AF65-F5344CB8AC3E}">
        <p14:creationId xmlns:p14="http://schemas.microsoft.com/office/powerpoint/2010/main" val="274207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2837"/>
            <a:ext cx="8229600" cy="533400"/>
          </a:xfrm>
        </p:spPr>
        <p:txBody>
          <a:bodyPr/>
          <a:lstStyle/>
          <a:p>
            <a:r>
              <a:rPr lang="en-US" dirty="0"/>
              <a:t>Calligraphy</a:t>
            </a:r>
          </a:p>
        </p:txBody>
      </p:sp>
      <p:sp>
        <p:nvSpPr>
          <p:cNvPr id="3" name="Content Placeholder 2"/>
          <p:cNvSpPr>
            <a:spLocks noGrp="1"/>
          </p:cNvSpPr>
          <p:nvPr>
            <p:ph idx="1"/>
          </p:nvPr>
        </p:nvSpPr>
        <p:spPr>
          <a:xfrm>
            <a:off x="838200" y="1722437"/>
            <a:ext cx="3657600" cy="4373563"/>
          </a:xfrm>
        </p:spPr>
        <p:txBody>
          <a:bodyPr/>
          <a:lstStyle/>
          <a:p>
            <a:pPr lvl="0"/>
            <a:r>
              <a:rPr lang="en-US" dirty="0"/>
              <a:t>W</a:t>
            </a:r>
            <a:r>
              <a:rPr lang="en-US" i="1" dirty="0"/>
              <a:t>en,</a:t>
            </a:r>
            <a:r>
              <a:rPr lang="en-US" dirty="0"/>
              <a:t> the cultural arts, </a:t>
            </a:r>
            <a:r>
              <a:rPr lang="en-US" dirty="0" smtClean="0"/>
              <a:t>is </a:t>
            </a:r>
            <a:r>
              <a:rPr lang="en-US" dirty="0"/>
              <a:t>beneficial for a person’s moral development.</a:t>
            </a:r>
          </a:p>
          <a:p>
            <a:pPr lvl="0"/>
            <a:r>
              <a:rPr lang="en-US" dirty="0"/>
              <a:t>Calligraphy is one such art.</a:t>
            </a:r>
          </a:p>
          <a:p>
            <a:pPr lvl="0"/>
            <a:r>
              <a:rPr lang="en-US" dirty="0"/>
              <a:t>Other Confucian arts include poetry, archery, and music</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6262" y="2743200"/>
            <a:ext cx="3864338" cy="27668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5638800" y="5577840"/>
            <a:ext cx="3124200" cy="184666"/>
          </a:xfrm>
          <a:prstGeom prst="rect">
            <a:avLst/>
          </a:prstGeom>
          <a:noFill/>
          <a:ln w="9525">
            <a:noFill/>
            <a:miter lim="800000"/>
            <a:headEnd/>
            <a:tailEnd/>
          </a:ln>
        </p:spPr>
        <p:txBody>
          <a:bodyPr wrap="square" rtlCol="0">
            <a:spAutoFit/>
          </a:bodyPr>
          <a:lstStyle/>
          <a:p>
            <a:pPr algn="r"/>
            <a:r>
              <a:rPr lang="en-US" sz="600" dirty="0"/>
              <a:t>© </a:t>
            </a:r>
            <a:r>
              <a:rPr lang="en-US" sz="600" dirty="0" smtClean="0"/>
              <a:t>Alex </a:t>
            </a:r>
            <a:r>
              <a:rPr lang="en-US" sz="600" dirty="0" err="1"/>
              <a:t>Brylov</a:t>
            </a:r>
            <a:r>
              <a:rPr lang="en-US" sz="600" dirty="0"/>
              <a:t> / www.shutterstock.com</a:t>
            </a:r>
          </a:p>
        </p:txBody>
      </p:sp>
    </p:spTree>
    <p:extLst>
      <p:ext uri="{BB962C8B-B14F-4D97-AF65-F5344CB8AC3E}">
        <p14:creationId xmlns:p14="http://schemas.microsoft.com/office/powerpoint/2010/main" val="2436518566"/>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76</TotalTime>
  <Words>1286</Words>
  <Application>Microsoft Macintosh PowerPoint</Application>
  <PresentationFormat>On-screen Show (4:3)</PresentationFormat>
  <Paragraphs>75</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Chapter 7: Confucianism</vt:lpstr>
      <vt:lpstr>Ancestor Veneration</vt:lpstr>
      <vt:lpstr>Hanging Temple</vt:lpstr>
      <vt:lpstr>Mao Tse-tung (1893 to 1976)</vt:lpstr>
      <vt:lpstr>Statue of Confucius</vt:lpstr>
      <vt:lpstr>Chinese Stamp with Confucius</vt:lpstr>
      <vt:lpstr>Confucius with Altar</vt:lpstr>
      <vt:lpstr>Confucius’s Tomb</vt:lpstr>
      <vt:lpstr>Calligraphy</vt:lpstr>
      <vt:lpstr>Temple of Confucius, Qufu</vt:lpstr>
      <vt:lpstr>Temple of Confucius, Beijing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24</cp:revision>
  <dcterms:created xsi:type="dcterms:W3CDTF">2011-01-10T17:35:40Z</dcterms:created>
  <dcterms:modified xsi:type="dcterms:W3CDTF">2015-01-10T02:05:03Z</dcterms:modified>
</cp:coreProperties>
</file>