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4" r:id="rId8"/>
    <p:sldId id="363" r:id="rId9"/>
    <p:sldId id="3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explain the roles of symbols and grace in the Sacraments.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9228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Encourage the students to list as many meanings for a bridge as possible </a:t>
            </a:r>
            <a:r>
              <a:rPr lang="en-US" sz="1200" i="1" kern="1200" dirty="0" smtClean="0">
                <a:solidFill>
                  <a:schemeClr val="tx1"/>
                </a:solidFill>
                <a:effectLst/>
                <a:latin typeface="+mn-lt"/>
                <a:ea typeface="+mn-ea"/>
                <a:cs typeface="+mn-cs"/>
              </a:rPr>
              <a:t>(a new phase of life, graduation, death, overcoming a challenge, and so on). </a:t>
            </a:r>
            <a:r>
              <a:rPr lang="en-US" sz="1200" kern="1200" dirty="0" smtClean="0">
                <a:solidFill>
                  <a:schemeClr val="tx1"/>
                </a:solidFill>
                <a:effectLst/>
                <a:latin typeface="+mn-lt"/>
                <a:ea typeface="+mn-ea"/>
                <a:cs typeface="+mn-cs"/>
              </a:rPr>
              <a:t>Do the same for bread </a:t>
            </a:r>
            <a:r>
              <a:rPr lang="en-US" sz="1200" i="1" kern="1200" dirty="0" smtClean="0">
                <a:solidFill>
                  <a:schemeClr val="tx1"/>
                </a:solidFill>
                <a:effectLst/>
                <a:latin typeface="+mn-lt"/>
                <a:ea typeface="+mn-ea"/>
                <a:cs typeface="+mn-cs"/>
              </a:rPr>
              <a:t>(nourishment, basic human needs, loving care for others, transformation, manna from Heaven, Jesus’ sacrifice)</a:t>
            </a:r>
            <a:r>
              <a:rPr lang="en-US" sz="1200" kern="1200" dirty="0" smtClean="0">
                <a:solidFill>
                  <a:schemeClr val="tx1"/>
                </a:solidFill>
                <a:effectLst/>
                <a:latin typeface="+mn-lt"/>
                <a:ea typeface="+mn-ea"/>
                <a:cs typeface="+mn-cs"/>
              </a:rPr>
              <a:t>. State that the Eucharistic bread is clearly symbolic, but also more than that. The remaining slides support that concept.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10104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Pause for answers to the questions: saluting the flag </a:t>
            </a:r>
            <a:r>
              <a:rPr lang="en-US" sz="1200" i="1" kern="1200" dirty="0" smtClean="0">
                <a:solidFill>
                  <a:schemeClr val="tx1"/>
                </a:solidFill>
                <a:effectLst/>
                <a:latin typeface="+mn-lt"/>
                <a:ea typeface="+mn-ea"/>
                <a:cs typeface="+mn-cs"/>
              </a:rPr>
              <a:t>(patriotism, allegiance, military strength, unity)</a:t>
            </a:r>
            <a:r>
              <a:rPr lang="en-US" sz="1200" kern="1200" dirty="0" smtClean="0">
                <a:solidFill>
                  <a:schemeClr val="tx1"/>
                </a:solidFill>
                <a:effectLst/>
                <a:latin typeface="+mn-lt"/>
                <a:ea typeface="+mn-ea"/>
                <a:cs typeface="+mn-cs"/>
              </a:rPr>
              <a:t>; giving a wedding ring </a:t>
            </a:r>
            <a:r>
              <a:rPr lang="en-US" sz="1200" i="1" kern="1200" dirty="0" smtClean="0">
                <a:solidFill>
                  <a:schemeClr val="tx1"/>
                </a:solidFill>
                <a:effectLst/>
                <a:latin typeface="+mn-lt"/>
                <a:ea typeface="+mn-ea"/>
                <a:cs typeface="+mn-cs"/>
              </a:rPr>
              <a:t>(faithfulness, love, unity)</a:t>
            </a:r>
            <a:r>
              <a:rPr lang="en-US" sz="1200" kern="1200" dirty="0" smtClean="0">
                <a:solidFill>
                  <a:schemeClr val="tx1"/>
                </a:solidFill>
                <a:effectLst/>
                <a:latin typeface="+mn-lt"/>
                <a:ea typeface="+mn-ea"/>
                <a:cs typeface="+mn-cs"/>
              </a:rPr>
              <a:t>. State that the Eucharistic rituals are symbolic too, but also more.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313939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share their answers, prompting them to think of events throughout the Liturgical Year. You might also share symbols and rituals that are particularly meaningful for you.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61208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Introduce the term </a:t>
            </a:r>
            <a:r>
              <a:rPr lang="en-US" sz="1200" i="1" kern="1200" dirty="0" smtClean="0">
                <a:solidFill>
                  <a:schemeClr val="tx1"/>
                </a:solidFill>
                <a:effectLst/>
                <a:latin typeface="+mn-lt"/>
                <a:ea typeface="+mn-ea"/>
                <a:cs typeface="+mn-cs"/>
              </a:rPr>
              <a:t>efficacious</a:t>
            </a:r>
            <a:r>
              <a:rPr lang="en-US" sz="1200" kern="1200" dirty="0" smtClean="0">
                <a:solidFill>
                  <a:schemeClr val="tx1"/>
                </a:solidFill>
                <a:effectLst/>
                <a:latin typeface="+mn-lt"/>
                <a:ea typeface="+mn-ea"/>
                <a:cs typeface="+mn-cs"/>
              </a:rPr>
              <a:t>. Explain that the Sacraments will only change us if we are ready to be changed, if we have the proper disposition.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51335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read the Did You Know? sidebar about the different kinds of grace, on page 183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75981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identify the Sacraments associated with each grace. Then have them turn to page 189 to read about the essential sacramental symbol in each Sacrament.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30012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70360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You may wish to refer the students to the statement on page 186 in the student handbook: “You must be prepared for and actively participate in the Sacraments if the grace given by God in them is to have an effect in your life.” Invite them to reflect on the question, and then ask them to journal on this question.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1517122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Introduction to the Sacraments</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TX003148</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17</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2235559" y="6477000"/>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Ramon </a:t>
            </a:r>
            <a:r>
              <a:rPr lang="en-US" sz="500" dirty="0" err="1">
                <a:latin typeface="Arial" pitchFamily="34" charset="0"/>
                <a:cs typeface="Arial" pitchFamily="34" charset="0"/>
              </a:rPr>
              <a:t>Espelt</a:t>
            </a:r>
            <a:r>
              <a:rPr lang="en-US" sz="500" dirty="0">
                <a:latin typeface="Arial" pitchFamily="34" charset="0"/>
                <a:cs typeface="Arial" pitchFamily="34" charset="0"/>
              </a:rPr>
              <a:t> Photography / www.shutterstock.com</a:t>
            </a:r>
          </a:p>
        </p:txBody>
      </p:sp>
      <p:sp>
        <p:nvSpPr>
          <p:cNvPr id="19" name="Content Placeholder 6"/>
          <p:cNvSpPr txBox="1">
            <a:spLocks/>
          </p:cNvSpPr>
          <p:nvPr/>
        </p:nvSpPr>
        <p:spPr>
          <a:xfrm>
            <a:off x="1825704" y="1143000"/>
            <a:ext cx="5565696" cy="876300"/>
          </a:xfrm>
          <a:prstGeom prst="rect">
            <a:avLst/>
          </a:prstGeom>
        </p:spPr>
        <p:txBody>
          <a:bodyPr>
            <a:noAutofit/>
          </a:bodyPr>
          <a:lstStyle/>
          <a:p>
            <a:pPr algn="ctr"/>
            <a:r>
              <a:rPr lang="en-US" sz="2400" b="1" dirty="0">
                <a:latin typeface="Arial" pitchFamily="34" charset="0"/>
                <a:cs typeface="Arial" pitchFamily="34" charset="0"/>
              </a:rPr>
              <a:t>Symbol</a:t>
            </a:r>
          </a:p>
        </p:txBody>
      </p:sp>
      <p:sp>
        <p:nvSpPr>
          <p:cNvPr id="20" name="TextBox 19"/>
          <p:cNvSpPr txBox="1"/>
          <p:nvPr/>
        </p:nvSpPr>
        <p:spPr bwMode="auto">
          <a:xfrm>
            <a:off x="1337918" y="1868269"/>
            <a:ext cx="620588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symbol is the comparison of something concrete and something abstract or invisible. </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1337918" y="2704114"/>
            <a:ext cx="8491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are some things a bridge could symbolize? </a:t>
            </a:r>
            <a:endParaRPr lang="en-US" dirty="0">
              <a:solidFill>
                <a:schemeClr val="bg1">
                  <a:lumMod val="65000"/>
                </a:schemeClr>
              </a:solidFill>
              <a:latin typeface="Arial" pitchFamily="34" charset="0"/>
              <a:cs typeface="Arial" pitchFamily="34" charset="0"/>
            </a:endParaRPr>
          </a:p>
        </p:txBody>
      </p:sp>
      <p:pic>
        <p:nvPicPr>
          <p:cNvPr id="1030" name="Picture 6" descr="E:\powerpoint images\chapter17\shutterstock_1083356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702" y="3974306"/>
            <a:ext cx="1777923" cy="24417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1" name="Picture 7" descr="E:\powerpoint images\chapter17\shutterstock_953415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342" y="3974306"/>
            <a:ext cx="1621458" cy="24359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3" name="TextBox 5"/>
          <p:cNvSpPr txBox="1">
            <a:spLocks noChangeArrowheads="1"/>
          </p:cNvSpPr>
          <p:nvPr/>
        </p:nvSpPr>
        <p:spPr bwMode="auto">
          <a:xfrm>
            <a:off x="4724400" y="6477000"/>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Ivan </a:t>
            </a:r>
            <a:r>
              <a:rPr lang="en-US" sz="500" dirty="0" err="1">
                <a:latin typeface="Arial" pitchFamily="34" charset="0"/>
                <a:cs typeface="Arial" pitchFamily="34" charset="0"/>
              </a:rPr>
              <a:t>Majtan</a:t>
            </a:r>
            <a:r>
              <a:rPr lang="en-US" sz="500" dirty="0">
                <a:latin typeface="Arial" pitchFamily="34" charset="0"/>
                <a:cs typeface="Arial" pitchFamily="34" charset="0"/>
              </a:rPr>
              <a:t> / www.shutterstock.com</a:t>
            </a:r>
          </a:p>
        </p:txBody>
      </p:sp>
      <p:sp>
        <p:nvSpPr>
          <p:cNvPr id="25" name="TextBox 24"/>
          <p:cNvSpPr txBox="1"/>
          <p:nvPr/>
        </p:nvSpPr>
        <p:spPr bwMode="auto">
          <a:xfrm>
            <a:off x="1337917" y="3276600"/>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are some things bread could symbolize?</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1371600" y="6383923"/>
            <a:ext cx="273411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bikeriderlondon</a:t>
            </a:r>
            <a:r>
              <a:rPr lang="en-US" sz="500" dirty="0">
                <a:latin typeface="Arial" pitchFamily="34" charset="0"/>
                <a:cs typeface="Arial" pitchFamily="34" charset="0"/>
              </a:rPr>
              <a:t> / www.shutterstock.com</a:t>
            </a:r>
          </a:p>
        </p:txBody>
      </p:sp>
      <p:sp>
        <p:nvSpPr>
          <p:cNvPr id="4" name="Content Placeholder 6"/>
          <p:cNvSpPr txBox="1">
            <a:spLocks/>
          </p:cNvSpPr>
          <p:nvPr/>
        </p:nvSpPr>
        <p:spPr>
          <a:xfrm>
            <a:off x="1825704" y="1409700"/>
            <a:ext cx="5565696" cy="876300"/>
          </a:xfrm>
          <a:prstGeom prst="rect">
            <a:avLst/>
          </a:prstGeom>
        </p:spPr>
        <p:txBody>
          <a:bodyPr>
            <a:noAutofit/>
          </a:bodyPr>
          <a:lstStyle/>
          <a:p>
            <a:pPr algn="ctr"/>
            <a:r>
              <a:rPr lang="en-US" sz="2400" b="1" dirty="0">
                <a:latin typeface="Arial" pitchFamily="34" charset="0"/>
                <a:cs typeface="Arial" pitchFamily="34" charset="0"/>
              </a:rPr>
              <a:t>Ritual</a:t>
            </a:r>
          </a:p>
        </p:txBody>
      </p:sp>
      <p:sp>
        <p:nvSpPr>
          <p:cNvPr id="6" name="TextBox 5"/>
          <p:cNvSpPr txBox="1"/>
          <p:nvPr/>
        </p:nvSpPr>
        <p:spPr bwMode="auto">
          <a:xfrm>
            <a:off x="1143000" y="2373868"/>
            <a:ext cx="576442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ritual is a symbolic action.</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1143000" y="2907268"/>
            <a:ext cx="7086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could the action of saluting the flag </a:t>
            </a:r>
            <a:r>
              <a:rPr lang="en-US" dirty="0" smtClean="0">
                <a:latin typeface="Arial" pitchFamily="34" charset="0"/>
                <a:cs typeface="Arial" pitchFamily="34" charset="0"/>
              </a:rPr>
              <a:t>symbolize</a:t>
            </a:r>
            <a:r>
              <a:rPr lang="en-US" dirty="0">
                <a:latin typeface="Arial" pitchFamily="34" charset="0"/>
                <a:cs typeface="Arial" pitchFamily="34" charset="0"/>
              </a:rPr>
              <a:t>?</a:t>
            </a:r>
            <a:endParaRPr lang="en-US" dirty="0">
              <a:solidFill>
                <a:schemeClr val="bg1">
                  <a:lumMod val="65000"/>
                </a:schemeClr>
              </a:solidFill>
              <a:latin typeface="Arial" pitchFamily="34" charset="0"/>
              <a:cs typeface="Arial" pitchFamily="34" charset="0"/>
            </a:endParaRPr>
          </a:p>
        </p:txBody>
      </p:sp>
      <p:pic>
        <p:nvPicPr>
          <p:cNvPr id="2054" name="Picture 6" descr="E:\powerpoint images\chapter17\shutterstock_1118384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370389"/>
            <a:ext cx="2853039" cy="1904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6" name="Picture 8" descr="E:\powerpoint images\chapter17\shutterstock_78559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370390"/>
            <a:ext cx="2935903" cy="1954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TextBox 14"/>
          <p:cNvSpPr txBox="1"/>
          <p:nvPr/>
        </p:nvSpPr>
        <p:spPr bwMode="auto">
          <a:xfrm>
            <a:off x="1143000" y="3440668"/>
            <a:ext cx="774606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could the action of giving a spouse a wedding ring symbolize?</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4690723" y="6079123"/>
            <a:ext cx="249775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sarah2 / www.shutterstock.com</a:t>
            </a:r>
          </a:p>
        </p:txBody>
      </p:sp>
      <p:sp>
        <p:nvSpPr>
          <p:cNvPr id="15" name="TextBox 14"/>
          <p:cNvSpPr txBox="1"/>
          <p:nvPr/>
        </p:nvSpPr>
        <p:spPr bwMode="auto">
          <a:xfrm>
            <a:off x="1244824" y="2096869"/>
            <a:ext cx="8280176"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In your various experiences of the Church’s worship, what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symbol </a:t>
            </a:r>
            <a:r>
              <a:rPr lang="en-US" dirty="0">
                <a:latin typeface="Arial" pitchFamily="34" charset="0"/>
                <a:cs typeface="Arial" pitchFamily="34" charset="0"/>
              </a:rPr>
              <a:t>or ritual means the most to you? Why?</a:t>
            </a:r>
            <a:endParaRPr lang="en-US" dirty="0">
              <a:solidFill>
                <a:schemeClr val="bg1">
                  <a:lumMod val="65000"/>
                </a:schemeClr>
              </a:solidFill>
              <a:latin typeface="Arial" pitchFamily="34" charset="0"/>
              <a:cs typeface="Arial" pitchFamily="34" charset="0"/>
            </a:endParaRPr>
          </a:p>
        </p:txBody>
      </p:sp>
      <p:pic>
        <p:nvPicPr>
          <p:cNvPr id="3078" name="Picture 6" descr="E:\powerpoint images\chapter17\shutterstock_867177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864866"/>
            <a:ext cx="2366200" cy="31549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5257800" y="6155323"/>
            <a:ext cx="264287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Zvonimir</a:t>
            </a:r>
            <a:r>
              <a:rPr lang="en-US" sz="500" dirty="0">
                <a:latin typeface="Arial" pitchFamily="34" charset="0"/>
                <a:cs typeface="Arial" pitchFamily="34" charset="0"/>
              </a:rPr>
              <a:t> </a:t>
            </a:r>
            <a:r>
              <a:rPr lang="en-US" sz="500" dirty="0" err="1">
                <a:latin typeface="Arial" pitchFamily="34" charset="0"/>
                <a:cs typeface="Arial" pitchFamily="34" charset="0"/>
              </a:rPr>
              <a:t>Atletic</a:t>
            </a:r>
            <a:r>
              <a:rPr lang="en-US" sz="500" dirty="0">
                <a:latin typeface="Arial" pitchFamily="34" charset="0"/>
                <a:cs typeface="Arial" pitchFamily="34" charset="0"/>
              </a:rPr>
              <a:t> / www.shutterstock.com</a:t>
            </a:r>
          </a:p>
        </p:txBody>
      </p:sp>
      <p:sp>
        <p:nvSpPr>
          <p:cNvPr id="15" name="Content Placeholder 6"/>
          <p:cNvSpPr txBox="1">
            <a:spLocks/>
          </p:cNvSpPr>
          <p:nvPr/>
        </p:nvSpPr>
        <p:spPr>
          <a:xfrm>
            <a:off x="1825704" y="1562100"/>
            <a:ext cx="5565696" cy="876300"/>
          </a:xfrm>
          <a:prstGeom prst="rect">
            <a:avLst/>
          </a:prstGeom>
        </p:spPr>
        <p:txBody>
          <a:bodyPr>
            <a:noAutofit/>
          </a:bodyPr>
          <a:lstStyle/>
          <a:p>
            <a:pPr algn="ctr"/>
            <a:r>
              <a:rPr lang="en-US" sz="2400" b="1" dirty="0">
                <a:latin typeface="Arial" pitchFamily="34" charset="0"/>
                <a:cs typeface="Arial" pitchFamily="34" charset="0"/>
              </a:rPr>
              <a:t>Sacraments Are More Than Symbols </a:t>
            </a:r>
          </a:p>
        </p:txBody>
      </p:sp>
      <p:sp>
        <p:nvSpPr>
          <p:cNvPr id="18" name="TextBox 17"/>
          <p:cNvSpPr txBox="1"/>
          <p:nvPr/>
        </p:nvSpPr>
        <p:spPr bwMode="auto">
          <a:xfrm>
            <a:off x="909063" y="2718137"/>
            <a:ext cx="65585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Sacraments are not simply human-made symbols or rituals.</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909064" y="3239869"/>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himself acts in the Sacraments. </a:t>
            </a:r>
            <a:endParaRPr lang="en-US" dirty="0">
              <a:solidFill>
                <a:schemeClr val="bg1">
                  <a:lumMod val="65000"/>
                </a:schemeClr>
              </a:solidFill>
              <a:latin typeface="Arial" pitchFamily="34" charset="0"/>
              <a:cs typeface="Arial" pitchFamily="34" charset="0"/>
            </a:endParaRPr>
          </a:p>
        </p:txBody>
      </p:sp>
      <p:sp>
        <p:nvSpPr>
          <p:cNvPr id="20" name="TextBox 19"/>
          <p:cNvSpPr txBox="1"/>
          <p:nvPr/>
        </p:nvSpPr>
        <p:spPr bwMode="auto">
          <a:xfrm>
            <a:off x="909063" y="3849469"/>
            <a:ext cx="41201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Sacraments effect change in us and in </a:t>
            </a:r>
            <a:r>
              <a:rPr lang="en-US" dirty="0" smtClean="0">
                <a:latin typeface="Arial" pitchFamily="34" charset="0"/>
                <a:cs typeface="Arial" pitchFamily="34" charset="0"/>
              </a:rPr>
              <a:t>the </a:t>
            </a:r>
            <a:r>
              <a:rPr lang="en-US" dirty="0">
                <a:latin typeface="Arial" pitchFamily="34" charset="0"/>
                <a:cs typeface="Arial" pitchFamily="34" charset="0"/>
              </a:rPr>
              <a:t>world.</a:t>
            </a:r>
            <a:endParaRPr lang="en-US" dirty="0">
              <a:solidFill>
                <a:schemeClr val="bg1">
                  <a:lumMod val="65000"/>
                </a:schemeClr>
              </a:solidFill>
              <a:latin typeface="Arial" pitchFamily="34" charset="0"/>
              <a:cs typeface="Arial" pitchFamily="34" charset="0"/>
            </a:endParaRPr>
          </a:p>
        </p:txBody>
      </p:sp>
      <p:pic>
        <p:nvPicPr>
          <p:cNvPr id="4102" name="Picture 6" descr="E:\powerpoint images\chapter17\shutterstock_1104598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60641"/>
            <a:ext cx="3347808" cy="2235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904015" y="1447800"/>
            <a:ext cx="5030185" cy="685800"/>
          </a:xfrm>
          <a:prstGeom prst="rect">
            <a:avLst/>
          </a:prstGeom>
        </p:spPr>
        <p:txBody>
          <a:bodyPr>
            <a:noAutofit/>
          </a:bodyPr>
          <a:lstStyle/>
          <a:p>
            <a:pPr algn="ctr"/>
            <a:r>
              <a:rPr lang="en-US" sz="2400" b="1" dirty="0">
                <a:latin typeface="Arial" pitchFamily="34" charset="0"/>
                <a:cs typeface="Arial" pitchFamily="34" charset="0"/>
              </a:rPr>
              <a:t> Grace</a:t>
            </a:r>
          </a:p>
        </p:txBody>
      </p:sp>
      <p:sp>
        <p:nvSpPr>
          <p:cNvPr id="11" name="TextBox 5"/>
          <p:cNvSpPr txBox="1">
            <a:spLocks noChangeArrowheads="1"/>
          </p:cNvSpPr>
          <p:nvPr/>
        </p:nvSpPr>
        <p:spPr bwMode="auto">
          <a:xfrm>
            <a:off x="6324600" y="6155323"/>
            <a:ext cx="2043114"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Monika </a:t>
            </a:r>
            <a:r>
              <a:rPr lang="en-US" sz="500" dirty="0" err="1">
                <a:latin typeface="Arial" pitchFamily="34" charset="0"/>
                <a:cs typeface="Arial" pitchFamily="34" charset="0"/>
              </a:rPr>
              <a:t>Wisniewska</a:t>
            </a:r>
            <a:r>
              <a:rPr lang="en-US" sz="500" dirty="0">
                <a:latin typeface="Arial" pitchFamily="34" charset="0"/>
                <a:cs typeface="Arial" pitchFamily="34" charset="0"/>
              </a:rPr>
              <a:t>  / www.shutterstock.com</a:t>
            </a:r>
          </a:p>
        </p:txBody>
      </p:sp>
      <p:pic>
        <p:nvPicPr>
          <p:cNvPr id="5126" name="Picture 6" descr="E:\powerpoint images\chapter17\shutterstock_440606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011" y="2998511"/>
            <a:ext cx="4638989" cy="3097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bwMode="auto">
          <a:xfrm>
            <a:off x="762001" y="2450068"/>
            <a:ext cx="59435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free and undeserved gifts we receive from God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62001" y="3212068"/>
            <a:ext cx="46481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experience of being loved as a child of God</a:t>
            </a:r>
          </a:p>
        </p:txBody>
      </p:sp>
      <p:sp>
        <p:nvSpPr>
          <p:cNvPr id="10" name="TextBox 9"/>
          <p:cNvSpPr txBox="1"/>
          <p:nvPr/>
        </p:nvSpPr>
        <p:spPr bwMode="auto">
          <a:xfrm>
            <a:off x="762001" y="4001869"/>
            <a:ext cx="5334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Grace empowers us to live lives of love in service to God and others.</a:t>
            </a: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295400" y="1371600"/>
            <a:ext cx="6629400" cy="838200"/>
          </a:xfrm>
          <a:prstGeom prst="rect">
            <a:avLst/>
          </a:prstGeom>
        </p:spPr>
        <p:txBody>
          <a:bodyPr>
            <a:noAutofit/>
          </a:bodyPr>
          <a:lstStyle/>
          <a:p>
            <a:pPr algn="ctr"/>
            <a:r>
              <a:rPr lang="en-US" sz="2400" b="1" dirty="0">
                <a:latin typeface="Arial" pitchFamily="34" charset="0"/>
                <a:cs typeface="Arial" pitchFamily="34" charset="0"/>
              </a:rPr>
              <a:t>Seven Ways God’s Grace Is Active</a:t>
            </a:r>
          </a:p>
        </p:txBody>
      </p:sp>
      <p:sp>
        <p:nvSpPr>
          <p:cNvPr id="2" name="TextBox 1"/>
          <p:cNvSpPr txBox="1"/>
          <p:nvPr/>
        </p:nvSpPr>
        <p:spPr bwMode="auto">
          <a:xfrm>
            <a:off x="762001" y="2227985"/>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brought to new life. </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6400800" y="6002923"/>
            <a:ext cx="18288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bikeriderlondon</a:t>
            </a:r>
            <a:r>
              <a:rPr lang="en-US" sz="500" dirty="0">
                <a:latin typeface="Arial" pitchFamily="34" charset="0"/>
                <a:cs typeface="Arial" pitchFamily="34" charset="0"/>
              </a:rPr>
              <a:t> / www.shutterstock.com</a:t>
            </a:r>
          </a:p>
        </p:txBody>
      </p:sp>
      <p:sp>
        <p:nvSpPr>
          <p:cNvPr id="11" name="TextBox 10"/>
          <p:cNvSpPr txBox="1"/>
          <p:nvPr/>
        </p:nvSpPr>
        <p:spPr bwMode="auto">
          <a:xfrm>
            <a:off x="762001" y="2686911"/>
            <a:ext cx="5492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strengthened by the Holy Spirit. </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762000" y="3144111"/>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share in Jesus’ sacrifice, death, and Resurrection. </a:t>
            </a:r>
            <a:endParaRPr lang="en-US" dirty="0">
              <a:solidFill>
                <a:schemeClr val="bg1">
                  <a:lumMod val="65000"/>
                </a:schemeClr>
              </a:solidFill>
              <a:latin typeface="Arial" pitchFamily="34" charset="0"/>
              <a:cs typeface="Arial" pitchFamily="34" charset="0"/>
            </a:endParaRPr>
          </a:p>
        </p:txBody>
      </p:sp>
      <p:pic>
        <p:nvPicPr>
          <p:cNvPr id="6150" name="Picture 6" descr="E:\powerpoint images\chapter17\shutterstock_503429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871577"/>
            <a:ext cx="1991889" cy="29925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bwMode="auto">
          <a:xfrm>
            <a:off x="762000" y="3583498"/>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sins are forgiven. </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762000" y="4066401"/>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healed of illnesses. </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762001" y="4474148"/>
            <a:ext cx="54922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may serve others through a special call to minister in the Church. </a:t>
            </a:r>
            <a:endParaRPr lang="en-US" dirty="0">
              <a:solidFill>
                <a:schemeClr val="bg1">
                  <a:lumMod val="65000"/>
                </a:schemeClr>
              </a:solidFill>
              <a:latin typeface="Arial" pitchFamily="34" charset="0"/>
              <a:cs typeface="Arial" pitchFamily="34" charset="0"/>
            </a:endParaRPr>
          </a:p>
        </p:txBody>
      </p:sp>
      <p:sp>
        <p:nvSpPr>
          <p:cNvPr id="18" name="TextBox 17"/>
          <p:cNvSpPr txBox="1"/>
          <p:nvPr/>
        </p:nvSpPr>
        <p:spPr bwMode="auto">
          <a:xfrm>
            <a:off x="762000" y="5144869"/>
            <a:ext cx="613459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may share love and the creation of new life in marriage.</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E:\powerpoint images\chapter17\shutterstock_503429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70383"/>
            <a:ext cx="1828800" cy="2747494"/>
          </a:xfrm>
          <a:prstGeom prst="rect">
            <a:avLst/>
          </a:prstGeom>
          <a:ln>
            <a:noFill/>
          </a:ln>
          <a:effectLst>
            <a:softEdge rad="112500"/>
          </a:effectLst>
          <a:extLst/>
        </p:spPr>
      </p:pic>
      <p:sp>
        <p:nvSpPr>
          <p:cNvPr id="15" name="Content Placeholder 6"/>
          <p:cNvSpPr txBox="1">
            <a:spLocks/>
          </p:cNvSpPr>
          <p:nvPr/>
        </p:nvSpPr>
        <p:spPr>
          <a:xfrm>
            <a:off x="592778" y="4495800"/>
            <a:ext cx="8475022" cy="685800"/>
          </a:xfrm>
          <a:prstGeom prst="rect">
            <a:avLst/>
          </a:prstGeom>
        </p:spPr>
        <p:txBody>
          <a:bodyPr>
            <a:noAutofit/>
          </a:bodyPr>
          <a:lstStyle/>
          <a:p>
            <a:r>
              <a:rPr lang="en-US" dirty="0">
                <a:latin typeface="Arial" pitchFamily="34" charset="0"/>
                <a:cs typeface="Arial" pitchFamily="34" charset="0"/>
              </a:rPr>
              <a:t>Penance and Reconciliation and Anointing of the Sick = Sacraments of Healing</a:t>
            </a:r>
          </a:p>
        </p:txBody>
      </p:sp>
      <p:sp>
        <p:nvSpPr>
          <p:cNvPr id="7" name="TextBox 6"/>
          <p:cNvSpPr txBox="1"/>
          <p:nvPr/>
        </p:nvSpPr>
        <p:spPr bwMode="auto">
          <a:xfrm>
            <a:off x="592778" y="3979323"/>
            <a:ext cx="8292934" cy="369332"/>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Baptism, Confirmation, and the Eucharist = Sacraments of Christian Initiation</a:t>
            </a:r>
          </a:p>
        </p:txBody>
      </p:sp>
      <p:sp>
        <p:nvSpPr>
          <p:cNvPr id="9" name="Content Placeholder 6"/>
          <p:cNvSpPr txBox="1">
            <a:spLocks/>
          </p:cNvSpPr>
          <p:nvPr/>
        </p:nvSpPr>
        <p:spPr>
          <a:xfrm>
            <a:off x="592777" y="5029200"/>
            <a:ext cx="8475023" cy="685800"/>
          </a:xfrm>
          <a:prstGeom prst="rect">
            <a:avLst/>
          </a:prstGeom>
        </p:spPr>
        <p:txBody>
          <a:bodyPr>
            <a:noAutofit/>
          </a:bodyPr>
          <a:lstStyle/>
          <a:p>
            <a:r>
              <a:rPr lang="en-US" dirty="0">
                <a:latin typeface="Arial" pitchFamily="34" charset="0"/>
                <a:cs typeface="Arial" pitchFamily="34" charset="0"/>
              </a:rPr>
              <a:t>Holy Orders and Matrimony = Sacraments at the Service of Communion</a:t>
            </a:r>
          </a:p>
        </p:txBody>
      </p:sp>
      <p:sp>
        <p:nvSpPr>
          <p:cNvPr id="11" name="TextBox 5"/>
          <p:cNvSpPr txBox="1">
            <a:spLocks noChangeArrowheads="1"/>
          </p:cNvSpPr>
          <p:nvPr/>
        </p:nvSpPr>
        <p:spPr bwMode="auto">
          <a:xfrm>
            <a:off x="685800" y="3640723"/>
            <a:ext cx="2120926" cy="169277"/>
          </a:xfrm>
          <a:prstGeom prst="rect">
            <a:avLst/>
          </a:prstGeom>
          <a:noFill/>
          <a:ln w="9525">
            <a:noFill/>
            <a:miter lim="800000"/>
            <a:headEnd/>
            <a:tailEnd/>
          </a:ln>
        </p:spPr>
        <p:txBody>
          <a:bodyPr wrap="square">
            <a:spAutoFit/>
          </a:bodyPr>
          <a:lstStyle/>
          <a:p>
            <a:r>
              <a:rPr lang="it-IT" sz="500" dirty="0">
                <a:latin typeface="Arial" pitchFamily="34" charset="0"/>
                <a:cs typeface="Arial" pitchFamily="34" charset="0"/>
              </a:rPr>
              <a:t>Copyright: bikeriderlondon / www.shutterstock.com</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auto">
          <a:xfrm>
            <a:off x="762000" y="1840468"/>
            <a:ext cx="7759534" cy="369332"/>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How do you prepare for and actively participate in the Sacraments?</a:t>
            </a:r>
          </a:p>
        </p:txBody>
      </p:sp>
      <p:sp>
        <p:nvSpPr>
          <p:cNvPr id="11" name="TextBox 5"/>
          <p:cNvSpPr txBox="1">
            <a:spLocks noChangeArrowheads="1"/>
          </p:cNvSpPr>
          <p:nvPr/>
        </p:nvSpPr>
        <p:spPr bwMode="auto">
          <a:xfrm>
            <a:off x="2590800" y="5926723"/>
            <a:ext cx="26670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Patryk</a:t>
            </a:r>
            <a:r>
              <a:rPr lang="en-US" sz="500" dirty="0">
                <a:latin typeface="Arial" pitchFamily="34" charset="0"/>
                <a:cs typeface="Arial" pitchFamily="34" charset="0"/>
              </a:rPr>
              <a:t> </a:t>
            </a:r>
            <a:r>
              <a:rPr lang="en-US" sz="500" dirty="0" err="1">
                <a:latin typeface="Arial" pitchFamily="34" charset="0"/>
                <a:cs typeface="Arial" pitchFamily="34" charset="0"/>
              </a:rPr>
              <a:t>Kosmider</a:t>
            </a:r>
            <a:r>
              <a:rPr lang="en-US" sz="500" dirty="0">
                <a:latin typeface="Arial" pitchFamily="34" charset="0"/>
                <a:cs typeface="Arial" pitchFamily="34" charset="0"/>
              </a:rPr>
              <a:t> / www.shutterstock.com </a:t>
            </a:r>
          </a:p>
        </p:txBody>
      </p:sp>
      <p:pic>
        <p:nvPicPr>
          <p:cNvPr id="10243" name="Picture 3" descr="E:\powerpoint images\chapter17\shutterstock_719428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00400"/>
            <a:ext cx="3880136" cy="259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0614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1069</TotalTime>
  <Words>659</Words>
  <Application>Microsoft Office PowerPoint</Application>
  <PresentationFormat>On-screen Show (4:3)</PresentationFormat>
  <Paragraphs>59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Introduction to the Sacraments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214</cp:revision>
  <dcterms:created xsi:type="dcterms:W3CDTF">2011-06-08T19:56:13Z</dcterms:created>
  <dcterms:modified xsi:type="dcterms:W3CDTF">2013-02-05T15:42:48Z</dcterms:modified>
</cp:coreProperties>
</file>