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358" r:id="rId3"/>
    <p:sldId id="336" r:id="rId4"/>
    <p:sldId id="359" r:id="rId5"/>
    <p:sldId id="360" r:id="rId6"/>
    <p:sldId id="361" r:id="rId7"/>
    <p:sldId id="364" r:id="rId8"/>
    <p:sldId id="363" r:id="rId9"/>
    <p:sldId id="365" r:id="rId10"/>
    <p:sldId id="366" r:id="rId11"/>
    <p:sldId id="3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Singer-Towns" initials="bst" lastIdx="13" clrIdx="0"/>
  <p:cmAuthor id="1" name="lberg" initial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4" autoAdjust="0"/>
    <p:restoredTop sz="82530" autoAdjust="0"/>
  </p:normalViewPr>
  <p:slideViewPr>
    <p:cSldViewPr>
      <p:cViewPr varScale="1">
        <p:scale>
          <a:sx n="93" d="100"/>
          <a:sy n="93" d="100"/>
        </p:scale>
        <p:origin x="175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87550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Use this presentation to provide an overview of salvation history as outlined in chapter 3 of the student handbook.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extLst>
      <p:ext uri="{BB962C8B-B14F-4D97-AF65-F5344CB8AC3E}">
        <p14:creationId xmlns:p14="http://schemas.microsoft.com/office/powerpoint/2010/main" val="2231997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Explain that Jesus’ followers received the Holy Spirit at Pentecost, and it enabled them to do the work that the Risen Jesus had given them: to spread the Gospel to all people and to baptize.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10</a:t>
            </a:fld>
            <a:endParaRPr lang="en-US"/>
          </a:p>
        </p:txBody>
      </p:sp>
    </p:spTree>
    <p:extLst>
      <p:ext uri="{BB962C8B-B14F-4D97-AF65-F5344CB8AC3E}">
        <p14:creationId xmlns:p14="http://schemas.microsoft.com/office/powerpoint/2010/main" val="1385725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Explain that throughout the Bible human disobedience gets in the way of the fulfillment of God’s plan, but that Scripture assures us that God’s goal will ultimately be fulfilled. </a:t>
            </a:r>
            <a:r>
              <a:rPr lang="en-US" sz="1200" kern="1200" smtClean="0">
                <a:solidFill>
                  <a:schemeClr val="tx1"/>
                </a:solidFill>
                <a:effectLst/>
                <a:latin typeface="+mn-lt"/>
                <a:ea typeface="+mn-ea"/>
                <a:cs typeface="+mn-cs"/>
              </a:rPr>
              <a:t>Ask the students </a:t>
            </a:r>
            <a:r>
              <a:rPr lang="en-US" sz="1200" kern="1200" dirty="0" smtClean="0">
                <a:solidFill>
                  <a:schemeClr val="tx1"/>
                </a:solidFill>
                <a:effectLst/>
                <a:latin typeface="+mn-lt"/>
                <a:ea typeface="+mn-ea"/>
                <a:cs typeface="+mn-cs"/>
              </a:rPr>
              <a:t>to recall what God’s ultimate plan is. </a:t>
            </a:r>
            <a:r>
              <a:rPr lang="en-US" sz="1200" i="1" kern="1200" dirty="0" smtClean="0">
                <a:solidFill>
                  <a:schemeClr val="tx1"/>
                </a:solidFill>
                <a:effectLst/>
                <a:latin typeface="+mn-lt"/>
                <a:ea typeface="+mn-ea"/>
                <a:cs typeface="+mn-cs"/>
              </a:rPr>
              <a:t>(Restoring humanity’s lost union with God, to save all of humanity, or to allow all people to enjoy the joy of God’s eternal Kingdom.)</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11</a:t>
            </a:fld>
            <a:endParaRPr lang="en-US"/>
          </a:p>
        </p:txBody>
      </p:sp>
    </p:spTree>
    <p:extLst>
      <p:ext uri="{BB962C8B-B14F-4D97-AF65-F5344CB8AC3E}">
        <p14:creationId xmlns:p14="http://schemas.microsoft.com/office/powerpoint/2010/main" val="2908639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Comment that salvation history is commonly divided into different periods, which you will be covering.</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extLst>
      <p:ext uri="{BB962C8B-B14F-4D97-AF65-F5344CB8AC3E}">
        <p14:creationId xmlns:p14="http://schemas.microsoft.com/office/powerpoint/2010/main" val="2827139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Explain that the sin of Adam and Eve injured their perfect relationship with God.</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extLst>
      <p:ext uri="{BB962C8B-B14F-4D97-AF65-F5344CB8AC3E}">
        <p14:creationId xmlns:p14="http://schemas.microsoft.com/office/powerpoint/2010/main" val="1618661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Explore with the students some of the ways Abraham’s descendants ultimately became a blessing for the entire world, as God had promised. </a:t>
            </a:r>
            <a:r>
              <a:rPr lang="en-US" sz="1200" i="1" kern="1200" dirty="0" smtClean="0">
                <a:solidFill>
                  <a:schemeClr val="tx1"/>
                </a:solidFill>
                <a:effectLst/>
                <a:latin typeface="+mn-lt"/>
                <a:ea typeface="+mn-ea"/>
                <a:cs typeface="+mn-cs"/>
              </a:rPr>
              <a:t>(The Jewish people gave the world knowledge of the one true God, the Ten Commandments, the Bible, and of course Jesus, the Savior of the world</a:t>
            </a:r>
            <a:r>
              <a:rPr lang="en-US" sz="120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extLst>
      <p:ext uri="{BB962C8B-B14F-4D97-AF65-F5344CB8AC3E}">
        <p14:creationId xmlns:p14="http://schemas.microsoft.com/office/powerpoint/2010/main" val="1914780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Explain that God was leading the Israelites to the land he had promised to give to Abraham’s descendants, but the people kept losing faith in God. Explore the metaphor of desert wandering with the students. Ask for examples of people who have kept their faith in God while God led them through “a desert,” or a difficult time.</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extLst>
      <p:ext uri="{BB962C8B-B14F-4D97-AF65-F5344CB8AC3E}">
        <p14:creationId xmlns:p14="http://schemas.microsoft.com/office/powerpoint/2010/main" val="2605320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Explain that when people forget the covenant, or disobey God, their enemies defeat them.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extLst>
      <p:ext uri="{BB962C8B-B14F-4D97-AF65-F5344CB8AC3E}">
        <p14:creationId xmlns:p14="http://schemas.microsoft.com/office/powerpoint/2010/main" val="4150265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Explain that God is the true leader of the Israelites and that the kings are able to lead well only when they lead according to God’s laws.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extLst>
      <p:ext uri="{BB962C8B-B14F-4D97-AF65-F5344CB8AC3E}">
        <p14:creationId xmlns:p14="http://schemas.microsoft.com/office/powerpoint/2010/main" val="1783510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Explain that during the Exile, when many Jews lived far from their own land, the words of God’s prophets provided comfort and hope.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extLst>
      <p:ext uri="{BB962C8B-B14F-4D97-AF65-F5344CB8AC3E}">
        <p14:creationId xmlns:p14="http://schemas.microsoft.com/office/powerpoint/2010/main" val="2845098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Explain that some of the Jews, after having been conquered so many times, hoped for a warrior and king who would set them free from Rome.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9</a:t>
            </a:fld>
            <a:endParaRPr lang="en-US"/>
          </a:p>
        </p:txBody>
      </p:sp>
    </p:spTree>
    <p:extLst>
      <p:ext uri="{BB962C8B-B14F-4D97-AF65-F5344CB8AC3E}">
        <p14:creationId xmlns:p14="http://schemas.microsoft.com/office/powerpoint/2010/main" val="36468931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199"/>
            <a:ext cx="9145586" cy="6859190"/>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6" r:id="rId4"/>
    <p:sldLayoutId id="2147483673" r:id="rId5"/>
    <p:sldLayoutId id="2147483672" r:id="rId6"/>
    <p:sldLayoutId id="2147483651" r:id="rId7"/>
    <p:sldLayoutId id="2147483674" r:id="rId8"/>
    <p:sldLayoutId id="2147483652" r:id="rId9"/>
    <p:sldLayoutId id="2147483655" r:id="rId10"/>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686800" cy="1470025"/>
          </a:xfrm>
        </p:spPr>
        <p:txBody>
          <a:bodyPr>
            <a:normAutofit/>
          </a:bodyPr>
          <a:lstStyle/>
          <a:p>
            <a:r>
              <a:rPr lang="en-US" dirty="0"/>
              <a:t>The Bible’s Big Picture</a:t>
            </a:r>
          </a:p>
        </p:txBody>
      </p:sp>
      <p:sp>
        <p:nvSpPr>
          <p:cNvPr id="3" name="Subtitle 2"/>
          <p:cNvSpPr>
            <a:spLocks noGrp="1"/>
          </p:cNvSpPr>
          <p:nvPr>
            <p:ph type="subTitle" idx="1"/>
          </p:nvPr>
        </p:nvSpPr>
        <p:spPr>
          <a:xfrm>
            <a:off x="1371600" y="3429000"/>
            <a:ext cx="6400800" cy="990600"/>
          </a:xfrm>
        </p:spPr>
        <p:txBody>
          <a:bodyPr/>
          <a:lstStyle/>
          <a:p>
            <a:r>
              <a:rPr lang="en-US" i="1" dirty="0"/>
              <a:t>The Catholic Faith Handbook for Youth, Third Edition</a:t>
            </a:r>
            <a:endParaRPr lang="en-US" dirty="0"/>
          </a:p>
        </p:txBody>
      </p:sp>
      <p:sp>
        <p:nvSpPr>
          <p:cNvPr id="4" name="Text Placeholder 8"/>
          <p:cNvSpPr>
            <a:spLocks noGrp="1"/>
          </p:cNvSpPr>
          <p:nvPr>
            <p:ph type="body" sz="quarter" idx="10"/>
          </p:nvPr>
        </p:nvSpPr>
        <p:spPr>
          <a:xfrm>
            <a:off x="7543800" y="5867400"/>
            <a:ext cx="1600200" cy="152400"/>
          </a:xfrm>
        </p:spPr>
        <p:txBody>
          <a:bodyPr>
            <a:noAutofit/>
          </a:bodyPr>
          <a:lstStyle>
            <a:lvl1pPr>
              <a:buNone/>
              <a:defRPr sz="800">
                <a:solidFill>
                  <a:schemeClr val="bg1">
                    <a:lumMod val="50000"/>
                  </a:schemeClr>
                </a:solidFill>
              </a:defRPr>
            </a:lvl1pPr>
          </a:lstStyle>
          <a:p>
            <a:pPr lvl="0"/>
            <a:r>
              <a:rPr lang="en-US" dirty="0" smtClean="0"/>
              <a:t>Document </a:t>
            </a:r>
            <a:r>
              <a:rPr lang="en-US" smtClean="0"/>
              <a:t>#: </a:t>
            </a:r>
            <a:r>
              <a:rPr lang="en-US" smtClean="0"/>
              <a:t>TX003134</a:t>
            </a:r>
            <a:endParaRPr lang="en-US" dirty="0" smtClean="0"/>
          </a:p>
        </p:txBody>
      </p:sp>
      <p:sp>
        <p:nvSpPr>
          <p:cNvPr id="5" name="Rectangle 4"/>
          <p:cNvSpPr/>
          <p:nvPr/>
        </p:nvSpPr>
        <p:spPr>
          <a:xfrm>
            <a:off x="4057984" y="4572000"/>
            <a:ext cx="1197764" cy="369332"/>
          </a:xfrm>
          <a:prstGeom prst="rect">
            <a:avLst/>
          </a:prstGeom>
        </p:spPr>
        <p:txBody>
          <a:bodyPr wrap="none">
            <a:spAutoFit/>
          </a:bodyPr>
          <a:lstStyle/>
          <a:p>
            <a:r>
              <a:rPr lang="en-US" dirty="0">
                <a:solidFill>
                  <a:schemeClr val="bg1"/>
                </a:solidFill>
                <a:latin typeface="Arial" pitchFamily="34" charset="0"/>
                <a:cs typeface="Arial" pitchFamily="34" charset="0"/>
              </a:rPr>
              <a:t>Chapter </a:t>
            </a:r>
            <a:r>
              <a:rPr lang="en-US" dirty="0" smtClean="0">
                <a:solidFill>
                  <a:schemeClr val="bg1"/>
                </a:solidFill>
                <a:latin typeface="Arial" pitchFamily="34" charset="0"/>
                <a:cs typeface="Arial" pitchFamily="34" charset="0"/>
              </a:rPr>
              <a:t>3</a:t>
            </a:r>
            <a:endParaRPr lang="en-US"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1750423" y="1447800"/>
            <a:ext cx="4802777" cy="673128"/>
          </a:xfrm>
          <a:prstGeom prst="rect">
            <a:avLst/>
          </a:prstGeom>
        </p:spPr>
        <p:txBody>
          <a:bodyPr>
            <a:noAutofit/>
          </a:bodyPr>
          <a:lstStyle/>
          <a:p>
            <a:r>
              <a:rPr lang="en-US" sz="2400" b="1" dirty="0">
                <a:latin typeface="Arial" pitchFamily="34" charset="0"/>
                <a:cs typeface="Arial" pitchFamily="34" charset="0"/>
              </a:rPr>
              <a:t>The Early Church</a:t>
            </a:r>
          </a:p>
        </p:txBody>
      </p:sp>
      <p:sp>
        <p:nvSpPr>
          <p:cNvPr id="11" name="TextBox 5"/>
          <p:cNvSpPr txBox="1">
            <a:spLocks noChangeArrowheads="1"/>
          </p:cNvSpPr>
          <p:nvPr/>
        </p:nvSpPr>
        <p:spPr bwMode="auto">
          <a:xfrm>
            <a:off x="7145022" y="5562600"/>
            <a:ext cx="1694178" cy="169277"/>
          </a:xfrm>
          <a:prstGeom prst="rect">
            <a:avLst/>
          </a:prstGeom>
          <a:noFill/>
          <a:ln w="9525">
            <a:noFill/>
            <a:miter lim="800000"/>
            <a:headEnd/>
            <a:tailEnd/>
          </a:ln>
        </p:spPr>
        <p:txBody>
          <a:bodyPr wrap="square">
            <a:spAutoFit/>
          </a:bodyPr>
          <a:lstStyle/>
          <a:p>
            <a:pPr algn="r"/>
            <a:r>
              <a:rPr lang="pt-BR" sz="500" dirty="0">
                <a:latin typeface="Arial" pitchFamily="34" charset="0"/>
                <a:cs typeface="Arial" pitchFamily="34" charset="0"/>
              </a:rPr>
              <a:t>Copyright: Dmitry Naumov / www.shutterstock.com</a:t>
            </a:r>
            <a:endParaRPr lang="en-US" sz="500" dirty="0">
              <a:latin typeface="Arial" pitchFamily="34" charset="0"/>
              <a:cs typeface="Arial" pitchFamily="34" charset="0"/>
            </a:endParaRPr>
          </a:p>
        </p:txBody>
      </p:sp>
      <p:sp>
        <p:nvSpPr>
          <p:cNvPr id="12" name="TextBox 11"/>
          <p:cNvSpPr txBox="1"/>
          <p:nvPr/>
        </p:nvSpPr>
        <p:spPr bwMode="auto">
          <a:xfrm>
            <a:off x="898186" y="2254089"/>
            <a:ext cx="4893014"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God sends the Holy Spirit to empower Peter and the other followers of Christ. </a:t>
            </a:r>
            <a:endParaRPr lang="en-US" dirty="0">
              <a:solidFill>
                <a:schemeClr val="bg1">
                  <a:lumMod val="65000"/>
                </a:schemeClr>
              </a:solidFill>
              <a:latin typeface="Arial" pitchFamily="34" charset="0"/>
              <a:cs typeface="Arial" pitchFamily="34" charset="0"/>
            </a:endParaRPr>
          </a:p>
        </p:txBody>
      </p:sp>
      <p:sp>
        <p:nvSpPr>
          <p:cNvPr id="14" name="TextBox 13"/>
          <p:cNvSpPr txBox="1"/>
          <p:nvPr/>
        </p:nvSpPr>
        <p:spPr bwMode="auto">
          <a:xfrm>
            <a:off x="898186" y="3011269"/>
            <a:ext cx="5045414"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missionary Paul preaches the Good News to Jews and non-Jews. </a:t>
            </a:r>
            <a:endParaRPr lang="en-US" dirty="0">
              <a:solidFill>
                <a:schemeClr val="bg1">
                  <a:lumMod val="65000"/>
                </a:schemeClr>
              </a:solidFill>
              <a:latin typeface="Arial" pitchFamily="34" charset="0"/>
              <a:cs typeface="Arial" pitchFamily="34" charset="0"/>
            </a:endParaRPr>
          </a:p>
        </p:txBody>
      </p:sp>
      <p:sp>
        <p:nvSpPr>
          <p:cNvPr id="16" name="TextBox 15"/>
          <p:cNvSpPr txBox="1"/>
          <p:nvPr/>
        </p:nvSpPr>
        <p:spPr bwMode="auto">
          <a:xfrm>
            <a:off x="897565" y="3897868"/>
            <a:ext cx="4512635"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Christianity spreads throughout the Roman Empire. </a:t>
            </a:r>
            <a:endParaRPr lang="en-US" dirty="0">
              <a:solidFill>
                <a:schemeClr val="bg1">
                  <a:lumMod val="65000"/>
                </a:schemeClr>
              </a:solidFill>
              <a:latin typeface="Arial" pitchFamily="34" charset="0"/>
              <a:cs typeface="Arial" pitchFamily="34" charset="0"/>
            </a:endParaRPr>
          </a:p>
        </p:txBody>
      </p:sp>
      <p:pic>
        <p:nvPicPr>
          <p:cNvPr id="9218" name="Picture 2" descr="E:\powerpoint images\chapter3\shutterstock_816941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480661"/>
            <a:ext cx="2951672" cy="39030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7639171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3045823" y="1037166"/>
            <a:ext cx="4802777" cy="673128"/>
          </a:xfrm>
          <a:prstGeom prst="rect">
            <a:avLst/>
          </a:prstGeom>
        </p:spPr>
        <p:txBody>
          <a:bodyPr>
            <a:noAutofit/>
          </a:bodyPr>
          <a:lstStyle/>
          <a:p>
            <a:r>
              <a:rPr lang="en-US" sz="2400" b="1" dirty="0">
                <a:latin typeface="Arial" pitchFamily="34" charset="0"/>
                <a:cs typeface="Arial" pitchFamily="34" charset="0"/>
              </a:rPr>
              <a:t>The Last Things </a:t>
            </a:r>
          </a:p>
        </p:txBody>
      </p:sp>
      <p:sp>
        <p:nvSpPr>
          <p:cNvPr id="11" name="TextBox 5"/>
          <p:cNvSpPr txBox="1">
            <a:spLocks noChangeArrowheads="1"/>
          </p:cNvSpPr>
          <p:nvPr/>
        </p:nvSpPr>
        <p:spPr bwMode="auto">
          <a:xfrm>
            <a:off x="1752600" y="6536323"/>
            <a:ext cx="1694178" cy="169277"/>
          </a:xfrm>
          <a:prstGeom prst="rect">
            <a:avLst/>
          </a:prstGeom>
          <a:noFill/>
          <a:ln w="9525">
            <a:noFill/>
            <a:miter lim="800000"/>
            <a:headEnd/>
            <a:tailEnd/>
          </a:ln>
        </p:spPr>
        <p:txBody>
          <a:bodyPr wrap="square">
            <a:spAutoFit/>
          </a:bodyPr>
          <a:lstStyle/>
          <a:p>
            <a:pPr algn="r"/>
            <a:r>
              <a:rPr lang="pt-BR" sz="500" dirty="0">
                <a:latin typeface="Arial" pitchFamily="34" charset="0"/>
                <a:cs typeface="Arial" pitchFamily="34" charset="0"/>
              </a:rPr>
              <a:t>Copyright: Lion_&amp;_Croc / www.shutterstock.com</a:t>
            </a:r>
            <a:endParaRPr lang="en-US" sz="500" dirty="0">
              <a:latin typeface="Arial" pitchFamily="34" charset="0"/>
              <a:cs typeface="Arial" pitchFamily="34" charset="0"/>
            </a:endParaRPr>
          </a:p>
        </p:txBody>
      </p:sp>
      <p:sp>
        <p:nvSpPr>
          <p:cNvPr id="12" name="TextBox 11"/>
          <p:cNvSpPr txBox="1"/>
          <p:nvPr/>
        </p:nvSpPr>
        <p:spPr bwMode="auto">
          <a:xfrm>
            <a:off x="974386" y="1696562"/>
            <a:ext cx="61722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Church spreads the Good News of salvation.</a:t>
            </a:r>
            <a:endParaRPr lang="en-US" dirty="0">
              <a:solidFill>
                <a:schemeClr val="bg1">
                  <a:lumMod val="65000"/>
                </a:schemeClr>
              </a:solidFill>
              <a:latin typeface="Arial" pitchFamily="34" charset="0"/>
              <a:cs typeface="Arial" pitchFamily="34" charset="0"/>
            </a:endParaRPr>
          </a:p>
        </p:txBody>
      </p:sp>
      <p:sp>
        <p:nvSpPr>
          <p:cNvPr id="14" name="TextBox 13"/>
          <p:cNvSpPr txBox="1"/>
          <p:nvPr/>
        </p:nvSpPr>
        <p:spPr bwMode="auto">
          <a:xfrm>
            <a:off x="974386" y="2133600"/>
            <a:ext cx="63246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God calls us all to be part of his Kingdom. </a:t>
            </a:r>
            <a:endParaRPr lang="en-US" dirty="0">
              <a:solidFill>
                <a:schemeClr val="bg1">
                  <a:lumMod val="65000"/>
                </a:schemeClr>
              </a:solidFill>
              <a:latin typeface="Arial" pitchFamily="34" charset="0"/>
              <a:cs typeface="Arial" pitchFamily="34" charset="0"/>
            </a:endParaRPr>
          </a:p>
        </p:txBody>
      </p:sp>
      <p:sp>
        <p:nvSpPr>
          <p:cNvPr id="16" name="TextBox 15"/>
          <p:cNvSpPr txBox="1"/>
          <p:nvPr/>
        </p:nvSpPr>
        <p:spPr bwMode="auto">
          <a:xfrm>
            <a:off x="973765" y="2590800"/>
            <a:ext cx="8322635"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Jesus taught about a Final Judgment at the end of time.</a:t>
            </a:r>
            <a:endParaRPr lang="en-US" dirty="0">
              <a:solidFill>
                <a:schemeClr val="bg1">
                  <a:lumMod val="65000"/>
                </a:schemeClr>
              </a:solidFill>
              <a:latin typeface="Arial" pitchFamily="34" charset="0"/>
              <a:cs typeface="Arial" pitchFamily="34" charset="0"/>
            </a:endParaRPr>
          </a:p>
        </p:txBody>
      </p:sp>
      <p:pic>
        <p:nvPicPr>
          <p:cNvPr id="10242" name="Picture 2" descr="E:\powerpoint images\chapter3\shutterstock_743754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9166" y="3657599"/>
            <a:ext cx="5617020" cy="2878723"/>
          </a:xfrm>
          <a:prstGeom prst="rect">
            <a:avLst/>
          </a:prstGeom>
          <a:ln>
            <a:noFill/>
          </a:ln>
          <a:effectLst>
            <a:softEdge rad="112500"/>
          </a:effectLst>
          <a:extLst/>
        </p:spPr>
      </p:pic>
      <p:sp>
        <p:nvSpPr>
          <p:cNvPr id="15" name="TextBox 14"/>
          <p:cNvSpPr txBox="1"/>
          <p:nvPr/>
        </p:nvSpPr>
        <p:spPr bwMode="auto">
          <a:xfrm>
            <a:off x="973765" y="3075543"/>
            <a:ext cx="8322635"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Bible assures us that good will overcome evil.</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14153178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813714" y="1638300"/>
            <a:ext cx="6425286" cy="876300"/>
          </a:xfrm>
          <a:prstGeom prst="rect">
            <a:avLst/>
          </a:prstGeom>
        </p:spPr>
        <p:txBody>
          <a:bodyPr>
            <a:noAutofit/>
          </a:bodyPr>
          <a:lstStyle/>
          <a:p>
            <a:r>
              <a:rPr lang="en-US" sz="2400" b="1" dirty="0">
                <a:latin typeface="Arial" pitchFamily="34" charset="0"/>
                <a:cs typeface="Arial" pitchFamily="34" charset="0"/>
              </a:rPr>
              <a:t>Salvation History</a:t>
            </a:r>
          </a:p>
        </p:txBody>
      </p:sp>
      <p:sp>
        <p:nvSpPr>
          <p:cNvPr id="11" name="TextBox 5"/>
          <p:cNvSpPr txBox="1">
            <a:spLocks noChangeArrowheads="1"/>
          </p:cNvSpPr>
          <p:nvPr/>
        </p:nvSpPr>
        <p:spPr bwMode="auto">
          <a:xfrm>
            <a:off x="6693033" y="5468189"/>
            <a:ext cx="2037896"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Jaime Pharr / www.shutterstock.com</a:t>
            </a:r>
          </a:p>
        </p:txBody>
      </p:sp>
      <p:sp>
        <p:nvSpPr>
          <p:cNvPr id="15" name="Content Placeholder 6"/>
          <p:cNvSpPr txBox="1">
            <a:spLocks/>
          </p:cNvSpPr>
          <p:nvPr/>
        </p:nvSpPr>
        <p:spPr>
          <a:xfrm>
            <a:off x="597680" y="2609850"/>
            <a:ext cx="4888720" cy="762000"/>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God works within the people and events of human history.</a:t>
            </a:r>
          </a:p>
        </p:txBody>
      </p:sp>
      <p:sp>
        <p:nvSpPr>
          <p:cNvPr id="12" name="Content Placeholder 6"/>
          <p:cNvSpPr txBox="1">
            <a:spLocks/>
          </p:cNvSpPr>
          <p:nvPr/>
        </p:nvSpPr>
        <p:spPr>
          <a:xfrm>
            <a:off x="597033" y="3962400"/>
            <a:ext cx="4889367" cy="762000"/>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Each one of us is an active participant in God’s plan.</a:t>
            </a:r>
          </a:p>
        </p:txBody>
      </p:sp>
      <p:sp>
        <p:nvSpPr>
          <p:cNvPr id="14" name="Content Placeholder 6"/>
          <p:cNvSpPr txBox="1">
            <a:spLocks/>
          </p:cNvSpPr>
          <p:nvPr/>
        </p:nvSpPr>
        <p:spPr>
          <a:xfrm>
            <a:off x="3886200" y="4706779"/>
            <a:ext cx="4191000" cy="762000"/>
          </a:xfrm>
          <a:prstGeom prst="rect">
            <a:avLst/>
          </a:prstGeom>
        </p:spPr>
        <p:txBody>
          <a:bodyPr>
            <a:noAutofit/>
          </a:bodyPr>
          <a:lstStyle/>
          <a:p>
            <a:pPr>
              <a:tabLst>
                <a:tab pos="91440" algn="l"/>
                <a:tab pos="182880" algn="l"/>
              </a:tabLst>
            </a:pPr>
            <a:endParaRPr lang="en-US" dirty="0">
              <a:latin typeface="Calibri (Body)"/>
            </a:endParaRPr>
          </a:p>
        </p:txBody>
      </p:sp>
      <p:sp>
        <p:nvSpPr>
          <p:cNvPr id="16" name="Content Placeholder 6"/>
          <p:cNvSpPr txBox="1">
            <a:spLocks/>
          </p:cNvSpPr>
          <p:nvPr/>
        </p:nvSpPr>
        <p:spPr>
          <a:xfrm>
            <a:off x="597681" y="3361237"/>
            <a:ext cx="5269720" cy="677363"/>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God’s goal is to restore our lost union with him.</a:t>
            </a:r>
          </a:p>
        </p:txBody>
      </p:sp>
      <p:pic>
        <p:nvPicPr>
          <p:cNvPr id="3" name="Picture 4" descr="E:\powerpoint images\chapter3\shutterstock_393037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565541"/>
            <a:ext cx="2667000" cy="39208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590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p:cNvSpPr txBox="1">
            <a:spLocks/>
          </p:cNvSpPr>
          <p:nvPr/>
        </p:nvSpPr>
        <p:spPr>
          <a:xfrm>
            <a:off x="2907519" y="1295400"/>
            <a:ext cx="4026681" cy="876300"/>
          </a:xfrm>
          <a:prstGeom prst="rect">
            <a:avLst/>
          </a:prstGeom>
        </p:spPr>
        <p:txBody>
          <a:bodyPr>
            <a:noAutofit/>
          </a:bodyPr>
          <a:lstStyle/>
          <a:p>
            <a:r>
              <a:rPr lang="en-US" sz="2400" b="1" dirty="0">
                <a:latin typeface="Arial" pitchFamily="34" charset="0"/>
                <a:cs typeface="Arial" pitchFamily="34" charset="0"/>
              </a:rPr>
              <a:t>Primeval History </a:t>
            </a:r>
          </a:p>
        </p:txBody>
      </p:sp>
      <p:sp>
        <p:nvSpPr>
          <p:cNvPr id="6" name="Content Placeholder 6"/>
          <p:cNvSpPr txBox="1">
            <a:spLocks/>
          </p:cNvSpPr>
          <p:nvPr/>
        </p:nvSpPr>
        <p:spPr>
          <a:xfrm>
            <a:off x="530772" y="2000250"/>
            <a:ext cx="7302633" cy="476250"/>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God creates the world and all that is in it.</a:t>
            </a:r>
          </a:p>
        </p:txBody>
      </p:sp>
      <p:sp>
        <p:nvSpPr>
          <p:cNvPr id="8" name="Content Placeholder 6"/>
          <p:cNvSpPr txBox="1">
            <a:spLocks/>
          </p:cNvSpPr>
          <p:nvPr/>
        </p:nvSpPr>
        <p:spPr>
          <a:xfrm>
            <a:off x="530772" y="2476500"/>
            <a:ext cx="8384628" cy="677363"/>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All God’s creatures are good and </a:t>
            </a:r>
            <a:r>
              <a:rPr lang="en-US" dirty="0" smtClean="0">
                <a:latin typeface="Arial" pitchFamily="34" charset="0"/>
                <a:cs typeface="Arial" pitchFamily="34" charset="0"/>
              </a:rPr>
              <a:t>live </a:t>
            </a:r>
            <a:r>
              <a:rPr lang="en-US" dirty="0">
                <a:latin typeface="Arial" pitchFamily="34" charset="0"/>
                <a:cs typeface="Arial" pitchFamily="34" charset="0"/>
              </a:rPr>
              <a:t>in harmony with one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another </a:t>
            </a:r>
            <a:r>
              <a:rPr lang="en-US" dirty="0">
                <a:latin typeface="Arial" pitchFamily="34" charset="0"/>
                <a:cs typeface="Arial" pitchFamily="34" charset="0"/>
              </a:rPr>
              <a:t>and with him.</a:t>
            </a:r>
          </a:p>
        </p:txBody>
      </p:sp>
      <p:pic>
        <p:nvPicPr>
          <p:cNvPr id="2052" name="Picture 4" descr="E:\powerpoint images\chapter3\shutterstock_152248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3727" y="3685090"/>
            <a:ext cx="4987627" cy="278475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5"/>
          <p:cNvSpPr txBox="1">
            <a:spLocks noChangeArrowheads="1"/>
          </p:cNvSpPr>
          <p:nvPr/>
        </p:nvSpPr>
        <p:spPr bwMode="auto">
          <a:xfrm>
            <a:off x="5029200" y="6155323"/>
            <a:ext cx="3048000"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James </a:t>
            </a:r>
            <a:r>
              <a:rPr lang="en-US" sz="500" dirty="0" err="1">
                <a:latin typeface="Arial" pitchFamily="34" charset="0"/>
                <a:cs typeface="Arial" pitchFamily="34" charset="0"/>
              </a:rPr>
              <a:t>Steidl</a:t>
            </a:r>
            <a:r>
              <a:rPr lang="en-US" sz="500" dirty="0">
                <a:latin typeface="Arial" pitchFamily="34" charset="0"/>
                <a:cs typeface="Arial" pitchFamily="34" charset="0"/>
              </a:rPr>
              <a:t> / shutterstock.com</a:t>
            </a:r>
          </a:p>
        </p:txBody>
      </p:sp>
      <p:sp>
        <p:nvSpPr>
          <p:cNvPr id="7" name="Content Placeholder 6"/>
          <p:cNvSpPr txBox="1">
            <a:spLocks/>
          </p:cNvSpPr>
          <p:nvPr/>
        </p:nvSpPr>
        <p:spPr>
          <a:xfrm>
            <a:off x="530124" y="3227889"/>
            <a:ext cx="6400801" cy="762000"/>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Our first human parents, Adam and Eve, sin.</a:t>
            </a:r>
          </a:p>
        </p:txBody>
      </p:sp>
      <p:sp>
        <p:nvSpPr>
          <p:cNvPr id="10" name="Content Placeholder 6"/>
          <p:cNvSpPr txBox="1">
            <a:spLocks/>
          </p:cNvSpPr>
          <p:nvPr/>
        </p:nvSpPr>
        <p:spPr>
          <a:xfrm>
            <a:off x="530124" y="3685089"/>
            <a:ext cx="6400801" cy="762000"/>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Original Sin is passed on to all human beings.</a:t>
            </a:r>
          </a:p>
        </p:txBody>
      </p:sp>
      <p:sp>
        <p:nvSpPr>
          <p:cNvPr id="12" name="Content Placeholder 6"/>
          <p:cNvSpPr txBox="1">
            <a:spLocks/>
          </p:cNvSpPr>
          <p:nvPr/>
        </p:nvSpPr>
        <p:spPr>
          <a:xfrm>
            <a:off x="530124" y="4142289"/>
            <a:ext cx="6400801" cy="762000"/>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Without God’s help, sin leads to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death </a:t>
            </a:r>
            <a:r>
              <a:rPr lang="en-US" dirty="0">
                <a:latin typeface="Arial" pitchFamily="34" charset="0"/>
                <a:cs typeface="Arial" pitchFamily="34" charset="0"/>
              </a:rPr>
              <a:t>and destruction. </a:t>
            </a:r>
          </a:p>
        </p:txBody>
      </p:sp>
    </p:spTree>
    <p:extLst>
      <p:ext uri="{BB962C8B-B14F-4D97-AF65-F5344CB8AC3E}">
        <p14:creationId xmlns:p14="http://schemas.microsoft.com/office/powerpoint/2010/main" val="999586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228600" y="3733800"/>
            <a:ext cx="2497753"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Lara65 / www.shutterstock.com</a:t>
            </a:r>
          </a:p>
        </p:txBody>
      </p:sp>
      <p:sp>
        <p:nvSpPr>
          <p:cNvPr id="3" name="TextBox 2"/>
          <p:cNvSpPr txBox="1"/>
          <p:nvPr/>
        </p:nvSpPr>
        <p:spPr bwMode="auto">
          <a:xfrm>
            <a:off x="4076700" y="2713138"/>
            <a:ext cx="4838699"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God begins to form a special relationship with a chosen race of people.</a:t>
            </a:r>
            <a:endParaRPr lang="en-US" dirty="0">
              <a:solidFill>
                <a:schemeClr val="bg1">
                  <a:lumMod val="65000"/>
                </a:schemeClr>
              </a:solidFill>
              <a:latin typeface="Arial" pitchFamily="34" charset="0"/>
              <a:cs typeface="Arial" pitchFamily="34" charset="0"/>
            </a:endParaRPr>
          </a:p>
        </p:txBody>
      </p:sp>
      <p:sp>
        <p:nvSpPr>
          <p:cNvPr id="16" name="Content Placeholder 6"/>
          <p:cNvSpPr txBox="1">
            <a:spLocks/>
          </p:cNvSpPr>
          <p:nvPr/>
        </p:nvSpPr>
        <p:spPr>
          <a:xfrm>
            <a:off x="4078877" y="1981200"/>
            <a:ext cx="4150723" cy="685800"/>
          </a:xfrm>
          <a:prstGeom prst="rect">
            <a:avLst/>
          </a:prstGeom>
        </p:spPr>
        <p:txBody>
          <a:bodyPr>
            <a:noAutofit/>
          </a:bodyPr>
          <a:lstStyle/>
          <a:p>
            <a:r>
              <a:rPr lang="en-US" sz="2400" b="1" dirty="0">
                <a:latin typeface="Arial" pitchFamily="34" charset="0"/>
                <a:cs typeface="Arial" pitchFamily="34" charset="0"/>
              </a:rPr>
              <a:t>The Patriarchs</a:t>
            </a:r>
          </a:p>
        </p:txBody>
      </p:sp>
      <p:sp>
        <p:nvSpPr>
          <p:cNvPr id="12" name="TextBox 11"/>
          <p:cNvSpPr txBox="1"/>
          <p:nvPr/>
        </p:nvSpPr>
        <p:spPr bwMode="auto">
          <a:xfrm>
            <a:off x="4076701" y="3497372"/>
            <a:ext cx="5215282"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God makes a covenant with Abraham.</a:t>
            </a:r>
            <a:endParaRPr lang="en-US" dirty="0">
              <a:solidFill>
                <a:schemeClr val="bg1">
                  <a:lumMod val="65000"/>
                </a:schemeClr>
              </a:solidFill>
              <a:latin typeface="Arial" pitchFamily="34" charset="0"/>
              <a:cs typeface="Arial" pitchFamily="34" charset="0"/>
            </a:endParaRPr>
          </a:p>
        </p:txBody>
      </p:sp>
      <p:sp>
        <p:nvSpPr>
          <p:cNvPr id="13" name="TextBox 12"/>
          <p:cNvSpPr txBox="1"/>
          <p:nvPr/>
        </p:nvSpPr>
        <p:spPr bwMode="auto">
          <a:xfrm>
            <a:off x="4082668" y="3962400"/>
            <a:ext cx="4599469" cy="1200329"/>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Through Abraham and Sarah’s children, grandchildren, and great-grandchildren, we can see a repeating pattern of crisis and God’s faithfulness.</a:t>
            </a:r>
            <a:endParaRPr lang="en-US" dirty="0">
              <a:solidFill>
                <a:schemeClr val="bg1">
                  <a:lumMod val="65000"/>
                </a:schemeClr>
              </a:solidFill>
              <a:latin typeface="Arial" pitchFamily="34" charset="0"/>
              <a:cs typeface="Arial" pitchFamily="34" charset="0"/>
            </a:endParaRPr>
          </a:p>
        </p:txBody>
      </p:sp>
      <p:pic>
        <p:nvPicPr>
          <p:cNvPr id="3076" name="Picture 4" descr="E:\powerpoint images\chapter3\shutterstock_585381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79659"/>
            <a:ext cx="3593763" cy="2384610"/>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3327247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762000" y="2346325"/>
            <a:ext cx="6172200"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God’s people are enslaved in Egypt. </a:t>
            </a:r>
          </a:p>
        </p:txBody>
      </p:sp>
      <p:sp>
        <p:nvSpPr>
          <p:cNvPr id="16" name="Content Placeholder 6"/>
          <p:cNvSpPr txBox="1">
            <a:spLocks/>
          </p:cNvSpPr>
          <p:nvPr/>
        </p:nvSpPr>
        <p:spPr>
          <a:xfrm>
            <a:off x="2362200" y="1524000"/>
            <a:ext cx="6934200" cy="609600"/>
          </a:xfrm>
          <a:prstGeom prst="rect">
            <a:avLst/>
          </a:prstGeom>
        </p:spPr>
        <p:txBody>
          <a:bodyPr>
            <a:noAutofit/>
          </a:bodyPr>
          <a:lstStyle/>
          <a:p>
            <a:r>
              <a:rPr lang="en-US" sz="2400" b="1" dirty="0">
                <a:latin typeface="Arial" pitchFamily="34" charset="0"/>
                <a:cs typeface="Arial" pitchFamily="34" charset="0"/>
              </a:rPr>
              <a:t>Egypt and the Exodus </a:t>
            </a:r>
          </a:p>
        </p:txBody>
      </p:sp>
      <p:sp>
        <p:nvSpPr>
          <p:cNvPr id="14" name="TextBox 5"/>
          <p:cNvSpPr txBox="1">
            <a:spLocks noChangeArrowheads="1"/>
          </p:cNvSpPr>
          <p:nvPr/>
        </p:nvSpPr>
        <p:spPr bwMode="auto">
          <a:xfrm>
            <a:off x="5038106" y="6400800"/>
            <a:ext cx="2124694"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VIZE / www.shutterstock.com</a:t>
            </a:r>
          </a:p>
        </p:txBody>
      </p:sp>
      <p:sp>
        <p:nvSpPr>
          <p:cNvPr id="12" name="Content Placeholder 6"/>
          <p:cNvSpPr txBox="1">
            <a:spLocks/>
          </p:cNvSpPr>
          <p:nvPr/>
        </p:nvSpPr>
        <p:spPr>
          <a:xfrm>
            <a:off x="762000" y="2895600"/>
            <a:ext cx="5410200"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God chooses Moses to lead the Exodus. </a:t>
            </a:r>
          </a:p>
        </p:txBody>
      </p:sp>
      <p:sp>
        <p:nvSpPr>
          <p:cNvPr id="17" name="Content Placeholder 6"/>
          <p:cNvSpPr txBox="1">
            <a:spLocks/>
          </p:cNvSpPr>
          <p:nvPr/>
        </p:nvSpPr>
        <p:spPr>
          <a:xfrm>
            <a:off x="762000" y="3429000"/>
            <a:ext cx="6096000" cy="9144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God gives Moses the Ten Commandments.</a:t>
            </a:r>
          </a:p>
        </p:txBody>
      </p:sp>
      <p:sp>
        <p:nvSpPr>
          <p:cNvPr id="9" name="Content Placeholder 6"/>
          <p:cNvSpPr txBox="1">
            <a:spLocks/>
          </p:cNvSpPr>
          <p:nvPr/>
        </p:nvSpPr>
        <p:spPr>
          <a:xfrm>
            <a:off x="762000" y="3962400"/>
            <a:ext cx="6172200"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The people wander the desert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for </a:t>
            </a:r>
            <a:r>
              <a:rPr lang="en-US" dirty="0">
                <a:latin typeface="Arial" pitchFamily="34" charset="0"/>
                <a:cs typeface="Arial" pitchFamily="34" charset="0"/>
              </a:rPr>
              <a:t>forty years. </a:t>
            </a:r>
          </a:p>
        </p:txBody>
      </p:sp>
      <p:pic>
        <p:nvPicPr>
          <p:cNvPr id="4101" name="Picture 5" descr="E:\powerpoint images\chapter3\shutterstock_623939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872952"/>
            <a:ext cx="3581400" cy="23913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107891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737586" y="1755338"/>
            <a:ext cx="7873014"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Joshua leads the people into the Promised Land.</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737585" y="2286000"/>
            <a:ext cx="7187215"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Only when the Israelites trust God are they successful in battle. </a:t>
            </a:r>
          </a:p>
        </p:txBody>
      </p:sp>
      <p:sp>
        <p:nvSpPr>
          <p:cNvPr id="16" name="Content Placeholder 6"/>
          <p:cNvSpPr txBox="1">
            <a:spLocks/>
          </p:cNvSpPr>
          <p:nvPr/>
        </p:nvSpPr>
        <p:spPr>
          <a:xfrm>
            <a:off x="2133600" y="1051203"/>
            <a:ext cx="6019800" cy="685800"/>
          </a:xfrm>
          <a:prstGeom prst="rect">
            <a:avLst/>
          </a:prstGeom>
        </p:spPr>
        <p:txBody>
          <a:bodyPr>
            <a:noAutofit/>
          </a:bodyPr>
          <a:lstStyle/>
          <a:p>
            <a:r>
              <a:rPr lang="en-US" sz="2400" b="1" dirty="0">
                <a:latin typeface="Arial" pitchFamily="34" charset="0"/>
                <a:cs typeface="Arial" pitchFamily="34" charset="0"/>
              </a:rPr>
              <a:t>Settling the Promised Land </a:t>
            </a:r>
          </a:p>
        </p:txBody>
      </p:sp>
      <p:sp>
        <p:nvSpPr>
          <p:cNvPr id="9" name="TextBox 8"/>
          <p:cNvSpPr txBox="1"/>
          <p:nvPr/>
        </p:nvSpPr>
        <p:spPr bwMode="auto">
          <a:xfrm>
            <a:off x="737586" y="2819400"/>
            <a:ext cx="7796814"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God calls judges, or warrior-leaders, to secure and defend the land. </a:t>
            </a:r>
          </a:p>
        </p:txBody>
      </p:sp>
      <p:sp>
        <p:nvSpPr>
          <p:cNvPr id="11" name="TextBox 5"/>
          <p:cNvSpPr txBox="1">
            <a:spLocks noChangeArrowheads="1"/>
          </p:cNvSpPr>
          <p:nvPr/>
        </p:nvSpPr>
        <p:spPr bwMode="auto">
          <a:xfrm>
            <a:off x="5219241" y="6593441"/>
            <a:ext cx="26670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Mikhail </a:t>
            </a:r>
            <a:r>
              <a:rPr lang="en-US" sz="500" dirty="0" err="1">
                <a:latin typeface="Arial" pitchFamily="34" charset="0"/>
                <a:cs typeface="Arial" pitchFamily="34" charset="0"/>
              </a:rPr>
              <a:t>Levit</a:t>
            </a:r>
            <a:r>
              <a:rPr lang="en-US" sz="500" dirty="0">
                <a:latin typeface="Arial" pitchFamily="34" charset="0"/>
                <a:cs typeface="Arial" pitchFamily="34" charset="0"/>
              </a:rPr>
              <a:t> / www.shutterstock.com</a:t>
            </a:r>
          </a:p>
        </p:txBody>
      </p:sp>
      <p:pic>
        <p:nvPicPr>
          <p:cNvPr id="5124" name="Picture 4" descr="E:\powerpoint images\chapter3\shutterstock_81756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8130" y="3657600"/>
            <a:ext cx="4363670" cy="29136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53964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1905000" y="990600"/>
            <a:ext cx="5867400" cy="838200"/>
          </a:xfrm>
          <a:prstGeom prst="rect">
            <a:avLst/>
          </a:prstGeom>
        </p:spPr>
        <p:txBody>
          <a:bodyPr>
            <a:noAutofit/>
          </a:bodyPr>
          <a:lstStyle/>
          <a:p>
            <a:r>
              <a:rPr lang="en-US" sz="2400" b="1" dirty="0">
                <a:latin typeface="Arial" pitchFamily="34" charset="0"/>
                <a:cs typeface="Arial" pitchFamily="34" charset="0"/>
              </a:rPr>
              <a:t>The Kingdoms of Judah and Israel</a:t>
            </a:r>
          </a:p>
        </p:txBody>
      </p:sp>
      <p:sp>
        <p:nvSpPr>
          <p:cNvPr id="2" name="TextBox 1"/>
          <p:cNvSpPr txBox="1"/>
          <p:nvPr/>
        </p:nvSpPr>
        <p:spPr bwMode="auto">
          <a:xfrm>
            <a:off x="914400" y="1688068"/>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first kings unite the Twelve Tribes into one kingdom. </a:t>
            </a:r>
            <a:endParaRPr lang="en-US" dirty="0">
              <a:solidFill>
                <a:schemeClr val="bg1">
                  <a:lumMod val="65000"/>
                </a:schemeClr>
              </a:solidFill>
              <a:latin typeface="Arial" pitchFamily="34" charset="0"/>
              <a:cs typeface="Arial" pitchFamily="34" charset="0"/>
            </a:endParaRPr>
          </a:p>
        </p:txBody>
      </p:sp>
      <p:sp>
        <p:nvSpPr>
          <p:cNvPr id="11" name="TextBox 10"/>
          <p:cNvSpPr txBox="1"/>
          <p:nvPr/>
        </p:nvSpPr>
        <p:spPr bwMode="auto">
          <a:xfrm>
            <a:off x="914400" y="2221468"/>
            <a:ext cx="71628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After Solomon’s death, the kingdom splits into Israel and Judah.</a:t>
            </a:r>
            <a:endParaRPr lang="en-US" dirty="0">
              <a:solidFill>
                <a:schemeClr val="bg1">
                  <a:lumMod val="65000"/>
                </a:schemeClr>
              </a:solidFill>
              <a:latin typeface="Arial" pitchFamily="34" charset="0"/>
              <a:cs typeface="Arial" pitchFamily="34" charset="0"/>
            </a:endParaRPr>
          </a:p>
        </p:txBody>
      </p:sp>
      <p:sp>
        <p:nvSpPr>
          <p:cNvPr id="12" name="TextBox 11"/>
          <p:cNvSpPr txBox="1"/>
          <p:nvPr/>
        </p:nvSpPr>
        <p:spPr bwMode="auto">
          <a:xfrm>
            <a:off x="914400" y="2754868"/>
            <a:ext cx="71628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God </a:t>
            </a:r>
            <a:r>
              <a:rPr lang="en-US" dirty="0" smtClean="0">
                <a:latin typeface="Arial" pitchFamily="34" charset="0"/>
                <a:cs typeface="Arial" pitchFamily="34" charset="0"/>
              </a:rPr>
              <a:t>calls </a:t>
            </a:r>
            <a:r>
              <a:rPr lang="en-US" dirty="0">
                <a:latin typeface="Arial" pitchFamily="34" charset="0"/>
                <a:cs typeface="Arial" pitchFamily="34" charset="0"/>
              </a:rPr>
              <a:t>prophets to be “covenant reminders.”</a:t>
            </a:r>
            <a:endParaRPr lang="en-US" dirty="0">
              <a:solidFill>
                <a:schemeClr val="bg1">
                  <a:lumMod val="65000"/>
                </a:schemeClr>
              </a:solidFill>
              <a:latin typeface="Arial" pitchFamily="34" charset="0"/>
              <a:cs typeface="Arial" pitchFamily="34" charset="0"/>
            </a:endParaRPr>
          </a:p>
        </p:txBody>
      </p:sp>
      <p:sp>
        <p:nvSpPr>
          <p:cNvPr id="9" name="TextBox 8"/>
          <p:cNvSpPr txBox="1"/>
          <p:nvPr/>
        </p:nvSpPr>
        <p:spPr bwMode="auto">
          <a:xfrm>
            <a:off x="914400" y="3316069"/>
            <a:ext cx="68580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people </a:t>
            </a:r>
            <a:r>
              <a:rPr lang="en-US" dirty="0" smtClean="0">
                <a:latin typeface="Arial" pitchFamily="34" charset="0"/>
                <a:cs typeface="Arial" pitchFamily="34" charset="0"/>
              </a:rPr>
              <a:t>continue </a:t>
            </a:r>
            <a:r>
              <a:rPr lang="en-US" dirty="0">
                <a:latin typeface="Arial" pitchFamily="34" charset="0"/>
                <a:cs typeface="Arial" pitchFamily="34" charset="0"/>
              </a:rPr>
              <a:t>to turn away from the covenant, so their kingdoms are conquered by enemies.</a:t>
            </a:r>
            <a:endParaRPr lang="en-US" dirty="0">
              <a:solidFill>
                <a:schemeClr val="bg1">
                  <a:lumMod val="65000"/>
                </a:schemeClr>
              </a:solidFill>
              <a:latin typeface="Arial" pitchFamily="34" charset="0"/>
              <a:cs typeface="Arial" pitchFamily="34" charset="0"/>
            </a:endParaRPr>
          </a:p>
        </p:txBody>
      </p:sp>
      <p:pic>
        <p:nvPicPr>
          <p:cNvPr id="6148" name="Picture 4" descr="E:\powerpoint images\chapter3\shutterstock_443944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130040"/>
            <a:ext cx="3352800" cy="23469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TextBox 5"/>
          <p:cNvSpPr txBox="1">
            <a:spLocks noChangeArrowheads="1"/>
          </p:cNvSpPr>
          <p:nvPr/>
        </p:nvSpPr>
        <p:spPr bwMode="auto">
          <a:xfrm>
            <a:off x="2819400" y="6553200"/>
            <a:ext cx="2290836"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Paul Matthew Photography / www.shutterstock.com</a:t>
            </a:r>
          </a:p>
        </p:txBody>
      </p:sp>
    </p:spTree>
    <p:extLst>
      <p:ext uri="{BB962C8B-B14F-4D97-AF65-F5344CB8AC3E}">
        <p14:creationId xmlns:p14="http://schemas.microsoft.com/office/powerpoint/2010/main" val="2511986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912223" y="1894118"/>
            <a:ext cx="4802777" cy="673128"/>
          </a:xfrm>
          <a:prstGeom prst="rect">
            <a:avLst/>
          </a:prstGeom>
        </p:spPr>
        <p:txBody>
          <a:bodyPr>
            <a:noAutofit/>
          </a:bodyPr>
          <a:lstStyle/>
          <a:p>
            <a:r>
              <a:rPr lang="en-US" sz="2400" b="1" dirty="0">
                <a:latin typeface="Arial" pitchFamily="34" charset="0"/>
                <a:cs typeface="Arial" pitchFamily="34" charset="0"/>
              </a:rPr>
              <a:t>The Exile and Return </a:t>
            </a:r>
          </a:p>
        </p:txBody>
      </p:sp>
      <p:sp>
        <p:nvSpPr>
          <p:cNvPr id="11" name="TextBox 5"/>
          <p:cNvSpPr txBox="1">
            <a:spLocks noChangeArrowheads="1"/>
          </p:cNvSpPr>
          <p:nvPr/>
        </p:nvSpPr>
        <p:spPr bwMode="auto">
          <a:xfrm>
            <a:off x="6172200" y="3335923"/>
            <a:ext cx="2667000" cy="169277"/>
          </a:xfrm>
          <a:prstGeom prst="rect">
            <a:avLst/>
          </a:prstGeom>
          <a:noFill/>
          <a:ln w="9525">
            <a:noFill/>
            <a:miter lim="800000"/>
            <a:headEnd/>
            <a:tailEnd/>
          </a:ln>
        </p:spPr>
        <p:txBody>
          <a:bodyPr wrap="square">
            <a:spAutoFit/>
          </a:bodyPr>
          <a:lstStyle/>
          <a:p>
            <a:pPr algn="r"/>
            <a:r>
              <a:rPr lang="pt-BR" sz="500" dirty="0">
                <a:latin typeface="Arial" pitchFamily="34" charset="0"/>
                <a:cs typeface="Arial" pitchFamily="34" charset="0"/>
              </a:rPr>
              <a:t>Copyright: Carme Balcells / www.shutterstock.com</a:t>
            </a:r>
            <a:endParaRPr lang="en-US" sz="500" dirty="0">
              <a:latin typeface="Arial" pitchFamily="34" charset="0"/>
              <a:cs typeface="Arial" pitchFamily="34" charset="0"/>
            </a:endParaRPr>
          </a:p>
        </p:txBody>
      </p:sp>
      <p:sp>
        <p:nvSpPr>
          <p:cNvPr id="12" name="TextBox 11"/>
          <p:cNvSpPr txBox="1"/>
          <p:nvPr/>
        </p:nvSpPr>
        <p:spPr bwMode="auto">
          <a:xfrm>
            <a:off x="609600" y="2553514"/>
            <a:ext cx="4755028" cy="923330"/>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Following the Babylonian conquest, the nation of Israel was no more, and many </a:t>
            </a:r>
            <a:br>
              <a:rPr lang="en-US" dirty="0">
                <a:latin typeface="Arial" pitchFamily="34" charset="0"/>
                <a:cs typeface="Arial" pitchFamily="34" charset="0"/>
              </a:rPr>
            </a:br>
            <a:r>
              <a:rPr lang="en-US" dirty="0" smtClean="0">
                <a:latin typeface="Arial" pitchFamily="34" charset="0"/>
                <a:cs typeface="Arial" pitchFamily="34" charset="0"/>
              </a:rPr>
              <a:t>of </a:t>
            </a:r>
            <a:r>
              <a:rPr lang="en-US" dirty="0">
                <a:latin typeface="Arial" pitchFamily="34" charset="0"/>
                <a:cs typeface="Arial" pitchFamily="34" charset="0"/>
              </a:rPr>
              <a:t>the Israelites were taken into captivity.</a:t>
            </a:r>
            <a:endParaRPr lang="en-US" dirty="0">
              <a:solidFill>
                <a:schemeClr val="bg1">
                  <a:lumMod val="65000"/>
                </a:schemeClr>
              </a:solidFill>
              <a:latin typeface="Arial" pitchFamily="34" charset="0"/>
              <a:cs typeface="Arial" pitchFamily="34" charset="0"/>
            </a:endParaRPr>
          </a:p>
        </p:txBody>
      </p:sp>
      <p:sp>
        <p:nvSpPr>
          <p:cNvPr id="14" name="TextBox 13"/>
          <p:cNvSpPr txBox="1"/>
          <p:nvPr/>
        </p:nvSpPr>
        <p:spPr bwMode="auto">
          <a:xfrm>
            <a:off x="609600" y="3581400"/>
            <a:ext cx="67056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 new king allowed the Jews to return and rebuild. </a:t>
            </a:r>
            <a:endParaRPr lang="en-US" dirty="0">
              <a:solidFill>
                <a:schemeClr val="bg1">
                  <a:lumMod val="65000"/>
                </a:schemeClr>
              </a:solidFill>
              <a:latin typeface="Arial" pitchFamily="34" charset="0"/>
              <a:cs typeface="Arial" pitchFamily="34" charset="0"/>
            </a:endParaRPr>
          </a:p>
        </p:txBody>
      </p:sp>
      <p:sp>
        <p:nvSpPr>
          <p:cNvPr id="16" name="TextBox 15"/>
          <p:cNvSpPr txBox="1"/>
          <p:nvPr/>
        </p:nvSpPr>
        <p:spPr bwMode="auto">
          <a:xfrm>
            <a:off x="609600" y="4038600"/>
            <a:ext cx="8322635"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Alexander the Great invades, but eventually the Jews regain independence.</a:t>
            </a:r>
            <a:endParaRPr lang="en-US" dirty="0">
              <a:solidFill>
                <a:schemeClr val="bg1">
                  <a:lumMod val="65000"/>
                </a:schemeClr>
              </a:solidFill>
              <a:latin typeface="Arial" pitchFamily="34" charset="0"/>
              <a:cs typeface="Arial" pitchFamily="34" charset="0"/>
            </a:endParaRPr>
          </a:p>
        </p:txBody>
      </p:sp>
      <p:sp>
        <p:nvSpPr>
          <p:cNvPr id="17" name="TextBox 16"/>
          <p:cNvSpPr txBox="1"/>
          <p:nvPr/>
        </p:nvSpPr>
        <p:spPr bwMode="auto">
          <a:xfrm>
            <a:off x="609600" y="4495800"/>
            <a:ext cx="8322635"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Soon another conquering nation arrives, the Romans.</a:t>
            </a:r>
            <a:endParaRPr lang="en-US" dirty="0">
              <a:solidFill>
                <a:schemeClr val="bg1">
                  <a:lumMod val="65000"/>
                </a:schemeClr>
              </a:solidFill>
              <a:latin typeface="Arial" pitchFamily="34" charset="0"/>
              <a:cs typeface="Arial" pitchFamily="34" charset="0"/>
            </a:endParaRPr>
          </a:p>
        </p:txBody>
      </p:sp>
      <p:pic>
        <p:nvPicPr>
          <p:cNvPr id="7172" name="Picture 4" descr="E:\powerpoint images\chapter3\shutterstock_30616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2495" y="1141435"/>
            <a:ext cx="3126705" cy="2081212"/>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2511986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2819400" y="1964025"/>
            <a:ext cx="4802777" cy="673128"/>
          </a:xfrm>
          <a:prstGeom prst="rect">
            <a:avLst/>
          </a:prstGeom>
        </p:spPr>
        <p:txBody>
          <a:bodyPr>
            <a:noAutofit/>
          </a:bodyPr>
          <a:lstStyle/>
          <a:p>
            <a:r>
              <a:rPr lang="en-US" sz="2400" b="1" dirty="0">
                <a:latin typeface="Arial" pitchFamily="34" charset="0"/>
                <a:cs typeface="Arial" pitchFamily="34" charset="0"/>
              </a:rPr>
              <a:t>The Life of Jesus Christ </a:t>
            </a:r>
          </a:p>
        </p:txBody>
      </p:sp>
      <p:sp>
        <p:nvSpPr>
          <p:cNvPr id="11" name="TextBox 5"/>
          <p:cNvSpPr txBox="1">
            <a:spLocks noChangeArrowheads="1"/>
          </p:cNvSpPr>
          <p:nvPr/>
        </p:nvSpPr>
        <p:spPr bwMode="auto">
          <a:xfrm>
            <a:off x="152400" y="4555124"/>
            <a:ext cx="1694178" cy="169277"/>
          </a:xfrm>
          <a:prstGeom prst="rect">
            <a:avLst/>
          </a:prstGeom>
          <a:noFill/>
          <a:ln w="9525">
            <a:noFill/>
            <a:miter lim="800000"/>
            <a:headEnd/>
            <a:tailEnd/>
          </a:ln>
        </p:spPr>
        <p:txBody>
          <a:bodyPr wrap="square">
            <a:spAutoFit/>
          </a:bodyPr>
          <a:lstStyle/>
          <a:p>
            <a:r>
              <a:rPr lang="pt-BR" sz="500" dirty="0">
                <a:latin typeface="Arial" pitchFamily="34" charset="0"/>
                <a:cs typeface="Arial" pitchFamily="34" charset="0"/>
              </a:rPr>
              <a:t>Copyright: nito / www.shutterstock.com</a:t>
            </a:r>
            <a:endParaRPr lang="en-US" sz="500" dirty="0">
              <a:latin typeface="Arial" pitchFamily="34" charset="0"/>
              <a:cs typeface="Arial" pitchFamily="34" charset="0"/>
            </a:endParaRPr>
          </a:p>
        </p:txBody>
      </p:sp>
      <p:sp>
        <p:nvSpPr>
          <p:cNvPr id="12" name="TextBox 11"/>
          <p:cNvSpPr txBox="1"/>
          <p:nvPr/>
        </p:nvSpPr>
        <p:spPr bwMode="auto">
          <a:xfrm>
            <a:off x="2590800" y="2623421"/>
            <a:ext cx="61722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God sent Jesus into the world as the ultimate event in salvation history.</a:t>
            </a:r>
            <a:endParaRPr lang="en-US" dirty="0">
              <a:solidFill>
                <a:schemeClr val="bg1">
                  <a:lumMod val="65000"/>
                </a:schemeClr>
              </a:solidFill>
              <a:latin typeface="Arial" pitchFamily="34" charset="0"/>
              <a:cs typeface="Arial" pitchFamily="34" charset="0"/>
            </a:endParaRPr>
          </a:p>
        </p:txBody>
      </p:sp>
      <p:sp>
        <p:nvSpPr>
          <p:cNvPr id="14" name="TextBox 13"/>
          <p:cNvSpPr txBox="1"/>
          <p:nvPr/>
        </p:nvSpPr>
        <p:spPr bwMode="auto">
          <a:xfrm>
            <a:off x="2590800" y="3352800"/>
            <a:ext cx="63246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Jesus is the anointed Messiah, but his kingdom is not of this world.</a:t>
            </a:r>
            <a:endParaRPr lang="en-US" dirty="0">
              <a:solidFill>
                <a:schemeClr val="bg1">
                  <a:lumMod val="65000"/>
                </a:schemeClr>
              </a:solidFill>
              <a:latin typeface="Arial" pitchFamily="34" charset="0"/>
              <a:cs typeface="Arial" pitchFamily="34" charset="0"/>
            </a:endParaRPr>
          </a:p>
        </p:txBody>
      </p:sp>
      <p:sp>
        <p:nvSpPr>
          <p:cNvPr id="16" name="TextBox 15"/>
          <p:cNvSpPr txBox="1"/>
          <p:nvPr/>
        </p:nvSpPr>
        <p:spPr bwMode="auto">
          <a:xfrm>
            <a:off x="2590179" y="4038600"/>
            <a:ext cx="8322635"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After Jesus’ execution, he is raised from the dead.</a:t>
            </a:r>
            <a:endParaRPr lang="en-US" dirty="0">
              <a:solidFill>
                <a:schemeClr val="bg1">
                  <a:lumMod val="65000"/>
                </a:schemeClr>
              </a:solidFill>
              <a:latin typeface="Arial" pitchFamily="34" charset="0"/>
              <a:cs typeface="Arial" pitchFamily="34" charset="0"/>
            </a:endParaRPr>
          </a:p>
        </p:txBody>
      </p:sp>
      <p:sp>
        <p:nvSpPr>
          <p:cNvPr id="17" name="TextBox 16"/>
          <p:cNvSpPr txBox="1"/>
          <p:nvPr/>
        </p:nvSpPr>
        <p:spPr bwMode="auto">
          <a:xfrm>
            <a:off x="2590179" y="4495800"/>
            <a:ext cx="6553821"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God established a New Covenant with all of humanity through Jesus’ sacrifice.</a:t>
            </a:r>
            <a:endParaRPr lang="en-US" dirty="0">
              <a:solidFill>
                <a:schemeClr val="bg1">
                  <a:lumMod val="65000"/>
                </a:schemeClr>
              </a:solidFill>
              <a:latin typeface="Arial" pitchFamily="34" charset="0"/>
              <a:cs typeface="Arial" pitchFamily="34" charset="0"/>
            </a:endParaRPr>
          </a:p>
        </p:txBody>
      </p:sp>
      <p:pic>
        <p:nvPicPr>
          <p:cNvPr id="8194" name="Picture 2" descr="E:\powerpoint images\chapter3\shutterstock_953376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2011275" cy="303112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8559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7" grpId="0"/>
    </p:bld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Autofit/>
      </a:bodyPr>
      <a:lstStyle>
        <a:defPPr>
          <a:tabLst>
            <a:tab pos="182880" algn="l"/>
          </a:tabLst>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1028</TotalTime>
  <Words>922</Words>
  <Application>Microsoft Office PowerPoint</Application>
  <PresentationFormat>On-screen Show (4:3)</PresentationFormat>
  <Paragraphs>83</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(Body)</vt:lpstr>
      <vt:lpstr>LIC Presentation template-New</vt:lpstr>
      <vt:lpstr>The Bible’s Big Picture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Eloise Sendelbach</cp:lastModifiedBy>
  <cp:revision>209</cp:revision>
  <dcterms:created xsi:type="dcterms:W3CDTF">2011-06-08T19:56:13Z</dcterms:created>
  <dcterms:modified xsi:type="dcterms:W3CDTF">2013-02-05T15:35:20Z</dcterms:modified>
</cp:coreProperties>
</file>