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07" r:id="rId3"/>
    <p:sldId id="373" r:id="rId4"/>
    <p:sldId id="408" r:id="rId5"/>
    <p:sldId id="376" r:id="rId6"/>
    <p:sldId id="377" r:id="rId7"/>
    <p:sldId id="378" r:id="rId8"/>
    <p:sldId id="380" r:id="rId9"/>
    <p:sldId id="381" r:id="rId10"/>
    <p:sldId id="384" r:id="rId11"/>
    <p:sldId id="385" r:id="rId12"/>
    <p:sldId id="386" r:id="rId13"/>
    <p:sldId id="387" r:id="rId14"/>
    <p:sldId id="388" r:id="rId15"/>
    <p:sldId id="389" r:id="rId16"/>
    <p:sldId id="390" r:id="rId17"/>
    <p:sldId id="391" r:id="rId18"/>
    <p:sldId id="392" r:id="rId19"/>
    <p:sldId id="394" r:id="rId20"/>
    <p:sldId id="393" r:id="rId21"/>
    <p:sldId id="397" r:id="rId22"/>
    <p:sldId id="396" r:id="rId23"/>
    <p:sldId id="398" r:id="rId24"/>
    <p:sldId id="399" r:id="rId25"/>
    <p:sldId id="400" r:id="rId26"/>
    <p:sldId id="401" r:id="rId27"/>
    <p:sldId id="402" r:id="rId28"/>
    <p:sldId id="403" r:id="rId29"/>
    <p:sldId id="404" r:id="rId30"/>
    <p:sldId id="405" r:id="rId31"/>
    <p:sldId id="4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8" clrIdx="0"/>
  <p:cmAuthor id="1" name="Brian Holzworth" initials="B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4" autoAdjust="0"/>
    <p:restoredTop sz="82460" autoAdjust="0"/>
  </p:normalViewPr>
  <p:slideViewPr>
    <p:cSldViewPr>
      <p:cViewPr varScale="1">
        <p:scale>
          <a:sx n="73" d="100"/>
          <a:sy n="73" d="100"/>
        </p:scale>
        <p:origin x="1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first part will be a discussion of disorder and sin. In the following slides, we’ll discuss what disorder or sin each image represents. (You may ask the students to comment, use the comments below each picture, or show the pictures once in silence and then go back for discussion.)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question is this: Do we participate in these sins to any degree? Remember, our complacency and inaction can be just as clearly a sin as our actions.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65060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second part will be a discussion of sin and its consequences.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391501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In order for us to understand the power of forgiveness in the Sacrament of Penance and Reconciliation, we must understand the nature of sin. Invite a couple students to put this definition from the </a:t>
            </a:r>
            <a:r>
              <a:rPr lang="en-US" sz="1200" i="1" kern="1200" dirty="0" smtClean="0">
                <a:solidFill>
                  <a:schemeClr val="tx1"/>
                </a:solidFill>
                <a:effectLst/>
                <a:latin typeface="+mn-lt"/>
                <a:ea typeface="+mn-ea"/>
                <a:cs typeface="+mn-cs"/>
              </a:rPr>
              <a:t>Catechism of the Catholic Church</a:t>
            </a:r>
            <a:r>
              <a:rPr lang="en-US" sz="1200" kern="1200" dirty="0" smtClean="0">
                <a:solidFill>
                  <a:schemeClr val="tx1"/>
                </a:solidFill>
                <a:effectLst/>
                <a:latin typeface="+mn-lt"/>
                <a:ea typeface="+mn-ea"/>
                <a:cs typeface="+mn-cs"/>
              </a:rPr>
              <a:t> (see 1849) into their own words.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291033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Allow students to respond. Use the following information as needed:</a:t>
            </a:r>
          </a:p>
          <a:p>
            <a:pPr defTabSz="457200"/>
            <a:r>
              <a:rPr lang="en-US" sz="1200" kern="1200" dirty="0" smtClean="0">
                <a:solidFill>
                  <a:schemeClr val="tx1"/>
                </a:solidFill>
                <a:effectLst/>
                <a:latin typeface="+mn-lt"/>
                <a:ea typeface="+mn-ea"/>
                <a:cs typeface="+mn-cs"/>
              </a:rPr>
              <a:t>•	When I sin I have not acted in genuine love for God, myself, and my neighbor.</a:t>
            </a:r>
          </a:p>
          <a:p>
            <a:pPr defTabSz="457200"/>
            <a:r>
              <a:rPr lang="en-US" sz="1200" kern="1200" dirty="0" smtClean="0">
                <a:solidFill>
                  <a:schemeClr val="tx1"/>
                </a:solidFill>
                <a:effectLst/>
                <a:latin typeface="+mn-lt"/>
                <a:ea typeface="+mn-ea"/>
                <a:cs typeface="+mn-cs"/>
              </a:rPr>
              <a:t>•	I may have chosen selfishly for my own pleasure, or I may have failed to act because I was afraid of what someone else would think.</a:t>
            </a:r>
          </a:p>
          <a:p>
            <a:pPr defTabSz="457200"/>
            <a:r>
              <a:rPr lang="en-US" sz="1200" kern="1200" dirty="0" smtClean="0">
                <a:solidFill>
                  <a:schemeClr val="tx1"/>
                </a:solidFill>
                <a:effectLst/>
                <a:latin typeface="+mn-lt"/>
                <a:ea typeface="+mn-ea"/>
                <a:cs typeface="+mn-cs"/>
              </a:rPr>
              <a:t>•	Either way, I have exercised my freedom in a way that is contrary to God’s Law of Love.</a:t>
            </a:r>
          </a:p>
          <a:p>
            <a:pPr defTabSz="457200"/>
            <a:r>
              <a:rPr lang="en-US" sz="1200" kern="1200" dirty="0" smtClean="0">
                <a:solidFill>
                  <a:schemeClr val="tx1"/>
                </a:solidFill>
                <a:effectLst/>
                <a:latin typeface="+mn-lt"/>
                <a:ea typeface="+mn-ea"/>
                <a:cs typeface="+mn-cs"/>
              </a:rPr>
              <a:t>•	Sometimes we are more aware of the effects of other people’s sins on us than of our own sins, because sin, paradoxically, blinds us to our own 	faults.</a:t>
            </a:r>
          </a:p>
          <a:p>
            <a:pPr defTabSz="457200"/>
            <a:r>
              <a:rPr lang="en-US" sz="1200" kern="1200" dirty="0" smtClean="0">
                <a:solidFill>
                  <a:schemeClr val="tx1"/>
                </a:solidFill>
                <a:effectLst/>
                <a:latin typeface="+mn-lt"/>
                <a:ea typeface="+mn-ea"/>
                <a:cs typeface="+mn-cs"/>
              </a:rPr>
              <a:t>•	Even if we have been baptized, we have a tendency to sin. We need God’s grace continuously to overcome sin.</a:t>
            </a:r>
          </a:p>
          <a:p>
            <a:pPr defTabSz="457200"/>
            <a:r>
              <a:rPr lang="en-US" sz="1200" kern="1200" dirty="0" smtClean="0">
                <a:solidFill>
                  <a:schemeClr val="tx1"/>
                </a:solidFill>
                <a:effectLst/>
                <a:latin typeface="+mn-lt"/>
                <a:ea typeface="+mn-ea"/>
                <a:cs typeface="+mn-cs"/>
              </a:rPr>
              <a:t>•	That is why the student book describes the Sacrament of Penance and Reconciliation as “the second plank.”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extLst>
      <p:ext uri="{BB962C8B-B14F-4D97-AF65-F5344CB8AC3E}">
        <p14:creationId xmlns:p14="http://schemas.microsoft.com/office/powerpoint/2010/main" val="302273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Why is it important to respond to the subtle or sometimes not so subtle “invitations” to do things that you know are wrong but that “everybody” does anyway?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Discuss ways to resist peer pressure, and encourage responses from the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extLst>
      <p:ext uri="{BB962C8B-B14F-4D97-AF65-F5344CB8AC3E}">
        <p14:creationId xmlns:p14="http://schemas.microsoft.com/office/powerpoint/2010/main" val="426877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Why do actions taken by a group often </a:t>
            </a:r>
            <a:r>
              <a:rPr lang="en-US" sz="1200" i="1" kern="1200" dirty="0" smtClean="0">
                <a:solidFill>
                  <a:schemeClr val="tx1"/>
                </a:solidFill>
                <a:effectLst/>
                <a:latin typeface="+mn-lt"/>
                <a:ea typeface="+mn-ea"/>
                <a:cs typeface="+mn-cs"/>
              </a:rPr>
              <a:t>seem</a:t>
            </a:r>
            <a:r>
              <a:rPr lang="en-US" sz="1200" kern="1200" dirty="0" smtClean="0">
                <a:solidFill>
                  <a:schemeClr val="tx1"/>
                </a:solidFill>
                <a:effectLst/>
                <a:latin typeface="+mn-lt"/>
                <a:ea typeface="+mn-ea"/>
                <a:cs typeface="+mn-cs"/>
              </a:rPr>
              <a:t> less sinful than choices you would simply make on your own?</a:t>
            </a:r>
          </a:p>
          <a:p>
            <a:r>
              <a:rPr lang="en-US" sz="1200" i="1" kern="1200" dirty="0" smtClean="0">
                <a:solidFill>
                  <a:schemeClr val="tx1"/>
                </a:solidFill>
                <a:effectLst/>
                <a:latin typeface="+mn-lt"/>
                <a:ea typeface="+mn-ea"/>
                <a:cs typeface="+mn-cs"/>
              </a:rPr>
              <a:t>A type of blindness that we experience sometimes is to think that things that are done by many people, even though they are wrong, are somehow justified. This attitude is pervasive in popular culture, and can readily be seen in television series, movies, and on many Internet sites.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extLst>
      <p:ext uri="{BB962C8B-B14F-4D97-AF65-F5344CB8AC3E}">
        <p14:creationId xmlns:p14="http://schemas.microsoft.com/office/powerpoint/2010/main" val="3525913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Have the students name some things that “everybody” supposedly does. You may want to discuss sins and the Internet—</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gossiping, plagiarism, and so on. Remind the students that a lie via social media is still a lie, and even telling the truth about someone and thus damaging their reputation is also a sin—the sin of detraction. This sin makes it impossible for someone to put the past behind and maintain a good reputation in the future. You may want to discuss the concept of intellectual property, the ownership of ideas, and why this is important in our society.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extLst>
      <p:ext uri="{BB962C8B-B14F-4D97-AF65-F5344CB8AC3E}">
        <p14:creationId xmlns:p14="http://schemas.microsoft.com/office/powerpoint/2010/main" val="202230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Allow the students to answer. Use the following information as needed:</a:t>
            </a:r>
          </a:p>
          <a:p>
            <a:pPr defTabSz="457200"/>
            <a:r>
              <a:rPr lang="en-US" sz="1200" kern="1200" dirty="0" smtClean="0">
                <a:solidFill>
                  <a:schemeClr val="tx1"/>
                </a:solidFill>
                <a:effectLst/>
                <a:latin typeface="+mn-lt"/>
                <a:ea typeface="+mn-ea"/>
                <a:cs typeface="+mn-cs"/>
              </a:rPr>
              <a:t>•	The answer is no. Only individuals have a conscience.</a:t>
            </a:r>
          </a:p>
          <a:p>
            <a:pPr defTabSz="457200"/>
            <a:r>
              <a:rPr lang="en-US" sz="1200" kern="1200" dirty="0" smtClean="0">
                <a:solidFill>
                  <a:schemeClr val="tx1"/>
                </a:solidFill>
                <a:effectLst/>
                <a:latin typeface="+mn-lt"/>
                <a:ea typeface="+mn-ea"/>
                <a:cs typeface="+mn-cs"/>
              </a:rPr>
              <a:t>•	Doing something that is wrong because a group is doing it only compounds the harm that is done.</a:t>
            </a:r>
          </a:p>
          <a:p>
            <a:pPr defTabSz="457200"/>
            <a:r>
              <a:rPr lang="en-US" sz="1200" kern="1200" dirty="0" smtClean="0">
                <a:solidFill>
                  <a:schemeClr val="tx1"/>
                </a:solidFill>
                <a:effectLst/>
                <a:latin typeface="+mn-lt"/>
                <a:ea typeface="+mn-ea"/>
                <a:cs typeface="+mn-cs"/>
              </a:rPr>
              <a:t>•	There is no such thing as “everybody” in the sense of a “collective sinner.”</a:t>
            </a:r>
          </a:p>
          <a:p>
            <a:pPr defTabSz="457200"/>
            <a:r>
              <a:rPr lang="en-US" sz="1200" kern="1200" dirty="0" smtClean="0">
                <a:solidFill>
                  <a:schemeClr val="tx1"/>
                </a:solidFill>
                <a:effectLst/>
                <a:latin typeface="+mn-lt"/>
                <a:ea typeface="+mn-ea"/>
                <a:cs typeface="+mn-cs"/>
              </a:rPr>
              <a:t>•	The reality is that we are social beings; we have to be as fully conscious and attentive as possible to what is going on around us because we </a:t>
            </a:r>
            <a:r>
              <a:rPr lang="en-US" sz="1200" i="1" kern="1200" dirty="0" smtClean="0">
                <a:solidFill>
                  <a:schemeClr val="tx1"/>
                </a:solidFill>
                <a:effectLst/>
                <a:latin typeface="+mn-lt"/>
                <a:ea typeface="+mn-ea"/>
                <a:cs typeface="+mn-cs"/>
              </a:rPr>
              <a:t>are</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influenced by what other people do and think.</a:t>
            </a:r>
          </a:p>
          <a:p>
            <a:pPr defTabSz="457200"/>
            <a:r>
              <a:rPr lang="en-US" sz="1200" kern="1200" dirty="0" smtClean="0">
                <a:solidFill>
                  <a:schemeClr val="tx1"/>
                </a:solidFill>
                <a:effectLst/>
                <a:latin typeface="+mn-lt"/>
                <a:ea typeface="+mn-ea"/>
                <a:cs typeface="+mn-cs"/>
              </a:rPr>
              <a:t>•	If we are not attentive, we may end up abdicating our freedom, little by little.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extLst>
      <p:ext uri="{BB962C8B-B14F-4D97-AF65-F5344CB8AC3E}">
        <p14:creationId xmlns:p14="http://schemas.microsoft.com/office/powerpoint/2010/main" val="87927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Social sin does exist. However, the phrase “social sin” is used to describe the collective sins in which many people participate, and their effect. For example, the widespread use of expletives in everyday language is a social sin. Consumerism is a social sin.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17</a:t>
            </a:fld>
            <a:endParaRPr lang="en-US"/>
          </a:p>
        </p:txBody>
      </p:sp>
    </p:spTree>
    <p:extLst>
      <p:ext uri="{BB962C8B-B14F-4D97-AF65-F5344CB8AC3E}">
        <p14:creationId xmlns:p14="http://schemas.microsoft.com/office/powerpoint/2010/main" val="2015453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What is the theological name and definition of the sins we commit practically every day that are harmful and that weaken but do not rupture our relationship with God and one another? Allow the students to answer.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18</a:t>
            </a:fld>
            <a:endParaRPr lang="en-US"/>
          </a:p>
        </p:txBody>
      </p:sp>
    </p:spTree>
    <p:extLst>
      <p:ext uri="{BB962C8B-B14F-4D97-AF65-F5344CB8AC3E}">
        <p14:creationId xmlns:p14="http://schemas.microsoft.com/office/powerpoint/2010/main" val="384799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Use the following information as needed: Venial sins are slight sins that do not break our friendship with God, though they do injure it. Venial sins diminish our personal character and weaken but do not rupture our relationship with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might the results be if you commit the venial sin of gossiping a bit day after day about one of your friends?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Allow students to answer. Use the following as needed:</a:t>
            </a:r>
          </a:p>
          <a:p>
            <a:pPr defTabSz="457200"/>
            <a:r>
              <a:rPr lang="en-US" sz="1200" kern="1200" dirty="0" smtClean="0">
                <a:solidFill>
                  <a:schemeClr val="tx1"/>
                </a:solidFill>
                <a:effectLst/>
                <a:latin typeface="+mn-lt"/>
                <a:ea typeface="+mn-ea"/>
                <a:cs typeface="+mn-cs"/>
              </a:rPr>
              <a:t>•	Perhaps point out that the danger of less serious sins repeated over and over is that they do, as a matter of fact, weaken our character. We are 	then more vulnerable to committing a more serious sin. Even the cumulative effect of venial sins may become a serious situation.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19</a:t>
            </a:fld>
            <a:endParaRPr lang="en-US"/>
          </a:p>
        </p:txBody>
      </p:sp>
    </p:spTree>
    <p:extLst>
      <p:ext uri="{BB962C8B-B14F-4D97-AF65-F5344CB8AC3E}">
        <p14:creationId xmlns:p14="http://schemas.microsoft.com/office/powerpoint/2010/main" val="94125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Anger begins in the heart. If not dealt with (sometimes simply by counting to ten or walking away), angry feelings (which are not in themselves sinful unless cultivated and encouraged) spill into violence.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55077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What is the theological name and definition of a sin that is so contrary to God’s Law that it actually separates us from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20</a:t>
            </a:fld>
            <a:endParaRPr lang="en-US"/>
          </a:p>
        </p:txBody>
      </p:sp>
    </p:spTree>
    <p:extLst>
      <p:ext uri="{BB962C8B-B14F-4D97-AF65-F5344CB8AC3E}">
        <p14:creationId xmlns:p14="http://schemas.microsoft.com/office/powerpoint/2010/main" val="1633589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Use as needed: Mortal sin is the knowing and willful violation of God’s Law in a serious manner. Mortal sin is called mortal because it is the spiritual death of the soul (separation from God). If we are in the state of grace, it loses this supernatural life for us. If we die without repenting, we will lose God and his life for all eternity. However, by turning our hearts back to God and receiving the Sacrament of Penance and Reconciliation, we are restored to his friendship.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may not receive Communion if we have </a:t>
            </a:r>
            <a:r>
              <a:rPr lang="en-US" sz="1200" kern="1200" dirty="0" err="1" smtClean="0">
                <a:solidFill>
                  <a:schemeClr val="tx1"/>
                </a:solidFill>
                <a:effectLst/>
                <a:latin typeface="+mn-lt"/>
                <a:ea typeface="+mn-ea"/>
                <a:cs typeface="+mn-cs"/>
              </a:rPr>
              <a:t>unconfessed</a:t>
            </a:r>
            <a:r>
              <a:rPr lang="en-US" sz="1200" kern="1200" dirty="0" smtClean="0">
                <a:solidFill>
                  <a:schemeClr val="tx1"/>
                </a:solidFill>
                <a:effectLst/>
                <a:latin typeface="+mn-lt"/>
                <a:ea typeface="+mn-ea"/>
                <a:cs typeface="+mn-cs"/>
              </a:rPr>
              <a:t> mortal sins.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the three conditions for a sin to be mortal?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21</a:t>
            </a:fld>
            <a:endParaRPr lang="en-US"/>
          </a:p>
        </p:txBody>
      </p:sp>
    </p:spTree>
    <p:extLst>
      <p:ext uri="{BB962C8B-B14F-4D97-AF65-F5344CB8AC3E}">
        <p14:creationId xmlns:p14="http://schemas.microsoft.com/office/powerpoint/2010/main" val="182088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Use as needed: For a sin to be a mortal sin, three conditions must be met: the act must involve grave matter, the person must have full knowledge of the evil of the act, and the person must give his or her full consent in committing the act.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Avoid a lengthy or argumentative discussion about what constitutes a grave matter. Suffice it to say that certain actions are grave by definition, such as murder.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22</a:t>
            </a:fld>
            <a:endParaRPr lang="en-US"/>
          </a:p>
        </p:txBody>
      </p:sp>
    </p:spTree>
    <p:extLst>
      <p:ext uri="{BB962C8B-B14F-4D97-AF65-F5344CB8AC3E}">
        <p14:creationId xmlns:p14="http://schemas.microsoft.com/office/powerpoint/2010/main" val="81986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Besides the Sacraments of Baptism and Penance and Reconciliation, there are other forms of forgiveness that come through the Church.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important to know that the Church offers indulgences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are the means by which the Church takes away the punishment that a person would receive in Purgatory. Indulgences may be given as part of a special devotion, and at times they are granted by the Pope.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23</a:t>
            </a:fld>
            <a:endParaRPr lang="en-US"/>
          </a:p>
        </p:txBody>
      </p:sp>
    </p:spTree>
    <p:extLst>
      <p:ext uri="{BB962C8B-B14F-4D97-AF65-F5344CB8AC3E}">
        <p14:creationId xmlns:p14="http://schemas.microsoft.com/office/powerpoint/2010/main" val="184220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is a rhetorical question and not to be answered. But remind the students that they are not likely to sin heinously; however, it is possible, because they </a:t>
            </a:r>
            <a:r>
              <a:rPr lang="en-US" sz="1200" i="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have free will.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24</a:t>
            </a:fld>
            <a:endParaRPr lang="en-US"/>
          </a:p>
        </p:txBody>
      </p:sp>
    </p:spTree>
    <p:extLst>
      <p:ext uri="{BB962C8B-B14F-4D97-AF65-F5344CB8AC3E}">
        <p14:creationId xmlns:p14="http://schemas.microsoft.com/office/powerpoint/2010/main" val="3199670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notion of a “fundamental option” proposed by theologians such as Fr. Avery Dulles, SJ, may be helpful here. Essentially this means that many Christians make a fundamental choice to follow Christ and to live their lives according to Christian values. Even though such people may have moral lapses, the fundamental direction of these people’s lives is not altered.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25</a:t>
            </a:fld>
            <a:endParaRPr lang="en-US"/>
          </a:p>
        </p:txBody>
      </p:sp>
    </p:spTree>
    <p:extLst>
      <p:ext uri="{BB962C8B-B14F-4D97-AF65-F5344CB8AC3E}">
        <p14:creationId xmlns:p14="http://schemas.microsoft.com/office/powerpoint/2010/main" val="4075397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Invite student answers. Use the following information as needed:</a:t>
            </a:r>
          </a:p>
          <a:p>
            <a:pPr defTabSz="457200"/>
            <a:r>
              <a:rPr lang="en-US" sz="1200" kern="1200" dirty="0" smtClean="0">
                <a:solidFill>
                  <a:schemeClr val="tx1"/>
                </a:solidFill>
                <a:effectLst/>
                <a:latin typeface="+mn-lt"/>
                <a:ea typeface="+mn-ea"/>
                <a:cs typeface="+mn-cs"/>
              </a:rPr>
              <a:t>•	To claim that we have free will must be to admit the possibility that one could turn totally away from God.</a:t>
            </a:r>
          </a:p>
          <a:p>
            <a:pPr defTabSz="457200"/>
            <a:r>
              <a:rPr lang="en-US" sz="1200" kern="1200" dirty="0" smtClean="0">
                <a:solidFill>
                  <a:schemeClr val="tx1"/>
                </a:solidFill>
                <a:effectLst/>
                <a:latin typeface="+mn-lt"/>
                <a:ea typeface="+mn-ea"/>
                <a:cs typeface="+mn-cs"/>
              </a:rPr>
              <a:t>•	Therefore, developing a formed conscience, which is a lifelong process, is important for all of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26</a:t>
            </a:fld>
            <a:endParaRPr lang="en-US"/>
          </a:p>
        </p:txBody>
      </p:sp>
    </p:spTree>
    <p:extLst>
      <p:ext uri="{BB962C8B-B14F-4D97-AF65-F5344CB8AC3E}">
        <p14:creationId xmlns:p14="http://schemas.microsoft.com/office/powerpoint/2010/main" val="119097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is the ultimate purpose of doing good and avoiding evil? Is it to avoid Hell, or is it to grow in union with God and our fellow human beings?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27</a:t>
            </a:fld>
            <a:endParaRPr lang="en-US"/>
          </a:p>
        </p:txBody>
      </p:sp>
    </p:spTree>
    <p:extLst>
      <p:ext uri="{BB962C8B-B14F-4D97-AF65-F5344CB8AC3E}">
        <p14:creationId xmlns:p14="http://schemas.microsoft.com/office/powerpoint/2010/main" val="2474955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person must be in a state of grace to attain the state of Heaven (see </a:t>
            </a:r>
            <a:r>
              <a:rPr lang="en-US" sz="1200" i="1" kern="1200" dirty="0" smtClean="0">
                <a:solidFill>
                  <a:schemeClr val="tx1"/>
                </a:solidFill>
                <a:effectLst/>
                <a:latin typeface="+mn-lt"/>
                <a:ea typeface="+mn-ea"/>
                <a:cs typeface="+mn-cs"/>
              </a:rPr>
              <a:t>CCC</a:t>
            </a:r>
            <a:r>
              <a:rPr lang="en-US" sz="1200" kern="1200" dirty="0" smtClean="0">
                <a:solidFill>
                  <a:schemeClr val="tx1"/>
                </a:solidFill>
                <a:effectLst/>
                <a:latin typeface="+mn-lt"/>
                <a:ea typeface="+mn-ea"/>
                <a:cs typeface="+mn-cs"/>
              </a:rPr>
              <a:t>, 1023). Also note that we do not know what Heaven “looks like,” and any image will be lacking. An image is only an attempt to portray perfect happiness.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Definition:  Heaven is a state of eternal life and union with God in which one experiences full happiness and the satisfaction of the deepest human longings.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28</a:t>
            </a:fld>
            <a:endParaRPr lang="en-US"/>
          </a:p>
        </p:txBody>
      </p:sp>
    </p:spTree>
    <p:extLst>
      <p:ext uri="{BB962C8B-B14F-4D97-AF65-F5344CB8AC3E}">
        <p14:creationId xmlns:p14="http://schemas.microsoft.com/office/powerpoint/2010/main" val="397845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person must be in a state of mortal sin to reach the consequences of Hell (see </a:t>
            </a:r>
            <a:r>
              <a:rPr lang="en-US" sz="1200" i="1" kern="1200" dirty="0" smtClean="0">
                <a:solidFill>
                  <a:schemeClr val="tx1"/>
                </a:solidFill>
                <a:effectLst/>
                <a:latin typeface="+mn-lt"/>
                <a:ea typeface="+mn-ea"/>
                <a:cs typeface="+mn-cs"/>
              </a:rPr>
              <a:t>CCC,</a:t>
            </a:r>
            <a:r>
              <a:rPr lang="en-US" sz="1200" kern="1200" dirty="0" smtClean="0">
                <a:solidFill>
                  <a:schemeClr val="tx1"/>
                </a:solidFill>
                <a:effectLst/>
                <a:latin typeface="+mn-lt"/>
                <a:ea typeface="+mn-ea"/>
                <a:cs typeface="+mn-cs"/>
              </a:rPr>
              <a:t> 1033). Heaven or Hell are not so much rewards or punishments, but choices!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Definition:  Hell is the state of permanent separation from God, reserved for those who freely and consciously choose to reject God to the very end of their lives. The existence of Hell is consistent with divine justice, as God respects human freedom, and those who are lost actually condemn themselves by their resistance to the grace of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Again, note that we do not know what Hell really is or looks like. The symbolic image of flames is often used to portray the pain and agony of separation from God and separation from perfect love and happiness.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29</a:t>
            </a:fld>
            <a:endParaRPr lang="en-US"/>
          </a:p>
        </p:txBody>
      </p:sp>
    </p:spTree>
    <p:extLst>
      <p:ext uri="{BB962C8B-B14F-4D97-AF65-F5344CB8AC3E}">
        <p14:creationId xmlns:p14="http://schemas.microsoft.com/office/powerpoint/2010/main" val="117219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Do graffiti artists have the right to mark</a:t>
            </a:r>
            <a:r>
              <a:rPr lang="en-US" sz="1200" kern="1200" baseline="0" dirty="0" smtClean="0">
                <a:solidFill>
                  <a:schemeClr val="tx1"/>
                </a:solidFill>
                <a:effectLst/>
                <a:latin typeface="+mn-lt"/>
                <a:ea typeface="+mn-ea"/>
                <a:cs typeface="+mn-cs"/>
              </a:rPr>
              <a:t> up private property—homes, garages, fences, walls, or other buildings that people have worked to maintain? Should art be invited into our lives or imposed on us by others?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204911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brings us full circle to where we began: Do we need the Sacrament of Penance and Reconciliation? Isn’t our Baptism enough? Use the following information as needed:</a:t>
            </a:r>
          </a:p>
          <a:p>
            <a:pPr defTabSz="457200"/>
            <a:r>
              <a:rPr lang="en-US" sz="1200" kern="1200" dirty="0" smtClean="0">
                <a:solidFill>
                  <a:schemeClr val="tx1"/>
                </a:solidFill>
                <a:effectLst/>
                <a:latin typeface="+mn-lt"/>
                <a:ea typeface="+mn-ea"/>
                <a:cs typeface="+mn-cs"/>
              </a:rPr>
              <a:t>•	You have already studied, in a previous course, the relationship between grace and free will.</a:t>
            </a:r>
          </a:p>
          <a:p>
            <a:pPr defTabSz="457200"/>
            <a:r>
              <a:rPr lang="en-US" sz="1200" kern="1200" dirty="0" smtClean="0">
                <a:solidFill>
                  <a:schemeClr val="tx1"/>
                </a:solidFill>
                <a:effectLst/>
                <a:latin typeface="+mn-lt"/>
                <a:ea typeface="+mn-ea"/>
                <a:cs typeface="+mn-cs"/>
              </a:rPr>
              <a:t>•	We have been given the gift of free will, but we are affected by Original Sin, which means that we have a tendency toward sin.</a:t>
            </a:r>
          </a:p>
          <a:p>
            <a:pPr defTabSz="457200"/>
            <a:r>
              <a:rPr lang="en-US" sz="1200" kern="1200" dirty="0" smtClean="0">
                <a:solidFill>
                  <a:schemeClr val="tx1"/>
                </a:solidFill>
                <a:effectLst/>
                <a:latin typeface="+mn-lt"/>
                <a:ea typeface="+mn-ea"/>
                <a:cs typeface="+mn-cs"/>
              </a:rPr>
              <a:t>•	Most of us know, almost instinctively, that we need God’s grace. The reality is that we continue to sin.</a:t>
            </a:r>
          </a:p>
          <a:p>
            <a:pPr defTabSz="457200"/>
            <a:r>
              <a:rPr lang="en-US" sz="1200" kern="1200" dirty="0" smtClean="0">
                <a:solidFill>
                  <a:schemeClr val="tx1"/>
                </a:solidFill>
                <a:effectLst/>
                <a:latin typeface="+mn-lt"/>
                <a:ea typeface="+mn-ea"/>
                <a:cs typeface="+mn-cs"/>
              </a:rPr>
              <a:t>•	As we continue exploring the meaning of the Sacraments of Healing, we will also continue to consider their value in our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30</a:t>
            </a:fld>
            <a:endParaRPr lang="en-US"/>
          </a:p>
        </p:txBody>
      </p:sp>
    </p:spTree>
    <p:extLst>
      <p:ext uri="{BB962C8B-B14F-4D97-AF65-F5344CB8AC3E}">
        <p14:creationId xmlns:p14="http://schemas.microsoft.com/office/powerpoint/2010/main" val="3559420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Invite the students to ask questions or make comments. Encourage them to ask questions to see how clearly they understand that all people sin but that not all sins are of equal gravity. God is always ready to forgive those who are sincerely sorry and want to do better.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31</a:t>
            </a:fld>
            <a:endParaRPr lang="en-US"/>
          </a:p>
        </p:txBody>
      </p:sp>
    </p:spTree>
    <p:extLst>
      <p:ext uri="{BB962C8B-B14F-4D97-AF65-F5344CB8AC3E}">
        <p14:creationId xmlns:p14="http://schemas.microsoft.com/office/powerpoint/2010/main" val="250401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Homelessness is a sin because it does grave harm to the dignity of the human being, and to human physical and mental health. Children who are victims of homelessness often suffer both emotionally and physically, and in ways that jeopardize a happy future (i.e., falling behind in school, not making lasting friends, etc.).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66812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Pollution:</a:t>
            </a:r>
            <a:r>
              <a:rPr lang="en-US" sz="1200" kern="1200" baseline="0" dirty="0" smtClean="0">
                <a:solidFill>
                  <a:schemeClr val="tx1"/>
                </a:solidFill>
                <a:effectLst/>
                <a:latin typeface="+mn-lt"/>
                <a:ea typeface="+mn-ea"/>
                <a:cs typeface="+mn-cs"/>
              </a:rPr>
              <a:t> Do we care for our immediate environment at school and at home? What is our role in the greater environment of our region, our country, our world?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304173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“Sex sells” in our society—whether</a:t>
            </a:r>
            <a:r>
              <a:rPr lang="en-US" sz="1200" kern="1200" baseline="0" dirty="0" smtClean="0">
                <a:solidFill>
                  <a:schemeClr val="tx1"/>
                </a:solidFill>
                <a:effectLst/>
                <a:latin typeface="+mn-lt"/>
                <a:ea typeface="+mn-ea"/>
                <a:cs typeface="+mn-cs"/>
              </a:rPr>
              <a:t> it is tea, coffee, blue jeans, or cars. Can you think of instances where advertising has crossed the line into sexual exploitation? How do we contribute to this atmosphere?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94945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Our culture is heavily influenced by drugs and alcohol,</a:t>
            </a:r>
            <a:r>
              <a:rPr lang="en-US" sz="1200" kern="1200" baseline="0" dirty="0" smtClean="0">
                <a:solidFill>
                  <a:schemeClr val="tx1"/>
                </a:solidFill>
                <a:effectLst/>
                <a:latin typeface="+mn-lt"/>
                <a:ea typeface="+mn-ea"/>
                <a:cs typeface="+mn-cs"/>
              </a:rPr>
              <a:t> and often these substances destroy lives and families.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9585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Poverty</a:t>
            </a:r>
            <a:r>
              <a:rPr lang="en-US" sz="1200" kern="1200" baseline="0" dirty="0" smtClean="0">
                <a:solidFill>
                  <a:schemeClr val="tx1"/>
                </a:solidFill>
                <a:effectLst/>
                <a:latin typeface="+mn-lt"/>
                <a:ea typeface="+mn-ea"/>
                <a:cs typeface="+mn-cs"/>
              </a:rPr>
              <a:t> is still a reality for many people in our country, as well as in other places in the world. What do you know about poverty? What can you do about helping to bring about better living conditions for people caught in the web of poverty?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23725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Nuclear destruction is a terrible possibility for the human race. How can we resolve our conflicts</a:t>
            </a:r>
            <a:r>
              <a:rPr lang="en-US" sz="1200" kern="1200" baseline="0" dirty="0" smtClean="0">
                <a:solidFill>
                  <a:schemeClr val="tx1"/>
                </a:solidFill>
                <a:effectLst/>
                <a:latin typeface="+mn-lt"/>
                <a:ea typeface="+mn-ea"/>
                <a:cs typeface="+mn-cs"/>
              </a:rPr>
              <a:t>—in our own lives as well as between nations?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399310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Sacrament of Pardon and Peace: </a:t>
            </a:r>
            <a:r>
              <a:rPr lang="en-US" dirty="0" smtClean="0"/>
              <a:t>Parts </a:t>
            </a:r>
            <a:r>
              <a:rPr lang="en-US" dirty="0" smtClean="0"/>
              <a:t>I and II</a:t>
            </a:r>
            <a:endParaRPr lang="en-US" dirty="0"/>
          </a:p>
        </p:txBody>
      </p:sp>
      <p:sp>
        <p:nvSpPr>
          <p:cNvPr id="3" name="Subtitle 2"/>
          <p:cNvSpPr>
            <a:spLocks noGrp="1"/>
          </p:cNvSpPr>
          <p:nvPr>
            <p:ph type="subTitle" idx="1"/>
          </p:nvPr>
        </p:nvSpPr>
        <p:spPr/>
        <p:txBody>
          <a:bodyPr/>
          <a:lstStyle/>
          <a:p>
            <a:r>
              <a:rPr lang="en-US" i="1"/>
              <a:t>The </a:t>
            </a:r>
            <a:r>
              <a:rPr lang="en-US" i="1" smtClean="0"/>
              <a:t>Sacraments</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TX002171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1203" y="2209800"/>
            <a:ext cx="6561413" cy="461665"/>
          </a:xfrm>
          <a:prstGeom prst="rect">
            <a:avLst/>
          </a:prstGeom>
        </p:spPr>
        <p:txBody>
          <a:bodyPr wrap="none">
            <a:spAutoFit/>
          </a:bodyPr>
          <a:lstStyle/>
          <a:p>
            <a:pPr algn="ctr"/>
            <a:r>
              <a:rPr lang="en-US" sz="2400" b="1" dirty="0">
                <a:latin typeface="Arial" pitchFamily="34" charset="0"/>
                <a:cs typeface="Arial" pitchFamily="34" charset="0"/>
              </a:rPr>
              <a:t>The Sacrament of Pardon and Peace: Part II</a:t>
            </a:r>
          </a:p>
        </p:txBody>
      </p:sp>
    </p:spTree>
    <p:extLst>
      <p:ext uri="{BB962C8B-B14F-4D97-AF65-F5344CB8AC3E}">
        <p14:creationId xmlns:p14="http://schemas.microsoft.com/office/powerpoint/2010/main" val="31211143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897" y="2209800"/>
            <a:ext cx="7460825" cy="400110"/>
          </a:xfrm>
          <a:prstGeom prst="rect">
            <a:avLst/>
          </a:prstGeom>
        </p:spPr>
        <p:txBody>
          <a:bodyPr wrap="none">
            <a:spAutoFit/>
          </a:bodyPr>
          <a:lstStyle/>
          <a:p>
            <a:pPr algn="ctr"/>
            <a:r>
              <a:rPr lang="en-US" sz="2000" b="1" dirty="0" smtClean="0">
                <a:latin typeface="Arial" pitchFamily="34" charset="0"/>
                <a:cs typeface="Arial" pitchFamily="34" charset="0"/>
              </a:rPr>
              <a:t>An utterance, a deed, or a desire contrary to the eternal law.</a:t>
            </a:r>
            <a:endParaRPr lang="en-US" sz="2000" b="1" dirty="0">
              <a:latin typeface="Arial" pitchFamily="34" charset="0"/>
              <a:cs typeface="Arial" pitchFamily="34" charset="0"/>
            </a:endParaRPr>
          </a:p>
        </p:txBody>
      </p:sp>
      <p:sp>
        <p:nvSpPr>
          <p:cNvPr id="2" name="Rectangle 1"/>
          <p:cNvSpPr/>
          <p:nvPr/>
        </p:nvSpPr>
        <p:spPr>
          <a:xfrm>
            <a:off x="3358380" y="1066800"/>
            <a:ext cx="2643672" cy="584775"/>
          </a:xfrm>
          <a:prstGeom prst="rect">
            <a:avLst/>
          </a:prstGeom>
        </p:spPr>
        <p:txBody>
          <a:bodyPr wrap="none">
            <a:spAutoFit/>
          </a:bodyPr>
          <a:lstStyle/>
          <a:p>
            <a:r>
              <a:rPr lang="en-US" sz="3200" b="1" dirty="0">
                <a:latin typeface="Arial" pitchFamily="34" charset="0"/>
                <a:cs typeface="Arial" pitchFamily="34" charset="0"/>
              </a:rPr>
              <a:t>What Is Sin?</a:t>
            </a:r>
          </a:p>
        </p:txBody>
      </p:sp>
    </p:spTree>
    <p:extLst>
      <p:ext uri="{BB962C8B-B14F-4D97-AF65-F5344CB8AC3E}">
        <p14:creationId xmlns:p14="http://schemas.microsoft.com/office/powerpoint/2010/main" val="40323836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9656" y="2946737"/>
            <a:ext cx="2734484" cy="1015663"/>
          </a:xfrm>
          <a:prstGeom prst="rect">
            <a:avLst/>
          </a:prstGeom>
        </p:spPr>
        <p:txBody>
          <a:bodyPr wrap="square">
            <a:spAutoFit/>
          </a:bodyPr>
          <a:lstStyle/>
          <a:p>
            <a:r>
              <a:rPr lang="en-US" sz="2000" b="1" dirty="0">
                <a:latin typeface="Arial" pitchFamily="34" charset="0"/>
                <a:cs typeface="Arial" pitchFamily="34" charset="0"/>
              </a:rPr>
              <a:t>Isn’t Baptism enough to overcome sin?</a:t>
            </a:r>
          </a:p>
        </p:txBody>
      </p:sp>
      <p:sp>
        <p:nvSpPr>
          <p:cNvPr id="2" name="Rectangle 1"/>
          <p:cNvSpPr/>
          <p:nvPr/>
        </p:nvSpPr>
        <p:spPr>
          <a:xfrm>
            <a:off x="699656" y="1217635"/>
            <a:ext cx="3186544" cy="1569660"/>
          </a:xfrm>
          <a:prstGeom prst="rect">
            <a:avLst/>
          </a:prstGeom>
        </p:spPr>
        <p:txBody>
          <a:bodyPr wrap="square">
            <a:spAutoFit/>
          </a:bodyPr>
          <a:lstStyle/>
          <a:p>
            <a:r>
              <a:rPr lang="en-US" sz="3200" b="1" dirty="0">
                <a:latin typeface="Arial" pitchFamily="34" charset="0"/>
                <a:cs typeface="Arial" pitchFamily="34" charset="0"/>
              </a:rPr>
              <a:t>How Does Sin Affect Our Lives?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066800"/>
            <a:ext cx="3849773" cy="4812216"/>
          </a:xfrm>
          <a:prstGeom prst="rect">
            <a:avLst/>
          </a:prstGeom>
        </p:spPr>
      </p:pic>
      <p:sp>
        <p:nvSpPr>
          <p:cNvPr id="5" name="TextBox 4"/>
          <p:cNvSpPr txBox="1"/>
          <p:nvPr/>
        </p:nvSpPr>
        <p:spPr bwMode="auto">
          <a:xfrm>
            <a:off x="6572869" y="5912078"/>
            <a:ext cx="1809131" cy="215444"/>
          </a:xfrm>
          <a:prstGeom prst="rect">
            <a:avLst/>
          </a:prstGeom>
          <a:noFill/>
          <a:ln w="9525">
            <a:noFill/>
            <a:miter lim="800000"/>
            <a:headEnd/>
            <a:tailEnd/>
          </a:ln>
        </p:spPr>
        <p:txBody>
          <a:bodyPr wrap="square" rtlCol="0">
            <a:spAutoFit/>
          </a:bodyPr>
          <a:lstStyle/>
          <a:p>
            <a:r>
              <a:rPr lang="en-US" sz="800" dirty="0" smtClean="0"/>
              <a:t>© J</a:t>
            </a:r>
            <a:r>
              <a:rPr lang="en-US" sz="800" dirty="0"/>
              <a:t>. </a:t>
            </a:r>
            <a:r>
              <a:rPr lang="en-US" sz="800" dirty="0" err="1"/>
              <a:t>McPhail</a:t>
            </a:r>
            <a:r>
              <a:rPr lang="en-US" sz="800" dirty="0"/>
              <a:t> </a:t>
            </a:r>
            <a:r>
              <a:rPr lang="en-US" sz="800" dirty="0" smtClean="0"/>
              <a:t>/shutterstock.com</a:t>
            </a:r>
            <a:endParaRPr lang="en-US" sz="800" dirty="0"/>
          </a:p>
        </p:txBody>
      </p:sp>
    </p:spTree>
    <p:extLst>
      <p:ext uri="{BB962C8B-B14F-4D97-AF65-F5344CB8AC3E}">
        <p14:creationId xmlns:p14="http://schemas.microsoft.com/office/powerpoint/2010/main" val="27580434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0" y="3635514"/>
            <a:ext cx="2743200" cy="707886"/>
          </a:xfrm>
          <a:prstGeom prst="rect">
            <a:avLst/>
          </a:prstGeom>
        </p:spPr>
        <p:txBody>
          <a:bodyPr wrap="square">
            <a:spAutoFit/>
          </a:bodyPr>
          <a:lstStyle/>
          <a:p>
            <a:pPr algn="ctr"/>
            <a:r>
              <a:rPr lang="en-US" sz="2000" b="1" dirty="0" smtClean="0">
                <a:latin typeface="Arial" pitchFamily="34" charset="0"/>
                <a:cs typeface="Arial" pitchFamily="34" charset="0"/>
              </a:rPr>
              <a:t>“What </a:t>
            </a:r>
            <a:r>
              <a:rPr lang="en-US" sz="2000" b="1" dirty="0">
                <a:latin typeface="Arial" pitchFamily="34" charset="0"/>
                <a:cs typeface="Arial" pitchFamily="34" charset="0"/>
              </a:rPr>
              <a:t>if </a:t>
            </a:r>
            <a:r>
              <a:rPr lang="en-US" sz="2000" b="1" dirty="0" smtClean="0">
                <a:latin typeface="Arial" pitchFamily="34" charset="0"/>
                <a:cs typeface="Arial" pitchFamily="34" charset="0"/>
              </a:rPr>
              <a:t>everybody </a:t>
            </a:r>
            <a:r>
              <a:rPr lang="en-US" sz="2000" b="1" dirty="0">
                <a:latin typeface="Arial" pitchFamily="34" charset="0"/>
                <a:cs typeface="Arial" pitchFamily="34" charset="0"/>
              </a:rPr>
              <a:t>does </a:t>
            </a:r>
            <a:r>
              <a:rPr lang="en-US" sz="2000" b="1" dirty="0" smtClean="0">
                <a:latin typeface="Arial" pitchFamily="34" charset="0"/>
                <a:cs typeface="Arial" pitchFamily="34" charset="0"/>
              </a:rPr>
              <a:t>it?”</a:t>
            </a:r>
            <a:endParaRPr lang="en-US" sz="2000" b="1" dirty="0">
              <a:latin typeface="Arial" pitchFamily="34" charset="0"/>
              <a:cs typeface="Arial" pitchFamily="34" charset="0"/>
            </a:endParaRPr>
          </a:p>
        </p:txBody>
      </p:sp>
      <p:sp>
        <p:nvSpPr>
          <p:cNvPr id="2" name="Rectangle 1"/>
          <p:cNvSpPr/>
          <p:nvPr/>
        </p:nvSpPr>
        <p:spPr>
          <a:xfrm>
            <a:off x="5715000" y="2251037"/>
            <a:ext cx="2743200" cy="1077218"/>
          </a:xfrm>
          <a:prstGeom prst="rect">
            <a:avLst/>
          </a:prstGeom>
        </p:spPr>
        <p:txBody>
          <a:bodyPr wrap="square">
            <a:spAutoFit/>
          </a:bodyPr>
          <a:lstStyle/>
          <a:p>
            <a:pPr algn="ctr"/>
            <a:r>
              <a:rPr lang="en-US" sz="3200" b="1" dirty="0">
                <a:latin typeface="Arial" pitchFamily="34" charset="0"/>
                <a:cs typeface="Arial" pitchFamily="34" charset="0"/>
              </a:rPr>
              <a:t>Invitations To Do Wrong</a:t>
            </a:r>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599" y="685800"/>
            <a:ext cx="5105400" cy="5105400"/>
          </a:xfrm>
          <a:prstGeom prst="rect">
            <a:avLst/>
          </a:prstGeom>
          <a:noFill/>
        </p:spPr>
      </p:pic>
      <p:sp>
        <p:nvSpPr>
          <p:cNvPr id="5" name="TextBox 4"/>
          <p:cNvSpPr txBox="1"/>
          <p:nvPr/>
        </p:nvSpPr>
        <p:spPr bwMode="auto">
          <a:xfrm>
            <a:off x="3601069" y="5715000"/>
            <a:ext cx="1732931"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Kurhan</a:t>
            </a:r>
            <a:r>
              <a:rPr lang="en-US" sz="800" dirty="0" smtClean="0"/>
              <a:t> /shutterstock.com</a:t>
            </a:r>
            <a:endParaRPr lang="en-US" sz="800" dirty="0"/>
          </a:p>
        </p:txBody>
      </p:sp>
    </p:spTree>
    <p:extLst>
      <p:ext uri="{BB962C8B-B14F-4D97-AF65-F5344CB8AC3E}">
        <p14:creationId xmlns:p14="http://schemas.microsoft.com/office/powerpoint/2010/main" val="38482336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9654" y="1905000"/>
            <a:ext cx="1630546" cy="400110"/>
          </a:xfrm>
          <a:prstGeom prst="rect">
            <a:avLst/>
          </a:prstGeom>
        </p:spPr>
        <p:txBody>
          <a:bodyPr wrap="square">
            <a:spAutoFit/>
          </a:bodyPr>
          <a:lstStyle/>
          <a:p>
            <a:pPr algn="ctr"/>
            <a:r>
              <a:rPr lang="en-US" sz="2000" b="1" dirty="0">
                <a:latin typeface="Arial" pitchFamily="34" charset="0"/>
                <a:cs typeface="Arial" pitchFamily="34" charset="0"/>
              </a:rPr>
              <a:t>Are you in?</a:t>
            </a:r>
          </a:p>
        </p:txBody>
      </p:sp>
      <p:sp>
        <p:nvSpPr>
          <p:cNvPr id="2" name="Rectangle 1"/>
          <p:cNvSpPr/>
          <p:nvPr/>
        </p:nvSpPr>
        <p:spPr>
          <a:xfrm>
            <a:off x="979711" y="1053348"/>
            <a:ext cx="7180940" cy="584775"/>
          </a:xfrm>
          <a:prstGeom prst="rect">
            <a:avLst/>
          </a:prstGeom>
        </p:spPr>
        <p:txBody>
          <a:bodyPr wrap="none">
            <a:spAutoFit/>
          </a:bodyPr>
          <a:lstStyle/>
          <a:p>
            <a:pPr algn="ctr"/>
            <a:r>
              <a:rPr lang="en-US" sz="3200" b="1" dirty="0">
                <a:latin typeface="Arial" pitchFamily="34" charset="0"/>
                <a:cs typeface="Arial" pitchFamily="34" charset="0"/>
              </a:rPr>
              <a:t>Are Actions in a Group Less Sinful?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514600"/>
            <a:ext cx="4798195" cy="3200400"/>
          </a:xfrm>
          <a:prstGeom prst="rect">
            <a:avLst/>
          </a:prstGeom>
        </p:spPr>
      </p:pic>
      <p:sp>
        <p:nvSpPr>
          <p:cNvPr id="5" name="TextBox 4"/>
          <p:cNvSpPr txBox="1"/>
          <p:nvPr/>
        </p:nvSpPr>
        <p:spPr bwMode="auto">
          <a:xfrm>
            <a:off x="5486400" y="5748418"/>
            <a:ext cx="1747292" cy="215444"/>
          </a:xfrm>
          <a:prstGeom prst="rect">
            <a:avLst/>
          </a:prstGeom>
          <a:noFill/>
          <a:ln w="9525">
            <a:noFill/>
            <a:miter lim="800000"/>
            <a:headEnd/>
            <a:tailEnd/>
          </a:ln>
        </p:spPr>
        <p:txBody>
          <a:bodyPr wrap="square" rtlCol="0">
            <a:spAutoFit/>
          </a:bodyPr>
          <a:lstStyle/>
          <a:p>
            <a:r>
              <a:rPr lang="en-US" sz="800" dirty="0" smtClean="0"/>
              <a:t>© Sam </a:t>
            </a:r>
            <a:r>
              <a:rPr lang="en-US" sz="800" dirty="0"/>
              <a:t>Cornwell </a:t>
            </a:r>
            <a:r>
              <a:rPr lang="en-US" sz="800" dirty="0" smtClean="0"/>
              <a:t>/shutterstock.com</a:t>
            </a:r>
            <a:endParaRPr lang="en-US" sz="800" dirty="0"/>
          </a:p>
        </p:txBody>
      </p:sp>
    </p:spTree>
    <p:extLst>
      <p:ext uri="{BB962C8B-B14F-4D97-AF65-F5344CB8AC3E}">
        <p14:creationId xmlns:p14="http://schemas.microsoft.com/office/powerpoint/2010/main" val="35990110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5701" y="3137652"/>
            <a:ext cx="3124200" cy="400110"/>
          </a:xfrm>
          <a:prstGeom prst="rect">
            <a:avLst/>
          </a:prstGeom>
        </p:spPr>
        <p:txBody>
          <a:bodyPr wrap="square">
            <a:spAutoFit/>
          </a:bodyPr>
          <a:lstStyle/>
          <a:p>
            <a:pPr algn="ctr"/>
            <a:r>
              <a:rPr lang="en-US" sz="2000" b="1" dirty="0">
                <a:latin typeface="Arial" pitchFamily="34" charset="0"/>
                <a:cs typeface="Arial" pitchFamily="34" charset="0"/>
              </a:rPr>
              <a:t>Sin and Technology</a:t>
            </a:r>
          </a:p>
        </p:txBody>
      </p:sp>
      <p:sp>
        <p:nvSpPr>
          <p:cNvPr id="2" name="Rectangle 1"/>
          <p:cNvSpPr/>
          <p:nvPr/>
        </p:nvSpPr>
        <p:spPr>
          <a:xfrm>
            <a:off x="4724400" y="2514600"/>
            <a:ext cx="3759362" cy="584775"/>
          </a:xfrm>
          <a:prstGeom prst="rect">
            <a:avLst/>
          </a:prstGeom>
        </p:spPr>
        <p:txBody>
          <a:bodyPr wrap="none">
            <a:spAutoFit/>
          </a:bodyPr>
          <a:lstStyle/>
          <a:p>
            <a:pPr algn="ctr"/>
            <a:r>
              <a:rPr lang="en-US" sz="3200" b="1" dirty="0">
                <a:latin typeface="Arial" pitchFamily="34" charset="0"/>
                <a:cs typeface="Arial" pitchFamily="34" charset="0"/>
              </a:rPr>
              <a:t>Everybody Does It</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903831"/>
            <a:ext cx="3048000" cy="5573169"/>
          </a:xfrm>
          <a:prstGeom prst="rect">
            <a:avLst/>
          </a:prstGeom>
          <a:noFill/>
        </p:spPr>
      </p:pic>
      <p:sp>
        <p:nvSpPr>
          <p:cNvPr id="5" name="TextBox 4"/>
          <p:cNvSpPr txBox="1"/>
          <p:nvPr/>
        </p:nvSpPr>
        <p:spPr bwMode="auto">
          <a:xfrm>
            <a:off x="2762869" y="5638800"/>
            <a:ext cx="1656731" cy="215444"/>
          </a:xfrm>
          <a:prstGeom prst="rect">
            <a:avLst/>
          </a:prstGeom>
          <a:noFill/>
          <a:ln w="9525">
            <a:noFill/>
            <a:miter lim="800000"/>
            <a:headEnd/>
            <a:tailEnd/>
          </a:ln>
        </p:spPr>
        <p:txBody>
          <a:bodyPr wrap="square" rtlCol="0">
            <a:spAutoFit/>
          </a:bodyPr>
          <a:lstStyle/>
          <a:p>
            <a:r>
              <a:rPr lang="en-US" sz="800" dirty="0" smtClean="0"/>
              <a:t>© cobalt88/shutterstock.com</a:t>
            </a:r>
            <a:endParaRPr lang="en-US" sz="800" dirty="0"/>
          </a:p>
        </p:txBody>
      </p:sp>
    </p:spTree>
    <p:extLst>
      <p:ext uri="{BB962C8B-B14F-4D97-AF65-F5344CB8AC3E}">
        <p14:creationId xmlns:p14="http://schemas.microsoft.com/office/powerpoint/2010/main" val="28430820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530" y="1701225"/>
            <a:ext cx="7109070" cy="584775"/>
          </a:xfrm>
          <a:prstGeom prst="rect">
            <a:avLst/>
          </a:prstGeom>
        </p:spPr>
        <p:txBody>
          <a:bodyPr wrap="square">
            <a:spAutoFit/>
          </a:bodyPr>
          <a:lstStyle/>
          <a:p>
            <a:pPr algn="ctr"/>
            <a:r>
              <a:rPr lang="en-US" sz="3200" b="1" dirty="0">
                <a:latin typeface="Arial" pitchFamily="34" charset="0"/>
                <a:cs typeface="Arial" pitchFamily="34" charset="0"/>
              </a:rPr>
              <a:t>Does a Group Have a Conscience?</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 y="2899701"/>
            <a:ext cx="8382000" cy="2891499"/>
          </a:xfrm>
          <a:prstGeom prst="rect">
            <a:avLst/>
          </a:prstGeom>
          <a:noFill/>
        </p:spPr>
      </p:pic>
      <p:sp>
        <p:nvSpPr>
          <p:cNvPr id="4" name="TextBox 3"/>
          <p:cNvSpPr txBox="1"/>
          <p:nvPr/>
        </p:nvSpPr>
        <p:spPr bwMode="auto">
          <a:xfrm>
            <a:off x="5943600" y="4724400"/>
            <a:ext cx="19050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Kirsty</a:t>
            </a:r>
            <a:r>
              <a:rPr lang="en-US" sz="800" dirty="0" smtClean="0"/>
              <a:t> Pargeter/shutterstock.com</a:t>
            </a:r>
            <a:endParaRPr lang="en-US" sz="800" dirty="0"/>
          </a:p>
        </p:txBody>
      </p:sp>
    </p:spTree>
    <p:extLst>
      <p:ext uri="{BB962C8B-B14F-4D97-AF65-F5344CB8AC3E}">
        <p14:creationId xmlns:p14="http://schemas.microsoft.com/office/powerpoint/2010/main" val="8680761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2656582"/>
            <a:ext cx="2685750" cy="1077218"/>
          </a:xfrm>
          <a:prstGeom prst="rect">
            <a:avLst/>
          </a:prstGeom>
        </p:spPr>
        <p:txBody>
          <a:bodyPr wrap="square">
            <a:spAutoFit/>
          </a:bodyPr>
          <a:lstStyle/>
          <a:p>
            <a:pPr algn="ctr"/>
            <a:r>
              <a:rPr lang="en-US" sz="3200" b="1" dirty="0">
                <a:latin typeface="Arial" pitchFamily="34" charset="0"/>
                <a:cs typeface="Arial" pitchFamily="34" charset="0"/>
              </a:rPr>
              <a:t>Is Social Sin a Reality?</a:t>
            </a:r>
          </a:p>
        </p:txBody>
      </p:sp>
      <p:pic>
        <p:nvPicPr>
          <p:cNvPr id="30732"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85800"/>
            <a:ext cx="5029200" cy="5059618"/>
          </a:xfrm>
          <a:prstGeom prst="rect">
            <a:avLst/>
          </a:prstGeom>
          <a:noFill/>
        </p:spPr>
      </p:pic>
      <p:sp>
        <p:nvSpPr>
          <p:cNvPr id="7" name="TextBox 6"/>
          <p:cNvSpPr txBox="1"/>
          <p:nvPr/>
        </p:nvSpPr>
        <p:spPr bwMode="auto">
          <a:xfrm>
            <a:off x="1467469" y="5728157"/>
            <a:ext cx="1885331" cy="215444"/>
          </a:xfrm>
          <a:prstGeom prst="rect">
            <a:avLst/>
          </a:prstGeom>
          <a:noFill/>
          <a:ln w="9525">
            <a:noFill/>
            <a:miter lim="800000"/>
            <a:headEnd/>
            <a:tailEnd/>
          </a:ln>
        </p:spPr>
        <p:txBody>
          <a:bodyPr wrap="square" rtlCol="0">
            <a:spAutoFit/>
          </a:bodyPr>
          <a:lstStyle/>
          <a:p>
            <a:r>
              <a:rPr lang="en-US" sz="800" dirty="0" smtClean="0"/>
              <a:t>© blinkblink/shutterstock.com</a:t>
            </a:r>
            <a:endParaRPr lang="en-US" sz="800" dirty="0"/>
          </a:p>
        </p:txBody>
      </p:sp>
    </p:spTree>
    <p:extLst>
      <p:ext uri="{BB962C8B-B14F-4D97-AF65-F5344CB8AC3E}">
        <p14:creationId xmlns:p14="http://schemas.microsoft.com/office/powerpoint/2010/main" val="6494328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72825"/>
            <a:ext cx="2759089" cy="584775"/>
          </a:xfrm>
          <a:prstGeom prst="rect">
            <a:avLst/>
          </a:prstGeom>
        </p:spPr>
        <p:txBody>
          <a:bodyPr wrap="none">
            <a:spAutoFit/>
          </a:bodyPr>
          <a:lstStyle/>
          <a:p>
            <a:pPr algn="ctr"/>
            <a:r>
              <a:rPr lang="en-US" sz="3200" b="1" dirty="0">
                <a:latin typeface="Arial" pitchFamily="34" charset="0"/>
                <a:cs typeface="Arial" pitchFamily="34" charset="0"/>
              </a:rPr>
              <a:t>Everyday Sin</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00" y="1143000"/>
            <a:ext cx="4953000" cy="4953000"/>
          </a:xfrm>
          <a:prstGeom prst="rect">
            <a:avLst/>
          </a:prstGeom>
          <a:noFill/>
        </p:spPr>
      </p:pic>
      <p:sp>
        <p:nvSpPr>
          <p:cNvPr id="4" name="TextBox 3"/>
          <p:cNvSpPr txBox="1"/>
          <p:nvPr/>
        </p:nvSpPr>
        <p:spPr bwMode="auto">
          <a:xfrm>
            <a:off x="5905500" y="5638801"/>
            <a:ext cx="1524000" cy="215444"/>
          </a:xfrm>
          <a:prstGeom prst="rect">
            <a:avLst/>
          </a:prstGeom>
          <a:noFill/>
          <a:ln w="9525">
            <a:noFill/>
            <a:miter lim="800000"/>
            <a:headEnd/>
            <a:tailEnd/>
          </a:ln>
        </p:spPr>
        <p:txBody>
          <a:bodyPr wrap="square" rtlCol="0">
            <a:spAutoFit/>
          </a:bodyPr>
          <a:lstStyle/>
          <a:p>
            <a:r>
              <a:rPr lang="en-US" sz="800" dirty="0" smtClean="0"/>
              <a:t>© vectomart/shutterstock.com</a:t>
            </a:r>
            <a:endParaRPr lang="en-US" sz="800" dirty="0"/>
          </a:p>
        </p:txBody>
      </p:sp>
    </p:spTree>
    <p:extLst>
      <p:ext uri="{BB962C8B-B14F-4D97-AF65-F5344CB8AC3E}">
        <p14:creationId xmlns:p14="http://schemas.microsoft.com/office/powerpoint/2010/main" val="1381568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1200" y="3276600"/>
            <a:ext cx="2895600" cy="400110"/>
          </a:xfrm>
          <a:prstGeom prst="rect">
            <a:avLst/>
          </a:prstGeom>
        </p:spPr>
        <p:txBody>
          <a:bodyPr wrap="square">
            <a:spAutoFit/>
          </a:bodyPr>
          <a:lstStyle/>
          <a:p>
            <a:pPr algn="ctr"/>
            <a:r>
              <a:rPr lang="en-US" sz="2000" b="1" dirty="0">
                <a:latin typeface="Arial" pitchFamily="34" charset="0"/>
                <a:cs typeface="Arial" pitchFamily="34" charset="0"/>
              </a:rPr>
              <a:t>Still in God’s Embrace</a:t>
            </a:r>
          </a:p>
        </p:txBody>
      </p:sp>
      <p:sp>
        <p:nvSpPr>
          <p:cNvPr id="2" name="Rectangle 1"/>
          <p:cNvSpPr/>
          <p:nvPr/>
        </p:nvSpPr>
        <p:spPr>
          <a:xfrm>
            <a:off x="6096000" y="2667000"/>
            <a:ext cx="2120901" cy="584775"/>
          </a:xfrm>
          <a:prstGeom prst="rect">
            <a:avLst/>
          </a:prstGeom>
        </p:spPr>
        <p:txBody>
          <a:bodyPr wrap="none">
            <a:spAutoFit/>
          </a:bodyPr>
          <a:lstStyle/>
          <a:p>
            <a:pPr algn="ctr"/>
            <a:r>
              <a:rPr lang="en-US" sz="3200" b="1" dirty="0">
                <a:latin typeface="Arial" pitchFamily="34" charset="0"/>
                <a:cs typeface="Arial" pitchFamily="34" charset="0"/>
              </a:rPr>
              <a:t>Venial Sin</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838200"/>
            <a:ext cx="4876800" cy="4876800"/>
          </a:xfrm>
          <a:prstGeom prst="rect">
            <a:avLst/>
          </a:prstGeom>
          <a:noFill/>
        </p:spPr>
      </p:pic>
      <p:sp>
        <p:nvSpPr>
          <p:cNvPr id="5" name="TextBox 4"/>
          <p:cNvSpPr txBox="1"/>
          <p:nvPr/>
        </p:nvSpPr>
        <p:spPr bwMode="auto">
          <a:xfrm>
            <a:off x="4038600" y="5746522"/>
            <a:ext cx="1676400" cy="215444"/>
          </a:xfrm>
          <a:prstGeom prst="rect">
            <a:avLst/>
          </a:prstGeom>
          <a:noFill/>
          <a:ln w="9525">
            <a:noFill/>
            <a:miter lim="800000"/>
            <a:headEnd/>
            <a:tailEnd/>
          </a:ln>
        </p:spPr>
        <p:txBody>
          <a:bodyPr wrap="square" rtlCol="0">
            <a:spAutoFit/>
          </a:bodyPr>
          <a:lstStyle/>
          <a:p>
            <a:r>
              <a:rPr lang="en-US" sz="800" dirty="0" smtClean="0"/>
              <a:t>© beboy/shutterstock.com</a:t>
            </a:r>
            <a:endParaRPr lang="en-US" sz="800" dirty="0"/>
          </a:p>
        </p:txBody>
      </p:sp>
    </p:spTree>
    <p:extLst>
      <p:ext uri="{BB962C8B-B14F-4D97-AF65-F5344CB8AC3E}">
        <p14:creationId xmlns:p14="http://schemas.microsoft.com/office/powerpoint/2010/main" val="36098659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00200"/>
            <a:ext cx="5530957" cy="3733800"/>
          </a:xfrm>
          <a:prstGeom prst="rect">
            <a:avLst/>
          </a:prstGeom>
        </p:spPr>
      </p:pic>
      <p:sp>
        <p:nvSpPr>
          <p:cNvPr id="5" name="TextBox 4"/>
          <p:cNvSpPr txBox="1"/>
          <p:nvPr/>
        </p:nvSpPr>
        <p:spPr bwMode="auto">
          <a:xfrm>
            <a:off x="6064357" y="5334001"/>
            <a:ext cx="1708043" cy="215444"/>
          </a:xfrm>
          <a:prstGeom prst="rect">
            <a:avLst/>
          </a:prstGeom>
          <a:noFill/>
          <a:ln w="9525">
            <a:noFill/>
            <a:miter lim="800000"/>
            <a:headEnd/>
            <a:tailEnd/>
          </a:ln>
        </p:spPr>
        <p:txBody>
          <a:bodyPr wrap="square" rtlCol="0">
            <a:spAutoFit/>
          </a:bodyPr>
          <a:lstStyle/>
          <a:p>
            <a:r>
              <a:rPr lang="en-US" sz="800" dirty="0" smtClean="0"/>
              <a:t>© pjcross/shutterstock.com</a:t>
            </a:r>
            <a:endParaRPr lang="en-US" sz="800" dirty="0"/>
          </a:p>
        </p:txBody>
      </p:sp>
    </p:spTree>
    <p:extLst>
      <p:ext uri="{BB962C8B-B14F-4D97-AF65-F5344CB8AC3E}">
        <p14:creationId xmlns:p14="http://schemas.microsoft.com/office/powerpoint/2010/main" val="27083346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1954" y="3136612"/>
            <a:ext cx="2440091" cy="584775"/>
          </a:xfrm>
          <a:prstGeom prst="rect">
            <a:avLst/>
          </a:prstGeom>
        </p:spPr>
        <p:txBody>
          <a:bodyPr wrap="none">
            <a:spAutoFit/>
          </a:bodyPr>
          <a:lstStyle/>
          <a:p>
            <a:pPr algn="ctr"/>
            <a:r>
              <a:rPr lang="en-US" sz="3200" b="1" dirty="0">
                <a:latin typeface="Arial" pitchFamily="34" charset="0"/>
                <a:cs typeface="Arial" pitchFamily="34" charset="0"/>
              </a:rPr>
              <a:t>Serious Sin</a:t>
            </a:r>
          </a:p>
        </p:txBody>
      </p:sp>
    </p:spTree>
    <p:extLst>
      <p:ext uri="{BB962C8B-B14F-4D97-AF65-F5344CB8AC3E}">
        <p14:creationId xmlns:p14="http://schemas.microsoft.com/office/powerpoint/2010/main" val="37097809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307555"/>
            <a:ext cx="3455073" cy="707886"/>
          </a:xfrm>
          <a:prstGeom prst="rect">
            <a:avLst/>
          </a:prstGeom>
        </p:spPr>
        <p:txBody>
          <a:bodyPr wrap="square">
            <a:spAutoFit/>
          </a:bodyPr>
          <a:lstStyle/>
          <a:p>
            <a:pPr algn="ctr"/>
            <a:r>
              <a:rPr lang="en-US" sz="2000" b="1" dirty="0">
                <a:latin typeface="Arial" pitchFamily="34" charset="0"/>
                <a:cs typeface="Arial" pitchFamily="34" charset="0"/>
              </a:rPr>
              <a:t>Willful Separation from God</a:t>
            </a:r>
          </a:p>
        </p:txBody>
      </p:sp>
      <p:sp>
        <p:nvSpPr>
          <p:cNvPr id="2" name="Rectangle 1"/>
          <p:cNvSpPr/>
          <p:nvPr/>
        </p:nvSpPr>
        <p:spPr>
          <a:xfrm>
            <a:off x="998665" y="2722780"/>
            <a:ext cx="2165978" cy="584775"/>
          </a:xfrm>
          <a:prstGeom prst="rect">
            <a:avLst/>
          </a:prstGeom>
        </p:spPr>
        <p:txBody>
          <a:bodyPr wrap="none">
            <a:spAutoFit/>
          </a:bodyPr>
          <a:lstStyle/>
          <a:p>
            <a:pPr algn="ctr"/>
            <a:r>
              <a:rPr lang="en-US" sz="3200" b="1" dirty="0">
                <a:latin typeface="Arial" pitchFamily="34" charset="0"/>
                <a:cs typeface="Arial" pitchFamily="34" charset="0"/>
              </a:rPr>
              <a:t>Mortal Sin</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3858" y="1447800"/>
            <a:ext cx="4805606" cy="3657600"/>
          </a:xfrm>
          <a:prstGeom prst="rect">
            <a:avLst/>
          </a:prstGeom>
          <a:noFill/>
        </p:spPr>
      </p:pic>
      <p:sp>
        <p:nvSpPr>
          <p:cNvPr id="5" name="TextBox 4"/>
          <p:cNvSpPr txBox="1"/>
          <p:nvPr/>
        </p:nvSpPr>
        <p:spPr bwMode="auto">
          <a:xfrm>
            <a:off x="7315200" y="5118556"/>
            <a:ext cx="1732931" cy="215444"/>
          </a:xfrm>
          <a:prstGeom prst="rect">
            <a:avLst/>
          </a:prstGeom>
          <a:noFill/>
          <a:ln w="9525">
            <a:noFill/>
            <a:miter lim="800000"/>
            <a:headEnd/>
            <a:tailEnd/>
          </a:ln>
        </p:spPr>
        <p:txBody>
          <a:bodyPr wrap="square" rtlCol="0">
            <a:spAutoFit/>
          </a:bodyPr>
          <a:lstStyle/>
          <a:p>
            <a:r>
              <a:rPr lang="en-US" sz="800" dirty="0" smtClean="0"/>
              <a:t>© ducu59us/shutterstock.com</a:t>
            </a:r>
            <a:endParaRPr lang="en-US" sz="800" dirty="0"/>
          </a:p>
        </p:txBody>
      </p:sp>
    </p:spTree>
    <p:extLst>
      <p:ext uri="{BB962C8B-B14F-4D97-AF65-F5344CB8AC3E}">
        <p14:creationId xmlns:p14="http://schemas.microsoft.com/office/powerpoint/2010/main" val="95836917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635984"/>
            <a:ext cx="2244525" cy="1631216"/>
          </a:xfrm>
          <a:prstGeom prst="rect">
            <a:avLst/>
          </a:prstGeom>
        </p:spPr>
        <p:txBody>
          <a:bodyPr wrap="none">
            <a:spAutoFit/>
          </a:bodyPr>
          <a:lstStyle/>
          <a:p>
            <a:pPr marL="342900" indent="-342900">
              <a:buFont typeface="Arial" pitchFamily="34" charset="0"/>
              <a:buChar char="•"/>
            </a:pPr>
            <a:r>
              <a:rPr lang="en-US" sz="2000" dirty="0">
                <a:latin typeface="Arial" pitchFamily="34" charset="0"/>
                <a:cs typeface="Arial" pitchFamily="34" charset="0"/>
              </a:rPr>
              <a:t>A grave </a:t>
            </a:r>
            <a:r>
              <a:rPr lang="en-US" sz="2000" dirty="0" smtClean="0">
                <a:latin typeface="Arial" pitchFamily="34" charset="0"/>
                <a:cs typeface="Arial" pitchFamily="34" charset="0"/>
              </a:rPr>
              <a:t>matter</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Full </a:t>
            </a:r>
            <a:r>
              <a:rPr lang="en-US" sz="2000" dirty="0" smtClean="0">
                <a:latin typeface="Arial" pitchFamily="34" charset="0"/>
                <a:cs typeface="Arial" pitchFamily="34" charset="0"/>
              </a:rPr>
              <a:t>knowledge</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Full consent</a:t>
            </a:r>
          </a:p>
        </p:txBody>
      </p:sp>
      <p:sp>
        <p:nvSpPr>
          <p:cNvPr id="2" name="Rectangle 1"/>
          <p:cNvSpPr/>
          <p:nvPr/>
        </p:nvSpPr>
        <p:spPr>
          <a:xfrm>
            <a:off x="1678203" y="1625025"/>
            <a:ext cx="5783956" cy="584775"/>
          </a:xfrm>
          <a:prstGeom prst="rect">
            <a:avLst/>
          </a:prstGeom>
        </p:spPr>
        <p:txBody>
          <a:bodyPr wrap="none">
            <a:spAutoFit/>
          </a:bodyPr>
          <a:lstStyle/>
          <a:p>
            <a:pPr algn="ctr"/>
            <a:r>
              <a:rPr lang="en-US" sz="3200" b="1" dirty="0">
                <a:latin typeface="Arial" pitchFamily="34" charset="0"/>
                <a:cs typeface="Arial" pitchFamily="34" charset="0"/>
              </a:rPr>
              <a:t>Mortal Sin: Three Conditions</a:t>
            </a:r>
          </a:p>
        </p:txBody>
      </p:sp>
    </p:spTree>
    <p:extLst>
      <p:ext uri="{BB962C8B-B14F-4D97-AF65-F5344CB8AC3E}">
        <p14:creationId xmlns:p14="http://schemas.microsoft.com/office/powerpoint/2010/main" val="39555639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0800000" flipV="1">
            <a:off x="1977666" y="4495800"/>
            <a:ext cx="1679934" cy="707886"/>
          </a:xfrm>
          <a:prstGeom prst="rect">
            <a:avLst/>
          </a:prstGeom>
        </p:spPr>
        <p:txBody>
          <a:bodyPr wrap="square">
            <a:spAutoFit/>
          </a:bodyPr>
          <a:lstStyle/>
          <a:p>
            <a:pPr algn="ctr"/>
            <a:r>
              <a:rPr lang="en-US" sz="2000" b="1" dirty="0">
                <a:latin typeface="Arial" pitchFamily="34" charset="0"/>
                <a:cs typeface="Arial" pitchFamily="34" charset="0"/>
              </a:rPr>
              <a:t> Indulgences</a:t>
            </a:r>
          </a:p>
        </p:txBody>
      </p:sp>
      <p:sp>
        <p:nvSpPr>
          <p:cNvPr id="2" name="Rectangle 1"/>
          <p:cNvSpPr/>
          <p:nvPr/>
        </p:nvSpPr>
        <p:spPr>
          <a:xfrm>
            <a:off x="838200" y="1676400"/>
            <a:ext cx="4076757" cy="584775"/>
          </a:xfrm>
          <a:prstGeom prst="rect">
            <a:avLst/>
          </a:prstGeom>
        </p:spPr>
        <p:txBody>
          <a:bodyPr wrap="none">
            <a:spAutoFit/>
          </a:bodyPr>
          <a:lstStyle/>
          <a:p>
            <a:pPr algn="ctr"/>
            <a:r>
              <a:rPr lang="en-US" sz="3200" b="1" dirty="0">
                <a:latin typeface="Arial" pitchFamily="34" charset="0"/>
                <a:cs typeface="Arial" pitchFamily="34" charset="0"/>
              </a:rPr>
              <a:t>Forgiveness of Sins</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0" y="1295400"/>
            <a:ext cx="3228934" cy="4353260"/>
          </a:xfrm>
          <a:prstGeom prst="rect">
            <a:avLst/>
          </a:prstGeom>
          <a:noFill/>
        </p:spPr>
      </p:pic>
      <p:sp>
        <p:nvSpPr>
          <p:cNvPr id="5" name="TextBox 4"/>
          <p:cNvSpPr txBox="1"/>
          <p:nvPr/>
        </p:nvSpPr>
        <p:spPr bwMode="auto">
          <a:xfrm>
            <a:off x="6877669" y="5651956"/>
            <a:ext cx="1885331"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Zvonimir</a:t>
            </a:r>
            <a:r>
              <a:rPr lang="en-US" sz="800" dirty="0" smtClean="0"/>
              <a:t> Atletic/shutterstock.com</a:t>
            </a:r>
            <a:endParaRPr lang="en-US" sz="800" dirty="0"/>
          </a:p>
        </p:txBody>
      </p:sp>
    </p:spTree>
    <p:extLst>
      <p:ext uri="{BB962C8B-B14F-4D97-AF65-F5344CB8AC3E}">
        <p14:creationId xmlns:p14="http://schemas.microsoft.com/office/powerpoint/2010/main" val="29976871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3048000"/>
            <a:ext cx="6019801" cy="707886"/>
          </a:xfrm>
          <a:prstGeom prst="rect">
            <a:avLst/>
          </a:prstGeom>
        </p:spPr>
        <p:txBody>
          <a:bodyPr wrap="square">
            <a:spAutoFit/>
          </a:bodyPr>
          <a:lstStyle/>
          <a:p>
            <a:pPr algn="ctr"/>
            <a:r>
              <a:rPr lang="en-US" sz="2000" b="1" dirty="0">
                <a:latin typeface="Arial" pitchFamily="34" charset="0"/>
                <a:cs typeface="Arial" pitchFamily="34" charset="0"/>
              </a:rPr>
              <a:t>Which sin do you think you would have to commit to be totally separated from God?</a:t>
            </a:r>
          </a:p>
        </p:txBody>
      </p:sp>
      <p:sp>
        <p:nvSpPr>
          <p:cNvPr id="2" name="Rectangle 1"/>
          <p:cNvSpPr/>
          <p:nvPr/>
        </p:nvSpPr>
        <p:spPr>
          <a:xfrm>
            <a:off x="3043961" y="1053348"/>
            <a:ext cx="3052438" cy="584775"/>
          </a:xfrm>
          <a:prstGeom prst="rect">
            <a:avLst/>
          </a:prstGeom>
        </p:spPr>
        <p:txBody>
          <a:bodyPr wrap="none">
            <a:spAutoFit/>
          </a:bodyPr>
          <a:lstStyle/>
          <a:p>
            <a:pPr algn="ctr"/>
            <a:r>
              <a:rPr lang="en-US" sz="3200" b="1" dirty="0">
                <a:latin typeface="Arial" pitchFamily="34" charset="0"/>
                <a:cs typeface="Arial" pitchFamily="34" charset="0"/>
              </a:rPr>
              <a:t>Consider This:</a:t>
            </a:r>
          </a:p>
        </p:txBody>
      </p:sp>
    </p:spTree>
    <p:extLst>
      <p:ext uri="{BB962C8B-B14F-4D97-AF65-F5344CB8AC3E}">
        <p14:creationId xmlns:p14="http://schemas.microsoft.com/office/powerpoint/2010/main" val="32723341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667000"/>
            <a:ext cx="2743200" cy="1077218"/>
          </a:xfrm>
          <a:prstGeom prst="rect">
            <a:avLst/>
          </a:prstGeom>
        </p:spPr>
        <p:txBody>
          <a:bodyPr wrap="square">
            <a:spAutoFit/>
          </a:bodyPr>
          <a:lstStyle/>
          <a:p>
            <a:pPr algn="ctr"/>
            <a:r>
              <a:rPr lang="en-US" sz="3200" b="1" dirty="0">
                <a:latin typeface="Arial" pitchFamily="34" charset="0"/>
                <a:cs typeface="Arial" pitchFamily="34" charset="0"/>
              </a:rPr>
              <a:t>Fundamental Option</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902" y="990600"/>
            <a:ext cx="5195098" cy="4495800"/>
          </a:xfrm>
          <a:prstGeom prst="rect">
            <a:avLst/>
          </a:prstGeom>
          <a:noFill/>
        </p:spPr>
      </p:pic>
      <p:sp>
        <p:nvSpPr>
          <p:cNvPr id="4" name="TextBox 3"/>
          <p:cNvSpPr txBox="1"/>
          <p:nvPr/>
        </p:nvSpPr>
        <p:spPr bwMode="auto">
          <a:xfrm>
            <a:off x="3905869" y="5486400"/>
            <a:ext cx="1961531" cy="215444"/>
          </a:xfrm>
          <a:prstGeom prst="rect">
            <a:avLst/>
          </a:prstGeom>
          <a:noFill/>
          <a:ln w="9525">
            <a:noFill/>
            <a:miter lim="800000"/>
            <a:headEnd/>
            <a:tailEnd/>
          </a:ln>
        </p:spPr>
        <p:txBody>
          <a:bodyPr wrap="square" rtlCol="0">
            <a:spAutoFit/>
          </a:bodyPr>
          <a:lstStyle/>
          <a:p>
            <a:r>
              <a:rPr lang="en-US" sz="800" dirty="0" smtClean="0"/>
              <a:t>© Richard </a:t>
            </a:r>
            <a:r>
              <a:rPr lang="en-US" sz="800" dirty="0"/>
              <a:t>Paul Kane </a:t>
            </a:r>
            <a:r>
              <a:rPr lang="en-US" sz="800" dirty="0" smtClean="0"/>
              <a:t>/shutterstock.com</a:t>
            </a:r>
            <a:endParaRPr lang="en-US" sz="800" dirty="0"/>
          </a:p>
        </p:txBody>
      </p:sp>
    </p:spTree>
    <p:extLst>
      <p:ext uri="{BB962C8B-B14F-4D97-AF65-F5344CB8AC3E}">
        <p14:creationId xmlns:p14="http://schemas.microsoft.com/office/powerpoint/2010/main" val="60290950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9" y="2890391"/>
            <a:ext cx="6477001" cy="1077218"/>
          </a:xfrm>
          <a:prstGeom prst="rect">
            <a:avLst/>
          </a:prstGeom>
        </p:spPr>
        <p:txBody>
          <a:bodyPr wrap="square">
            <a:spAutoFit/>
          </a:bodyPr>
          <a:lstStyle/>
          <a:p>
            <a:pPr algn="ctr"/>
            <a:r>
              <a:rPr lang="en-US" sz="3200" b="1" dirty="0">
                <a:latin typeface="Arial" pitchFamily="34" charset="0"/>
                <a:cs typeface="Arial" pitchFamily="34" charset="0"/>
              </a:rPr>
              <a:t>Why Is the Church’s Teaching on Mortal Sin Important?</a:t>
            </a:r>
          </a:p>
        </p:txBody>
      </p:sp>
    </p:spTree>
    <p:extLst>
      <p:ext uri="{BB962C8B-B14F-4D97-AF65-F5344CB8AC3E}">
        <p14:creationId xmlns:p14="http://schemas.microsoft.com/office/powerpoint/2010/main" val="7808039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2046982"/>
            <a:ext cx="3238501" cy="1077218"/>
          </a:xfrm>
          <a:prstGeom prst="rect">
            <a:avLst/>
          </a:prstGeom>
        </p:spPr>
        <p:txBody>
          <a:bodyPr wrap="square">
            <a:spAutoFit/>
          </a:bodyPr>
          <a:lstStyle/>
          <a:p>
            <a:pPr algn="ctr"/>
            <a:r>
              <a:rPr lang="en-US" sz="3200" b="1" dirty="0">
                <a:latin typeface="Arial" pitchFamily="34" charset="0"/>
                <a:cs typeface="Arial" pitchFamily="34" charset="0"/>
              </a:rPr>
              <a:t>Why Do Good and Avoid Evil?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12799"/>
            <a:ext cx="4572000" cy="4921421"/>
          </a:xfrm>
          <a:prstGeom prst="rect">
            <a:avLst/>
          </a:prstGeom>
        </p:spPr>
      </p:pic>
      <p:sp>
        <p:nvSpPr>
          <p:cNvPr id="5" name="TextBox 4"/>
          <p:cNvSpPr txBox="1"/>
          <p:nvPr/>
        </p:nvSpPr>
        <p:spPr bwMode="auto">
          <a:xfrm>
            <a:off x="2133600" y="5728157"/>
            <a:ext cx="1885331" cy="215444"/>
          </a:xfrm>
          <a:prstGeom prst="rect">
            <a:avLst/>
          </a:prstGeom>
          <a:noFill/>
          <a:ln w="9525">
            <a:noFill/>
            <a:miter lim="800000"/>
            <a:headEnd/>
            <a:tailEnd/>
          </a:ln>
        </p:spPr>
        <p:txBody>
          <a:bodyPr wrap="square" rtlCol="0">
            <a:spAutoFit/>
          </a:bodyPr>
          <a:lstStyle/>
          <a:p>
            <a:r>
              <a:rPr lang="en-US" sz="800" dirty="0" smtClean="0"/>
              <a:t>© Belinda Pretorius/shutterstock.com</a:t>
            </a:r>
            <a:endParaRPr lang="en-US" sz="800" dirty="0"/>
          </a:p>
        </p:txBody>
      </p:sp>
    </p:spTree>
    <p:extLst>
      <p:ext uri="{BB962C8B-B14F-4D97-AF65-F5344CB8AC3E}">
        <p14:creationId xmlns:p14="http://schemas.microsoft.com/office/powerpoint/2010/main" val="2647169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9" y="914400"/>
            <a:ext cx="6400801" cy="584775"/>
          </a:xfrm>
          <a:prstGeom prst="rect">
            <a:avLst/>
          </a:prstGeom>
        </p:spPr>
        <p:txBody>
          <a:bodyPr wrap="square">
            <a:spAutoFit/>
          </a:bodyPr>
          <a:lstStyle/>
          <a:p>
            <a:pPr algn="ctr"/>
            <a:r>
              <a:rPr lang="en-US" sz="3200" b="1" dirty="0">
                <a:latin typeface="Arial" pitchFamily="34" charset="0"/>
                <a:cs typeface="Arial" pitchFamily="34" charset="0"/>
              </a:rPr>
              <a:t> Heaven</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28800" y="1752600"/>
            <a:ext cx="5496734" cy="36576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5638800" y="5423356"/>
            <a:ext cx="1885331"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Galushko</a:t>
            </a:r>
            <a:r>
              <a:rPr lang="en-US" sz="800" dirty="0" smtClean="0"/>
              <a:t> Sergey/shutterstock.com</a:t>
            </a:r>
            <a:endParaRPr lang="en-US" sz="800" dirty="0"/>
          </a:p>
        </p:txBody>
      </p:sp>
    </p:spTree>
    <p:extLst>
      <p:ext uri="{BB962C8B-B14F-4D97-AF65-F5344CB8AC3E}">
        <p14:creationId xmlns:p14="http://schemas.microsoft.com/office/powerpoint/2010/main" val="18028555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498" y="990600"/>
            <a:ext cx="6477001" cy="584775"/>
          </a:xfrm>
          <a:prstGeom prst="rect">
            <a:avLst/>
          </a:prstGeom>
        </p:spPr>
        <p:txBody>
          <a:bodyPr wrap="square">
            <a:spAutoFit/>
          </a:bodyPr>
          <a:lstStyle/>
          <a:p>
            <a:pPr algn="ctr"/>
            <a:r>
              <a:rPr lang="en-US" sz="3200" b="1" dirty="0">
                <a:latin typeface="Arial" pitchFamily="34" charset="0"/>
                <a:cs typeface="Arial" pitchFamily="34" charset="0"/>
              </a:rPr>
              <a:t>Hell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76400"/>
            <a:ext cx="3855030" cy="4011478"/>
          </a:xfrm>
          <a:prstGeom prst="rect">
            <a:avLst/>
          </a:prstGeom>
        </p:spPr>
      </p:pic>
      <p:sp>
        <p:nvSpPr>
          <p:cNvPr id="5" name="TextBox 4"/>
          <p:cNvSpPr txBox="1"/>
          <p:nvPr/>
        </p:nvSpPr>
        <p:spPr bwMode="auto">
          <a:xfrm>
            <a:off x="4953000" y="5728156"/>
            <a:ext cx="1656731"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Nejron</a:t>
            </a:r>
            <a:r>
              <a:rPr lang="en-US" sz="800" dirty="0" smtClean="0"/>
              <a:t> Photo/shutterstock.com</a:t>
            </a:r>
            <a:endParaRPr lang="en-US" sz="800" dirty="0"/>
          </a:p>
        </p:txBody>
      </p:sp>
    </p:spTree>
    <p:extLst>
      <p:ext uri="{BB962C8B-B14F-4D97-AF65-F5344CB8AC3E}">
        <p14:creationId xmlns:p14="http://schemas.microsoft.com/office/powerpoint/2010/main" val="18624177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28800" y="1600200"/>
            <a:ext cx="5486400" cy="3657600"/>
          </a:xfrm>
          <a:prstGeom prst="rect">
            <a:avLst/>
          </a:prstGeom>
          <a:noFill/>
        </p:spPr>
      </p:pic>
      <p:sp>
        <p:nvSpPr>
          <p:cNvPr id="5" name="TextBox 4"/>
          <p:cNvSpPr txBox="1"/>
          <p:nvPr/>
        </p:nvSpPr>
        <p:spPr bwMode="auto">
          <a:xfrm>
            <a:off x="5683357" y="5270956"/>
            <a:ext cx="2089043" cy="215444"/>
          </a:xfrm>
          <a:prstGeom prst="rect">
            <a:avLst/>
          </a:prstGeom>
          <a:noFill/>
          <a:ln w="9525">
            <a:noFill/>
            <a:miter lim="800000"/>
            <a:headEnd/>
            <a:tailEnd/>
          </a:ln>
        </p:spPr>
        <p:txBody>
          <a:bodyPr wrap="square" rtlCol="0">
            <a:spAutoFit/>
          </a:bodyPr>
          <a:lstStyle/>
          <a:p>
            <a:r>
              <a:rPr lang="en-US" sz="800" dirty="0" smtClean="0"/>
              <a:t>© Lena </a:t>
            </a:r>
            <a:r>
              <a:rPr lang="en-US" sz="800" dirty="0" err="1"/>
              <a:t>Sergeeva</a:t>
            </a:r>
            <a:r>
              <a:rPr lang="en-US" sz="800" dirty="0"/>
              <a:t> </a:t>
            </a:r>
            <a:r>
              <a:rPr lang="en-US" sz="800" dirty="0" smtClean="0"/>
              <a:t>/shutterstock.com</a:t>
            </a:r>
            <a:endParaRPr lang="en-US" sz="800" dirty="0"/>
          </a:p>
        </p:txBody>
      </p:sp>
    </p:spTree>
    <p:extLst>
      <p:ext uri="{BB962C8B-B14F-4D97-AF65-F5344CB8AC3E}">
        <p14:creationId xmlns:p14="http://schemas.microsoft.com/office/powerpoint/2010/main" val="178601893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5987" y="1501914"/>
            <a:ext cx="2475213" cy="707886"/>
          </a:xfrm>
          <a:prstGeom prst="rect">
            <a:avLst/>
          </a:prstGeom>
        </p:spPr>
        <p:txBody>
          <a:bodyPr wrap="square">
            <a:spAutoFit/>
          </a:bodyPr>
          <a:lstStyle/>
          <a:p>
            <a:pPr algn="ctr"/>
            <a:r>
              <a:rPr lang="en-US" sz="2000" b="1" dirty="0">
                <a:latin typeface="Arial" pitchFamily="34" charset="0"/>
                <a:cs typeface="Arial" pitchFamily="34" charset="0"/>
              </a:rPr>
              <a:t>When Baptism Isn’t Enough</a:t>
            </a:r>
          </a:p>
        </p:txBody>
      </p:sp>
      <p:sp>
        <p:nvSpPr>
          <p:cNvPr id="2" name="Rectangle 1"/>
          <p:cNvSpPr/>
          <p:nvPr/>
        </p:nvSpPr>
        <p:spPr>
          <a:xfrm>
            <a:off x="403014" y="762000"/>
            <a:ext cx="8334333" cy="584775"/>
          </a:xfrm>
          <a:prstGeom prst="rect">
            <a:avLst/>
          </a:prstGeom>
        </p:spPr>
        <p:txBody>
          <a:bodyPr wrap="none">
            <a:spAutoFit/>
          </a:bodyPr>
          <a:lstStyle/>
          <a:p>
            <a:pPr algn="ctr"/>
            <a:r>
              <a:rPr lang="en-US" sz="3200" b="1" dirty="0">
                <a:latin typeface="Arial" pitchFamily="34" charset="0"/>
                <a:cs typeface="Arial" pitchFamily="34" charset="0"/>
              </a:rPr>
              <a:t>Sacrament of Penance and Reconciliation</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38"/>
          <a:stretch/>
        </p:blipFill>
        <p:spPr bwMode="auto">
          <a:xfrm>
            <a:off x="342900" y="1447800"/>
            <a:ext cx="2933700" cy="4290077"/>
          </a:xfrm>
          <a:prstGeom prst="rect">
            <a:avLst/>
          </a:prstGeom>
          <a:noFill/>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3600" y="1447800"/>
            <a:ext cx="2857500" cy="4286250"/>
          </a:xfrm>
          <a:prstGeom prst="rect">
            <a:avLst/>
          </a:prstGeom>
          <a:noFill/>
        </p:spPr>
      </p:pic>
      <p:sp>
        <p:nvSpPr>
          <p:cNvPr id="6" name="TextBox 5"/>
          <p:cNvSpPr txBox="1"/>
          <p:nvPr/>
        </p:nvSpPr>
        <p:spPr bwMode="auto">
          <a:xfrm>
            <a:off x="6858000" y="5737877"/>
            <a:ext cx="2057400" cy="215444"/>
          </a:xfrm>
          <a:prstGeom prst="rect">
            <a:avLst/>
          </a:prstGeom>
          <a:noFill/>
          <a:ln w="9525">
            <a:noFill/>
            <a:miter lim="800000"/>
            <a:headEnd/>
            <a:tailEnd/>
          </a:ln>
        </p:spPr>
        <p:txBody>
          <a:bodyPr wrap="square" rtlCol="0">
            <a:spAutoFit/>
          </a:bodyPr>
          <a:lstStyle/>
          <a:p>
            <a:r>
              <a:rPr lang="en-US" sz="800" dirty="0"/>
              <a:t>© Leah-Anne </a:t>
            </a:r>
            <a:r>
              <a:rPr lang="en-US" sz="800" dirty="0" smtClean="0"/>
              <a:t>Thompson/shutterstock.com </a:t>
            </a:r>
            <a:endParaRPr lang="en-US" sz="800" dirty="0"/>
          </a:p>
        </p:txBody>
      </p:sp>
      <p:sp>
        <p:nvSpPr>
          <p:cNvPr id="7" name="TextBox 6"/>
          <p:cNvSpPr txBox="1"/>
          <p:nvPr/>
        </p:nvSpPr>
        <p:spPr bwMode="auto">
          <a:xfrm>
            <a:off x="1981200" y="5715000"/>
            <a:ext cx="14478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erics</a:t>
            </a:r>
            <a:r>
              <a:rPr lang="en-US" sz="800" dirty="0" smtClean="0"/>
              <a:t>/shutterstock.com </a:t>
            </a:r>
            <a:endParaRPr lang="en-US" sz="800" dirty="0"/>
          </a:p>
        </p:txBody>
      </p:sp>
    </p:spTree>
    <p:extLst>
      <p:ext uri="{BB962C8B-B14F-4D97-AF65-F5344CB8AC3E}">
        <p14:creationId xmlns:p14="http://schemas.microsoft.com/office/powerpoint/2010/main" val="251030549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155" y="1053348"/>
            <a:ext cx="5194051" cy="584775"/>
          </a:xfrm>
          <a:prstGeom prst="rect">
            <a:avLst/>
          </a:prstGeom>
        </p:spPr>
        <p:txBody>
          <a:bodyPr wrap="none">
            <a:spAutoFit/>
          </a:bodyPr>
          <a:lstStyle/>
          <a:p>
            <a:pPr algn="ctr"/>
            <a:r>
              <a:rPr lang="en-US" sz="3200" b="1" dirty="0">
                <a:latin typeface="Arial" pitchFamily="34" charset="0"/>
                <a:cs typeface="Arial" pitchFamily="34" charset="0"/>
              </a:rPr>
              <a:t>Questions or Comments?</a:t>
            </a:r>
          </a:p>
        </p:txBody>
      </p:sp>
    </p:spTree>
    <p:extLst>
      <p:ext uri="{BB962C8B-B14F-4D97-AF65-F5344CB8AC3E}">
        <p14:creationId xmlns:p14="http://schemas.microsoft.com/office/powerpoint/2010/main" val="15624937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096000" y="5270956"/>
            <a:ext cx="1447800" cy="215444"/>
          </a:xfrm>
          <a:prstGeom prst="rect">
            <a:avLst/>
          </a:prstGeom>
          <a:noFill/>
          <a:ln w="9525">
            <a:noFill/>
            <a:miter lim="800000"/>
            <a:headEnd/>
            <a:tailEnd/>
          </a:ln>
        </p:spPr>
        <p:txBody>
          <a:bodyPr wrap="square" rtlCol="0">
            <a:spAutoFit/>
          </a:bodyPr>
          <a:lstStyle/>
          <a:p>
            <a:r>
              <a:rPr lang="en-US" sz="800" dirty="0" smtClean="0"/>
              <a:t>Image from Public Domain</a:t>
            </a:r>
            <a:endParaRPr lang="en-US" sz="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00200"/>
            <a:ext cx="5486400" cy="3656975"/>
          </a:xfrm>
          <a:prstGeom prst="rect">
            <a:avLst/>
          </a:prstGeom>
        </p:spPr>
      </p:pic>
    </p:spTree>
    <p:extLst>
      <p:ext uri="{BB962C8B-B14F-4D97-AF65-F5344CB8AC3E}">
        <p14:creationId xmlns:p14="http://schemas.microsoft.com/office/powerpoint/2010/main" val="41773946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00200"/>
            <a:ext cx="5483658" cy="3657600"/>
          </a:xfrm>
          <a:prstGeom prst="rect">
            <a:avLst/>
          </a:prstGeom>
        </p:spPr>
      </p:pic>
      <p:sp>
        <p:nvSpPr>
          <p:cNvPr id="4" name="TextBox 3"/>
          <p:cNvSpPr txBox="1"/>
          <p:nvPr/>
        </p:nvSpPr>
        <p:spPr bwMode="auto">
          <a:xfrm>
            <a:off x="5530956" y="5270956"/>
            <a:ext cx="1936644"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Stéphane</a:t>
            </a:r>
            <a:r>
              <a:rPr lang="en-US" sz="800" dirty="0" smtClean="0"/>
              <a:t> </a:t>
            </a:r>
            <a:r>
              <a:rPr lang="en-US" sz="800" dirty="0" err="1"/>
              <a:t>Bidouze</a:t>
            </a:r>
            <a:r>
              <a:rPr lang="en-US" sz="800" dirty="0"/>
              <a:t> </a:t>
            </a:r>
            <a:r>
              <a:rPr lang="en-US" sz="800" dirty="0" smtClean="0"/>
              <a:t>/shutterstock.com</a:t>
            </a:r>
            <a:endParaRPr lang="en-US" sz="800" dirty="0"/>
          </a:p>
        </p:txBody>
      </p:sp>
    </p:spTree>
    <p:extLst>
      <p:ext uri="{BB962C8B-B14F-4D97-AF65-F5344CB8AC3E}">
        <p14:creationId xmlns:p14="http://schemas.microsoft.com/office/powerpoint/2010/main" val="31211143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19350" y="1568450"/>
            <a:ext cx="4286250" cy="4286250"/>
          </a:xfrm>
          <a:prstGeom prst="rect">
            <a:avLst/>
          </a:prstGeom>
          <a:noFill/>
        </p:spPr>
      </p:pic>
      <p:sp>
        <p:nvSpPr>
          <p:cNvPr id="4" name="TextBox 3"/>
          <p:cNvSpPr txBox="1"/>
          <p:nvPr/>
        </p:nvSpPr>
        <p:spPr bwMode="auto">
          <a:xfrm>
            <a:off x="5073757" y="5854700"/>
            <a:ext cx="1784243"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Vadym</a:t>
            </a:r>
            <a:r>
              <a:rPr lang="en-US" sz="800" dirty="0" smtClean="0"/>
              <a:t> </a:t>
            </a:r>
            <a:r>
              <a:rPr lang="en-US" sz="800" dirty="0" err="1"/>
              <a:t>Drobot</a:t>
            </a:r>
            <a:r>
              <a:rPr lang="en-US" sz="800" dirty="0"/>
              <a:t> </a:t>
            </a:r>
            <a:r>
              <a:rPr lang="en-US" sz="800" dirty="0" smtClean="0"/>
              <a:t>/shutterstock.com</a:t>
            </a:r>
            <a:endParaRPr lang="en-US" sz="800" dirty="0"/>
          </a:p>
        </p:txBody>
      </p:sp>
    </p:spTree>
    <p:extLst>
      <p:ext uri="{BB962C8B-B14F-4D97-AF65-F5344CB8AC3E}">
        <p14:creationId xmlns:p14="http://schemas.microsoft.com/office/powerpoint/2010/main" val="31211143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00200"/>
            <a:ext cx="5502584" cy="3886200"/>
          </a:xfrm>
          <a:prstGeom prst="rect">
            <a:avLst/>
          </a:prstGeom>
        </p:spPr>
      </p:pic>
      <p:sp>
        <p:nvSpPr>
          <p:cNvPr id="3" name="TextBox 2"/>
          <p:cNvSpPr txBox="1"/>
          <p:nvPr/>
        </p:nvSpPr>
        <p:spPr bwMode="auto">
          <a:xfrm>
            <a:off x="6096000" y="5499556"/>
            <a:ext cx="1479443" cy="215444"/>
          </a:xfrm>
          <a:prstGeom prst="rect">
            <a:avLst/>
          </a:prstGeom>
          <a:noFill/>
          <a:ln w="9525">
            <a:noFill/>
            <a:miter lim="800000"/>
            <a:headEnd/>
            <a:tailEnd/>
          </a:ln>
        </p:spPr>
        <p:txBody>
          <a:bodyPr wrap="square" rtlCol="0">
            <a:spAutoFit/>
          </a:bodyPr>
          <a:lstStyle/>
          <a:p>
            <a:r>
              <a:rPr lang="en-US" sz="800" dirty="0" smtClean="0"/>
              <a:t>Image from Public Domain</a:t>
            </a:r>
            <a:endParaRPr lang="en-US" sz="800" dirty="0"/>
          </a:p>
        </p:txBody>
      </p:sp>
    </p:spTree>
    <p:extLst>
      <p:ext uri="{BB962C8B-B14F-4D97-AF65-F5344CB8AC3E}">
        <p14:creationId xmlns:p14="http://schemas.microsoft.com/office/powerpoint/2010/main" val="31211143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1575816"/>
            <a:ext cx="5450305" cy="3681984"/>
          </a:xfrm>
          <a:prstGeom prst="rect">
            <a:avLst/>
          </a:prstGeom>
        </p:spPr>
      </p:pic>
      <p:sp>
        <p:nvSpPr>
          <p:cNvPr id="3" name="TextBox 2"/>
          <p:cNvSpPr txBox="1"/>
          <p:nvPr/>
        </p:nvSpPr>
        <p:spPr bwMode="auto">
          <a:xfrm>
            <a:off x="6064357" y="5270956"/>
            <a:ext cx="1784243" cy="215444"/>
          </a:xfrm>
          <a:prstGeom prst="rect">
            <a:avLst/>
          </a:prstGeom>
          <a:noFill/>
          <a:ln w="9525">
            <a:noFill/>
            <a:miter lim="800000"/>
            <a:headEnd/>
            <a:tailEnd/>
          </a:ln>
        </p:spPr>
        <p:txBody>
          <a:bodyPr wrap="square" rtlCol="0">
            <a:spAutoFit/>
          </a:bodyPr>
          <a:lstStyle/>
          <a:p>
            <a:r>
              <a:rPr lang="en-US" sz="800" dirty="0" smtClean="0"/>
              <a:t>Image from Public Domain</a:t>
            </a:r>
            <a:endParaRPr lang="en-US" sz="800" dirty="0"/>
          </a:p>
        </p:txBody>
      </p:sp>
    </p:spTree>
    <p:extLst>
      <p:ext uri="{BB962C8B-B14F-4D97-AF65-F5344CB8AC3E}">
        <p14:creationId xmlns:p14="http://schemas.microsoft.com/office/powerpoint/2010/main" val="31211143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00199"/>
            <a:ext cx="5486400" cy="3857627"/>
          </a:xfrm>
          <a:prstGeom prst="rect">
            <a:avLst/>
          </a:prstGeom>
        </p:spPr>
      </p:pic>
      <p:sp>
        <p:nvSpPr>
          <p:cNvPr id="3" name="TextBox 2"/>
          <p:cNvSpPr txBox="1"/>
          <p:nvPr/>
        </p:nvSpPr>
        <p:spPr bwMode="auto">
          <a:xfrm>
            <a:off x="6064357" y="5486400"/>
            <a:ext cx="1784243" cy="215444"/>
          </a:xfrm>
          <a:prstGeom prst="rect">
            <a:avLst/>
          </a:prstGeom>
          <a:noFill/>
          <a:ln w="9525">
            <a:noFill/>
            <a:miter lim="800000"/>
            <a:headEnd/>
            <a:tailEnd/>
          </a:ln>
        </p:spPr>
        <p:txBody>
          <a:bodyPr wrap="square" rtlCol="0">
            <a:spAutoFit/>
          </a:bodyPr>
          <a:lstStyle/>
          <a:p>
            <a:r>
              <a:rPr lang="en-US" sz="800" dirty="0" smtClean="0"/>
              <a:t>Image from Public Domain</a:t>
            </a:r>
            <a:endParaRPr lang="en-US" sz="800" dirty="0"/>
          </a:p>
        </p:txBody>
      </p:sp>
    </p:spTree>
    <p:extLst>
      <p:ext uri="{BB962C8B-B14F-4D97-AF65-F5344CB8AC3E}">
        <p14:creationId xmlns:p14="http://schemas.microsoft.com/office/powerpoint/2010/main" val="31211143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1342</TotalTime>
  <Words>1755</Words>
  <Application>Microsoft Office PowerPoint</Application>
  <PresentationFormat>On-screen Show (4:3)</PresentationFormat>
  <Paragraphs>165</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LIC Presentation template-New</vt:lpstr>
      <vt:lpstr>The Sacrament of Pardon and Peace: Parts I and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Brian Holzworth</cp:lastModifiedBy>
  <cp:revision>281</cp:revision>
  <dcterms:created xsi:type="dcterms:W3CDTF">2011-06-08T19:56:13Z</dcterms:created>
  <dcterms:modified xsi:type="dcterms:W3CDTF">2014-03-06T18:57:45Z</dcterms:modified>
</cp:coreProperties>
</file>