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68" r:id="rId15"/>
    <p:sldId id="269"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lippman" initials="DL"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50" autoAdjust="0"/>
    <p:restoredTop sz="85553" autoAdjust="0"/>
  </p:normalViewPr>
  <p:slideViewPr>
    <p:cSldViewPr>
      <p:cViewPr varScale="1">
        <p:scale>
          <a:sx n="73" d="100"/>
          <a:sy n="73" d="100"/>
        </p:scale>
        <p:origin x="27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EF480E-C871-4C14-810C-B6EE2F592996}" type="datetimeFigureOut">
              <a:rPr lang="en-US" smtClean="0"/>
              <a:pPr/>
              <a:t>3/11/2015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618F72-A636-4190-870E-81322402A27F}" type="slidenum">
              <a:rPr lang="en-US" smtClean="0"/>
              <a:pPr/>
              <a:t>‹#›</a:t>
            </a:fld>
            <a:endParaRPr lang="en-US"/>
          </a:p>
        </p:txBody>
      </p:sp>
    </p:spTree>
    <p:extLst>
      <p:ext uri="{BB962C8B-B14F-4D97-AF65-F5344CB8AC3E}">
        <p14:creationId xmlns:p14="http://schemas.microsoft.com/office/powerpoint/2010/main" val="794623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is a great time to “break open the Word” with the students. You may need to offer some information about the context of the times. Be prepared to answer questions about this passage.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Allow a few minutes for the students to summarize in their own words.</a:t>
            </a:r>
          </a:p>
          <a:p>
            <a:endParaRPr lang="en-US" dirty="0"/>
          </a:p>
        </p:txBody>
      </p:sp>
      <p:sp>
        <p:nvSpPr>
          <p:cNvPr id="4" name="Slide Number Placeholder 3"/>
          <p:cNvSpPr>
            <a:spLocks noGrp="1"/>
          </p:cNvSpPr>
          <p:nvPr>
            <p:ph type="sldNum" sz="quarter" idx="10"/>
          </p:nvPr>
        </p:nvSpPr>
        <p:spPr/>
        <p:txBody>
          <a:bodyPr/>
          <a:lstStyle/>
          <a:p>
            <a:fld id="{96618F72-A636-4190-870E-81322402A27F}" type="slidenum">
              <a:rPr lang="en-US" smtClean="0"/>
              <a:pPr/>
              <a:t>4</a:t>
            </a:fld>
            <a:endParaRPr lang="en-US"/>
          </a:p>
        </p:txBody>
      </p:sp>
    </p:spTree>
    <p:extLst>
      <p:ext uri="{BB962C8B-B14F-4D97-AF65-F5344CB8AC3E}">
        <p14:creationId xmlns:p14="http://schemas.microsoft.com/office/powerpoint/2010/main" val="2625783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Allow a few minutes for the students to summarize in their own words. You may need to remind the students why the passages in each Gospel are different (such as literary devices of author, audience, and themes).</a:t>
            </a:r>
          </a:p>
          <a:p>
            <a:endParaRPr lang="en-US" dirty="0"/>
          </a:p>
        </p:txBody>
      </p:sp>
      <p:sp>
        <p:nvSpPr>
          <p:cNvPr id="4" name="Slide Number Placeholder 3"/>
          <p:cNvSpPr>
            <a:spLocks noGrp="1"/>
          </p:cNvSpPr>
          <p:nvPr>
            <p:ph type="sldNum" sz="quarter" idx="10"/>
          </p:nvPr>
        </p:nvSpPr>
        <p:spPr/>
        <p:txBody>
          <a:bodyPr/>
          <a:lstStyle/>
          <a:p>
            <a:fld id="{96618F72-A636-4190-870E-81322402A27F}" type="slidenum">
              <a:rPr lang="en-US" smtClean="0"/>
              <a:pPr/>
              <a:t>5</a:t>
            </a:fld>
            <a:endParaRPr lang="en-US"/>
          </a:p>
        </p:txBody>
      </p:sp>
    </p:spTree>
    <p:extLst>
      <p:ext uri="{BB962C8B-B14F-4D97-AF65-F5344CB8AC3E}">
        <p14:creationId xmlns:p14="http://schemas.microsoft.com/office/powerpoint/2010/main" val="31574445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Allow a few minutes for the students to summarize in their own words. Then ask them to collect all their notes into one statement reflecting Jesus’ Greatest Commandments. Invite a few students to share their statements aloud.</a:t>
            </a:r>
          </a:p>
          <a:p>
            <a:endParaRPr lang="en-US" dirty="0"/>
          </a:p>
        </p:txBody>
      </p:sp>
      <p:sp>
        <p:nvSpPr>
          <p:cNvPr id="4" name="Slide Number Placeholder 3"/>
          <p:cNvSpPr>
            <a:spLocks noGrp="1"/>
          </p:cNvSpPr>
          <p:nvPr>
            <p:ph type="sldNum" sz="quarter" idx="10"/>
          </p:nvPr>
        </p:nvSpPr>
        <p:spPr/>
        <p:txBody>
          <a:bodyPr/>
          <a:lstStyle/>
          <a:p>
            <a:fld id="{96618F72-A636-4190-870E-81322402A27F}" type="slidenum">
              <a:rPr lang="en-US" smtClean="0"/>
              <a:pPr/>
              <a:t>6</a:t>
            </a:fld>
            <a:endParaRPr lang="en-US"/>
          </a:p>
        </p:txBody>
      </p:sp>
    </p:spTree>
    <p:extLst>
      <p:ext uri="{BB962C8B-B14F-4D97-AF65-F5344CB8AC3E}">
        <p14:creationId xmlns:p14="http://schemas.microsoft.com/office/powerpoint/2010/main" val="4854190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Ask the students to recall stories from the Gospels—parables and events—in which Jesus emphasized the right way to treat others. Encourage the students to write these down privately and to save them for an exercise near the end.</a:t>
            </a:r>
          </a:p>
        </p:txBody>
      </p:sp>
      <p:sp>
        <p:nvSpPr>
          <p:cNvPr id="4" name="Slide Number Placeholder 3"/>
          <p:cNvSpPr>
            <a:spLocks noGrp="1"/>
          </p:cNvSpPr>
          <p:nvPr>
            <p:ph type="sldNum" sz="quarter" idx="10"/>
          </p:nvPr>
        </p:nvSpPr>
        <p:spPr/>
        <p:txBody>
          <a:bodyPr/>
          <a:lstStyle/>
          <a:p>
            <a:fld id="{96618F72-A636-4190-870E-81322402A27F}" type="slidenum">
              <a:rPr lang="en-US" smtClean="0"/>
              <a:pPr/>
              <a:t>10</a:t>
            </a:fld>
            <a:endParaRPr lang="en-US"/>
          </a:p>
        </p:txBody>
      </p:sp>
    </p:spTree>
    <p:extLst>
      <p:ext uri="{BB962C8B-B14F-4D97-AF65-F5344CB8AC3E}">
        <p14:creationId xmlns:p14="http://schemas.microsoft.com/office/powerpoint/2010/main" val="3489491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Ask the students to recall teachings of Jesus that represent </a:t>
            </a:r>
            <a:r>
              <a:rPr lang="en-US" sz="1200" i="1" kern="1200" dirty="0" smtClean="0">
                <a:solidFill>
                  <a:schemeClr val="tx1"/>
                </a:solidFill>
                <a:latin typeface="+mn-lt"/>
                <a:ea typeface="+mn-ea"/>
                <a:cs typeface="+mn-cs"/>
              </a:rPr>
              <a:t>agape</a:t>
            </a:r>
            <a:r>
              <a:rPr lang="en-US" sz="1200" kern="1200" dirty="0" smtClean="0">
                <a:solidFill>
                  <a:schemeClr val="tx1"/>
                </a:solidFill>
                <a:latin typeface="+mn-lt"/>
                <a:ea typeface="+mn-ea"/>
                <a:cs typeface="+mn-cs"/>
              </a:rPr>
              <a:t>. Have them do this privately first by making a list in their notebooks or journals. The list will be used in an exercise toward the end.</a:t>
            </a:r>
          </a:p>
          <a:p>
            <a:endParaRPr lang="en-US" dirty="0"/>
          </a:p>
        </p:txBody>
      </p:sp>
      <p:sp>
        <p:nvSpPr>
          <p:cNvPr id="4" name="Slide Number Placeholder 3"/>
          <p:cNvSpPr>
            <a:spLocks noGrp="1"/>
          </p:cNvSpPr>
          <p:nvPr>
            <p:ph type="sldNum" sz="quarter" idx="10"/>
          </p:nvPr>
        </p:nvSpPr>
        <p:spPr/>
        <p:txBody>
          <a:bodyPr/>
          <a:lstStyle/>
          <a:p>
            <a:fld id="{96618F72-A636-4190-870E-81322402A27F}" type="slidenum">
              <a:rPr lang="en-US" smtClean="0"/>
              <a:pPr/>
              <a:t>11</a:t>
            </a:fld>
            <a:endParaRPr lang="en-US"/>
          </a:p>
        </p:txBody>
      </p:sp>
    </p:spTree>
    <p:extLst>
      <p:ext uri="{BB962C8B-B14F-4D97-AF65-F5344CB8AC3E}">
        <p14:creationId xmlns:p14="http://schemas.microsoft.com/office/powerpoint/2010/main" val="32085900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96618F72-A636-4190-870E-81322402A27F}" type="slidenum">
              <a:rPr lang="en-US" smtClean="0"/>
              <a:pPr/>
              <a:t>12</a:t>
            </a:fld>
            <a:endParaRPr lang="en-US"/>
          </a:p>
        </p:txBody>
      </p:sp>
    </p:spTree>
    <p:extLst>
      <p:ext uri="{BB962C8B-B14F-4D97-AF65-F5344CB8AC3E}">
        <p14:creationId xmlns:p14="http://schemas.microsoft.com/office/powerpoint/2010/main" val="10059278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96618F72-A636-4190-870E-81322402A27F}" type="slidenum">
              <a:rPr lang="en-US" smtClean="0"/>
              <a:pPr/>
              <a:t>13</a:t>
            </a:fld>
            <a:endParaRPr lang="en-US"/>
          </a:p>
        </p:txBody>
      </p:sp>
    </p:spTree>
    <p:extLst>
      <p:ext uri="{BB962C8B-B14F-4D97-AF65-F5344CB8AC3E}">
        <p14:creationId xmlns:p14="http://schemas.microsoft.com/office/powerpoint/2010/main" val="10457198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kern="1200" dirty="0" smtClean="0">
                <a:solidFill>
                  <a:schemeClr val="tx1"/>
                </a:solidFill>
                <a:latin typeface="+mn-lt"/>
                <a:ea typeface="+mn-ea"/>
                <a:cs typeface="+mn-cs"/>
              </a:rPr>
              <a:t>Invite the students to respond to this question using the notes they took</a:t>
            </a:r>
            <a:r>
              <a:rPr lang="en-US" sz="1200" b="0" kern="1200" baseline="0" dirty="0" smtClean="0">
                <a:solidFill>
                  <a:schemeClr val="tx1"/>
                </a:solidFill>
                <a:latin typeface="+mn-lt"/>
                <a:ea typeface="+mn-ea"/>
                <a:cs typeface="+mn-cs"/>
              </a:rPr>
              <a:t> during the presentation. You may wish to provide prompts to guide the students in addressing how the Greatest Commandments:</a:t>
            </a:r>
          </a:p>
          <a:p>
            <a:pPr>
              <a:buFont typeface="Arial" pitchFamily="34" charset="0"/>
              <a:buChar char="•"/>
            </a:pPr>
            <a:r>
              <a:rPr lang="en-US" sz="1200" b="0" kern="1200" baseline="0" dirty="0" smtClean="0">
                <a:solidFill>
                  <a:schemeClr val="tx1"/>
                </a:solidFill>
                <a:latin typeface="+mn-lt"/>
                <a:ea typeface="+mn-ea"/>
                <a:cs typeface="+mn-cs"/>
              </a:rPr>
              <a:t>   Help us keep the Kingdom of God as a first goal</a:t>
            </a:r>
          </a:p>
          <a:p>
            <a:pPr>
              <a:buFont typeface="Arial" pitchFamily="34" charset="0"/>
              <a:buChar char="•"/>
            </a:pPr>
            <a:r>
              <a:rPr lang="en-US" sz="1200" b="0" kern="1200" baseline="0" dirty="0" smtClean="0">
                <a:solidFill>
                  <a:schemeClr val="tx1"/>
                </a:solidFill>
                <a:latin typeface="+mn-lt"/>
                <a:ea typeface="+mn-ea"/>
                <a:cs typeface="+mn-cs"/>
              </a:rPr>
              <a:t>   Focus on God</a:t>
            </a:r>
          </a:p>
          <a:p>
            <a:pPr>
              <a:buFont typeface="Arial" pitchFamily="34" charset="0"/>
              <a:buChar char="•"/>
            </a:pPr>
            <a:r>
              <a:rPr lang="en-US" sz="1200" b="0" kern="1200" baseline="0" dirty="0" smtClean="0">
                <a:solidFill>
                  <a:schemeClr val="tx1"/>
                </a:solidFill>
                <a:latin typeface="+mn-lt"/>
                <a:ea typeface="+mn-ea"/>
                <a:cs typeface="+mn-cs"/>
              </a:rPr>
              <a:t>   Focus on others</a:t>
            </a:r>
          </a:p>
          <a:p>
            <a:pPr>
              <a:buFont typeface="Arial" pitchFamily="34" charset="0"/>
              <a:buChar char="•"/>
            </a:pPr>
            <a:r>
              <a:rPr lang="en-US" sz="1200" b="0" kern="1200" baseline="0" dirty="0" smtClean="0">
                <a:solidFill>
                  <a:schemeClr val="tx1"/>
                </a:solidFill>
                <a:latin typeface="+mn-lt"/>
                <a:ea typeface="+mn-ea"/>
                <a:cs typeface="+mn-cs"/>
              </a:rPr>
              <a:t>   Focus on </a:t>
            </a:r>
            <a:r>
              <a:rPr lang="en-US" sz="1200" b="0" i="1" kern="1200" baseline="0" dirty="0" smtClean="0">
                <a:solidFill>
                  <a:schemeClr val="tx1"/>
                </a:solidFill>
                <a:latin typeface="+mn-lt"/>
                <a:ea typeface="+mn-ea"/>
                <a:cs typeface="+mn-cs"/>
              </a:rPr>
              <a:t>agape</a:t>
            </a:r>
          </a:p>
          <a:p>
            <a:pPr>
              <a:buFont typeface="Arial" pitchFamily="34" charset="0"/>
              <a:buChar char="•"/>
            </a:pPr>
            <a:r>
              <a:rPr lang="en-US" sz="1200" b="0" kern="1200" baseline="0" dirty="0" smtClean="0">
                <a:solidFill>
                  <a:schemeClr val="tx1"/>
                </a:solidFill>
                <a:latin typeface="+mn-lt"/>
                <a:ea typeface="+mn-ea"/>
                <a:cs typeface="+mn-cs"/>
              </a:rPr>
              <a:t>   Remind us of the Ten Commandments</a:t>
            </a:r>
          </a:p>
          <a:p>
            <a:pPr>
              <a:buFont typeface="Arial" pitchFamily="34" charset="0"/>
              <a:buChar char="•"/>
            </a:pPr>
            <a:endParaRPr lang="en-US" sz="1200" b="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6618F72-A636-4190-870E-81322402A27F}" type="slidenum">
              <a:rPr lang="en-US" smtClean="0"/>
              <a:pPr/>
              <a:t>14</a:t>
            </a:fld>
            <a:endParaRPr lang="en-US"/>
          </a:p>
        </p:txBody>
      </p:sp>
    </p:spTree>
    <p:extLst>
      <p:ext uri="{BB962C8B-B14F-4D97-AF65-F5344CB8AC3E}">
        <p14:creationId xmlns:p14="http://schemas.microsoft.com/office/powerpoint/2010/main" val="16720700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TX004816</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6" name="Picture 5"/>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6" name="Picture 5"/>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8" name="Picture 7"/>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4"/>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7"/>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3/11/2015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72" r:id="rId4"/>
    <p:sldLayoutId id="2147483651" r:id="rId5"/>
    <p:sldLayoutId id="2147483674" r:id="rId6"/>
    <p:sldLayoutId id="2147483652" r:id="rId7"/>
    <p:sldLayoutId id="2147483655" r:id="rId8"/>
  </p:sldLayoutIdLst>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68400" y="2057400"/>
            <a:ext cx="7772400" cy="1470025"/>
          </a:xfrm>
        </p:spPr>
        <p:txBody>
          <a:bodyPr/>
          <a:lstStyle/>
          <a:p>
            <a:r>
              <a:rPr lang="en-US" dirty="0" smtClean="0">
                <a:solidFill>
                  <a:srgbClr val="000000"/>
                </a:solidFill>
              </a:rPr>
              <a:t>The Greatest Commandment</a:t>
            </a:r>
            <a:endParaRPr lang="en-US" dirty="0">
              <a:solidFill>
                <a:srgbClr val="000000"/>
              </a:solidFill>
            </a:endParaRPr>
          </a:p>
        </p:txBody>
      </p:sp>
      <p:sp>
        <p:nvSpPr>
          <p:cNvPr id="4" name="Text Placeholder 8"/>
          <p:cNvSpPr>
            <a:spLocks noGrp="1"/>
          </p:cNvSpPr>
          <p:nvPr>
            <p:ph type="body" sz="quarter" idx="10"/>
          </p:nvPr>
        </p:nvSpPr>
        <p:spPr>
          <a:xfrm>
            <a:off x="7391400" y="6019800"/>
            <a:ext cx="1524000" cy="228600"/>
          </a:xfrm>
        </p:spPr>
        <p:txBody>
          <a:bodyPr>
            <a:normAutofit/>
          </a:bodyPr>
          <a:lstStyle>
            <a:lvl1pPr>
              <a:buNone/>
              <a:defRPr sz="800">
                <a:solidFill>
                  <a:schemeClr val="bg1">
                    <a:lumMod val="50000"/>
                  </a:schemeClr>
                </a:solidFill>
              </a:defRPr>
            </a:lvl1pPr>
          </a:lstStyle>
          <a:p>
            <a:pPr lvl="0"/>
            <a:r>
              <a:rPr lang="en-US" dirty="0" smtClean="0"/>
              <a:t>Document # TX004816</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8229600" cy="533400"/>
          </a:xfrm>
        </p:spPr>
        <p:txBody>
          <a:bodyPr/>
          <a:lstStyle/>
          <a:p>
            <a:r>
              <a:rPr lang="en-US" dirty="0" smtClean="0"/>
              <a:t>Focus on Others</a:t>
            </a:r>
            <a:endParaRPr lang="en-US" dirty="0"/>
          </a:p>
        </p:txBody>
      </p:sp>
      <p:sp>
        <p:nvSpPr>
          <p:cNvPr id="3" name="Content Placeholder 2"/>
          <p:cNvSpPr>
            <a:spLocks noGrp="1"/>
          </p:cNvSpPr>
          <p:nvPr>
            <p:ph idx="1"/>
          </p:nvPr>
        </p:nvSpPr>
        <p:spPr>
          <a:xfrm>
            <a:off x="4517516" y="1384662"/>
            <a:ext cx="4038600" cy="4373563"/>
          </a:xfrm>
        </p:spPr>
        <p:txBody>
          <a:bodyPr/>
          <a:lstStyle/>
          <a:p>
            <a:pPr>
              <a:buNone/>
            </a:pPr>
            <a:r>
              <a:rPr lang="en-US" dirty="0" smtClean="0"/>
              <a:t>The Greatest Commandment</a:t>
            </a:r>
          </a:p>
          <a:p>
            <a:pPr>
              <a:buNone/>
            </a:pPr>
            <a:r>
              <a:rPr lang="en-US" dirty="0" smtClean="0"/>
              <a:t>focuses on others:</a:t>
            </a:r>
          </a:p>
          <a:p>
            <a:pPr lvl="0"/>
            <a:r>
              <a:rPr lang="en-US" dirty="0" smtClean="0"/>
              <a:t>Jesus is quoting from Leviticus: “You shall love your neighbor as yourself” (19:18).</a:t>
            </a:r>
          </a:p>
          <a:p>
            <a:pPr lvl="0"/>
            <a:r>
              <a:rPr lang="en-US" dirty="0" smtClean="0"/>
              <a:t>All of the parables reflect how we are to treat our neighbors.</a:t>
            </a:r>
          </a:p>
          <a:p>
            <a:pPr lvl="0"/>
            <a:r>
              <a:rPr lang="en-US" dirty="0" smtClean="0"/>
              <a:t>Jesus modeled how to treat others.</a:t>
            </a:r>
          </a:p>
          <a:p>
            <a:endParaRPr lang="en-US" dirty="0"/>
          </a:p>
        </p:txBody>
      </p:sp>
      <p:pic>
        <p:nvPicPr>
          <p:cNvPr id="4" name="Picture 3" descr="Good_Samaritan-wikimedia.jpg"/>
          <p:cNvPicPr>
            <a:picLocks noChangeAspect="1"/>
          </p:cNvPicPr>
          <p:nvPr/>
        </p:nvPicPr>
        <p:blipFill>
          <a:blip r:embed="rId3" cstate="print"/>
          <a:stretch>
            <a:fillRect/>
          </a:stretch>
        </p:blipFill>
        <p:spPr>
          <a:xfrm rot="21142961">
            <a:off x="1178711" y="1555292"/>
            <a:ext cx="3050544" cy="4191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bwMode="auto">
          <a:xfrm rot="21076107">
            <a:off x="1706950" y="5813588"/>
            <a:ext cx="914399"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838200"/>
            <a:ext cx="8229600" cy="533400"/>
          </a:xfrm>
        </p:spPr>
        <p:txBody>
          <a:bodyPr/>
          <a:lstStyle/>
          <a:p>
            <a:r>
              <a:rPr lang="en-US" dirty="0" smtClean="0"/>
              <a:t>Focus on Love</a:t>
            </a:r>
            <a:endParaRPr lang="en-US" dirty="0"/>
          </a:p>
        </p:txBody>
      </p:sp>
      <p:sp>
        <p:nvSpPr>
          <p:cNvPr id="3" name="Content Placeholder 2"/>
          <p:cNvSpPr>
            <a:spLocks noGrp="1"/>
          </p:cNvSpPr>
          <p:nvPr>
            <p:ph idx="1"/>
          </p:nvPr>
        </p:nvSpPr>
        <p:spPr>
          <a:xfrm>
            <a:off x="1219200" y="1447800"/>
            <a:ext cx="6477000" cy="4373563"/>
          </a:xfrm>
        </p:spPr>
        <p:txBody>
          <a:bodyPr/>
          <a:lstStyle/>
          <a:p>
            <a:pPr>
              <a:spcAft>
                <a:spcPts val="600"/>
              </a:spcAft>
              <a:buNone/>
            </a:pPr>
            <a:r>
              <a:rPr lang="en-US" dirty="0" smtClean="0"/>
              <a:t>The Greatest Commandment focuses on love:</a:t>
            </a:r>
          </a:p>
          <a:p>
            <a:pPr lvl="0"/>
            <a:r>
              <a:rPr lang="en-US" dirty="0" smtClean="0"/>
              <a:t>The Greek word for love </a:t>
            </a:r>
            <a:br>
              <a:rPr lang="en-US" dirty="0" smtClean="0"/>
            </a:br>
            <a:r>
              <a:rPr lang="en-US" dirty="0" smtClean="0"/>
              <a:t>that Jesus used most of </a:t>
            </a:r>
            <a:br>
              <a:rPr lang="en-US" dirty="0" smtClean="0"/>
            </a:br>
            <a:r>
              <a:rPr lang="en-US" dirty="0" smtClean="0"/>
              <a:t>the time in his teachings </a:t>
            </a:r>
            <a:br>
              <a:rPr lang="en-US" dirty="0" smtClean="0"/>
            </a:br>
            <a:r>
              <a:rPr lang="en-US" dirty="0" smtClean="0"/>
              <a:t>is </a:t>
            </a:r>
            <a:r>
              <a:rPr lang="en-US" i="1" dirty="0" smtClean="0"/>
              <a:t>agape</a:t>
            </a:r>
            <a:r>
              <a:rPr lang="en-US" dirty="0" smtClean="0"/>
              <a:t>.</a:t>
            </a:r>
          </a:p>
          <a:p>
            <a:pPr lvl="0"/>
            <a:r>
              <a:rPr lang="en-US" i="1" dirty="0" smtClean="0"/>
              <a:t>Agape</a:t>
            </a:r>
            <a:r>
              <a:rPr lang="en-US" dirty="0" smtClean="0"/>
              <a:t> refers to the kind </a:t>
            </a:r>
            <a:br>
              <a:rPr lang="en-US" dirty="0" smtClean="0"/>
            </a:br>
            <a:r>
              <a:rPr lang="en-US" dirty="0" smtClean="0"/>
              <a:t>of love that is spiritual </a:t>
            </a:r>
            <a:br>
              <a:rPr lang="en-US" dirty="0" smtClean="0"/>
            </a:br>
            <a:r>
              <a:rPr lang="en-US" dirty="0" smtClean="0"/>
              <a:t>and unselfish. It means </a:t>
            </a:r>
            <a:br>
              <a:rPr lang="en-US" dirty="0" smtClean="0"/>
            </a:br>
            <a:r>
              <a:rPr lang="en-US" dirty="0" smtClean="0"/>
              <a:t>to serve freely without </a:t>
            </a:r>
            <a:br>
              <a:rPr lang="en-US" dirty="0" smtClean="0"/>
            </a:br>
            <a:r>
              <a:rPr lang="en-US" dirty="0" smtClean="0"/>
              <a:t>reward; to suffer injury </a:t>
            </a:r>
            <a:br>
              <a:rPr lang="en-US" dirty="0" smtClean="0"/>
            </a:br>
            <a:r>
              <a:rPr lang="en-US" dirty="0" smtClean="0"/>
              <a:t>without seeking revenge; </a:t>
            </a:r>
            <a:br>
              <a:rPr lang="en-US" dirty="0" smtClean="0"/>
            </a:br>
            <a:r>
              <a:rPr lang="en-US" dirty="0" smtClean="0"/>
              <a:t>to act with respect, justice, </a:t>
            </a:r>
            <a:br>
              <a:rPr lang="en-US" dirty="0" smtClean="0"/>
            </a:br>
            <a:r>
              <a:rPr lang="en-US" dirty="0" smtClean="0"/>
              <a:t>caring, and compassion.</a:t>
            </a:r>
          </a:p>
          <a:p>
            <a:endParaRPr lang="en-US" dirty="0"/>
          </a:p>
        </p:txBody>
      </p:sp>
      <p:pic>
        <p:nvPicPr>
          <p:cNvPr id="4" name="Picture 3" descr="washing feet-wikimedia.jpg"/>
          <p:cNvPicPr>
            <a:picLocks noChangeAspect="1"/>
          </p:cNvPicPr>
          <p:nvPr/>
        </p:nvPicPr>
        <p:blipFill>
          <a:blip r:embed="rId3" cstate="print"/>
          <a:srcRect l="13913"/>
          <a:stretch>
            <a:fillRect/>
          </a:stretch>
        </p:blipFill>
        <p:spPr>
          <a:xfrm>
            <a:off x="4953000" y="2126225"/>
            <a:ext cx="3772043" cy="292474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TextBox 4"/>
          <p:cNvSpPr txBox="1"/>
          <p:nvPr/>
        </p:nvSpPr>
        <p:spPr bwMode="auto">
          <a:xfrm>
            <a:off x="5105400" y="5029200"/>
            <a:ext cx="914399"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1219200" y="2381430"/>
            <a:ext cx="3505200" cy="3611563"/>
          </a:xfrm>
        </p:spPr>
        <p:txBody>
          <a:bodyPr>
            <a:normAutofit lnSpcReduction="10000"/>
          </a:bodyPr>
          <a:lstStyle/>
          <a:p>
            <a:pPr lvl="0"/>
            <a:r>
              <a:rPr lang="en-US" dirty="0" smtClean="0"/>
              <a:t>The first three commandments are about love of God (Exodus 20:2-11):</a:t>
            </a:r>
          </a:p>
          <a:p>
            <a:pPr lvl="1">
              <a:buFont typeface="Courier New" panose="02070309020205020404" pitchFamily="49" charset="0"/>
              <a:buChar char="o"/>
            </a:pPr>
            <a:r>
              <a:rPr lang="en-US" dirty="0" smtClean="0"/>
              <a:t>I am the L</a:t>
            </a:r>
            <a:r>
              <a:rPr lang="en-US" cap="small" dirty="0" smtClean="0"/>
              <a:t>ord</a:t>
            </a:r>
            <a:r>
              <a:rPr lang="en-US" dirty="0" smtClean="0"/>
              <a:t> your God. … You shall not have other gods besides me.</a:t>
            </a:r>
          </a:p>
          <a:p>
            <a:pPr lvl="1">
              <a:buFont typeface="Courier New" panose="02070309020205020404" pitchFamily="49" charset="0"/>
              <a:buChar char="o"/>
            </a:pPr>
            <a:r>
              <a:rPr lang="en-US" dirty="0" smtClean="0"/>
              <a:t>You shall not invoke the name of the L</a:t>
            </a:r>
            <a:r>
              <a:rPr lang="en-US" cap="small" dirty="0" smtClean="0"/>
              <a:t>ord</a:t>
            </a:r>
            <a:r>
              <a:rPr lang="en-US" dirty="0" smtClean="0"/>
              <a:t>, your God, in vain.</a:t>
            </a:r>
          </a:p>
          <a:p>
            <a:pPr lvl="1">
              <a:buFont typeface="Courier New" panose="02070309020205020404" pitchFamily="49" charset="0"/>
              <a:buChar char="o"/>
            </a:pPr>
            <a:r>
              <a:rPr lang="en-US" dirty="0" smtClean="0"/>
              <a:t>Remember the </a:t>
            </a:r>
            <a:r>
              <a:rPr lang="en-US" dirty="0" err="1" smtClean="0"/>
              <a:t>sabbath</a:t>
            </a:r>
            <a:r>
              <a:rPr lang="en-US" dirty="0" smtClean="0"/>
              <a:t> day—keep it holy.</a:t>
            </a:r>
          </a:p>
          <a:p>
            <a:endParaRPr lang="en-US" dirty="0"/>
          </a:p>
        </p:txBody>
      </p:sp>
      <p:sp>
        <p:nvSpPr>
          <p:cNvPr id="6" name="Text Placeholder 5"/>
          <p:cNvSpPr>
            <a:spLocks noGrp="1"/>
          </p:cNvSpPr>
          <p:nvPr>
            <p:ph type="body" sz="quarter" idx="12"/>
          </p:nvPr>
        </p:nvSpPr>
        <p:spPr/>
        <p:txBody>
          <a:bodyPr/>
          <a:lstStyle/>
          <a:p>
            <a:endParaRPr lang="en-US" dirty="0" smtClean="0"/>
          </a:p>
          <a:p>
            <a:endParaRPr lang="en-US" dirty="0"/>
          </a:p>
        </p:txBody>
      </p:sp>
      <p:sp>
        <p:nvSpPr>
          <p:cNvPr id="2" name="Title 1"/>
          <p:cNvSpPr>
            <a:spLocks noGrp="1"/>
          </p:cNvSpPr>
          <p:nvPr>
            <p:ph type="title" idx="4294967295"/>
          </p:nvPr>
        </p:nvSpPr>
        <p:spPr>
          <a:xfrm>
            <a:off x="685800" y="815748"/>
            <a:ext cx="8763000" cy="533400"/>
          </a:xfrm>
        </p:spPr>
        <p:txBody>
          <a:bodyPr/>
          <a:lstStyle/>
          <a:p>
            <a:r>
              <a:rPr lang="en-US" dirty="0" smtClean="0"/>
              <a:t>The Ten Commandments</a:t>
            </a:r>
            <a:endParaRPr lang="en-US" dirty="0"/>
          </a:p>
        </p:txBody>
      </p:sp>
      <p:sp>
        <p:nvSpPr>
          <p:cNvPr id="7" name="TextBox 6"/>
          <p:cNvSpPr txBox="1"/>
          <p:nvPr/>
        </p:nvSpPr>
        <p:spPr bwMode="auto">
          <a:xfrm>
            <a:off x="685800" y="1501549"/>
            <a:ext cx="8153400" cy="707886"/>
          </a:xfrm>
          <a:prstGeom prst="rect">
            <a:avLst/>
          </a:prstGeom>
          <a:noFill/>
          <a:ln w="9525">
            <a:noFill/>
            <a:miter lim="800000"/>
            <a:headEnd/>
            <a:tailEnd/>
          </a:ln>
        </p:spPr>
        <p:txBody>
          <a:bodyPr wrap="square" rtlCol="0">
            <a:spAutoFit/>
          </a:bodyPr>
          <a:lstStyle/>
          <a:p>
            <a:r>
              <a:rPr lang="en-US" sz="2000" dirty="0" smtClean="0">
                <a:latin typeface="Arial" pitchFamily="34" charset="0"/>
                <a:cs typeface="Arial" pitchFamily="34" charset="0"/>
              </a:rPr>
              <a:t>The Greatest Commandment reminds us of the Ten Commandments and helps us to focus on them:</a:t>
            </a:r>
            <a:endParaRPr lang="en-US" sz="2000" dirty="0">
              <a:solidFill>
                <a:schemeClr val="bg1">
                  <a:lumMod val="65000"/>
                </a:schemeClr>
              </a:solidFill>
              <a:latin typeface="Arial" pitchFamily="34" charset="0"/>
              <a:cs typeface="Arial" pitchFamily="34" charset="0"/>
            </a:endParaRPr>
          </a:p>
        </p:txBody>
      </p:sp>
      <p:pic>
        <p:nvPicPr>
          <p:cNvPr id="8" name="Picture 7" descr="Tencommandments-wikimedia.jpg"/>
          <p:cNvPicPr>
            <a:picLocks noChangeAspect="1"/>
          </p:cNvPicPr>
          <p:nvPr/>
        </p:nvPicPr>
        <p:blipFill>
          <a:blip r:embed="rId3" cstate="print"/>
          <a:stretch>
            <a:fillRect/>
          </a:stretch>
        </p:blipFill>
        <p:spPr>
          <a:xfrm>
            <a:off x="5257800" y="2133600"/>
            <a:ext cx="2795738" cy="3672473"/>
          </a:xfrm>
          <a:prstGeom prst="rect">
            <a:avLst/>
          </a:prstGeom>
        </p:spPr>
      </p:pic>
      <p:sp>
        <p:nvSpPr>
          <p:cNvPr id="9" name="TextBox 8"/>
          <p:cNvSpPr txBox="1"/>
          <p:nvPr/>
        </p:nvSpPr>
        <p:spPr bwMode="auto">
          <a:xfrm>
            <a:off x="5257800" y="5806073"/>
            <a:ext cx="914399"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2"/>
          </p:nvPr>
        </p:nvSpPr>
        <p:spPr>
          <a:xfrm>
            <a:off x="914400" y="1524000"/>
            <a:ext cx="4343400" cy="4495800"/>
          </a:xfrm>
        </p:spPr>
        <p:txBody>
          <a:bodyPr>
            <a:normAutofit lnSpcReduction="10000"/>
          </a:bodyPr>
          <a:lstStyle/>
          <a:p>
            <a:pPr lvl="0"/>
            <a:r>
              <a:rPr lang="en-US" dirty="0" smtClean="0"/>
              <a:t>The last seven commandments are about love of neighbor (Exodus 20:12-17): </a:t>
            </a:r>
          </a:p>
          <a:p>
            <a:pPr lvl="1">
              <a:buFont typeface="Courier New" panose="02070309020205020404" pitchFamily="49" charset="0"/>
              <a:buChar char="o"/>
            </a:pPr>
            <a:r>
              <a:rPr lang="en-US" dirty="0" smtClean="0"/>
              <a:t>Honor your father and your mother.</a:t>
            </a:r>
          </a:p>
          <a:p>
            <a:pPr lvl="1">
              <a:buFont typeface="Courier New" panose="02070309020205020404" pitchFamily="49" charset="0"/>
              <a:buChar char="o"/>
            </a:pPr>
            <a:r>
              <a:rPr lang="en-US" dirty="0" smtClean="0"/>
              <a:t>You shall not kill.</a:t>
            </a:r>
          </a:p>
          <a:p>
            <a:pPr lvl="1">
              <a:buFont typeface="Courier New" panose="02070309020205020404" pitchFamily="49" charset="0"/>
              <a:buChar char="o"/>
            </a:pPr>
            <a:r>
              <a:rPr lang="en-US" dirty="0" smtClean="0"/>
              <a:t>You shall not commit adultery.</a:t>
            </a:r>
          </a:p>
          <a:p>
            <a:pPr lvl="1">
              <a:buFont typeface="Courier New" panose="02070309020205020404" pitchFamily="49" charset="0"/>
              <a:buChar char="o"/>
            </a:pPr>
            <a:r>
              <a:rPr lang="en-US" dirty="0" smtClean="0"/>
              <a:t>You shall not steal.</a:t>
            </a:r>
          </a:p>
          <a:p>
            <a:pPr lvl="1">
              <a:buFont typeface="Courier New" panose="02070309020205020404" pitchFamily="49" charset="0"/>
              <a:buChar char="o"/>
            </a:pPr>
            <a:r>
              <a:rPr lang="en-US" dirty="0" smtClean="0"/>
              <a:t>You shall not bear false witness against your neighbor.</a:t>
            </a:r>
          </a:p>
          <a:p>
            <a:pPr lvl="1">
              <a:buFont typeface="Courier New" panose="02070309020205020404" pitchFamily="49" charset="0"/>
              <a:buChar char="o"/>
            </a:pPr>
            <a:r>
              <a:rPr lang="en-US" dirty="0" smtClean="0"/>
              <a:t>You shall not covet your neighbor’s house.</a:t>
            </a:r>
          </a:p>
          <a:p>
            <a:pPr lvl="1">
              <a:buFont typeface="Courier New" panose="02070309020205020404" pitchFamily="49" charset="0"/>
              <a:buChar char="o"/>
            </a:pPr>
            <a:r>
              <a:rPr lang="en-US" dirty="0" smtClean="0"/>
              <a:t>You shall not covet your neighbor’s wife  …  or anything that belongs to your neighbor.</a:t>
            </a:r>
          </a:p>
          <a:p>
            <a:endParaRPr lang="en-US" dirty="0"/>
          </a:p>
        </p:txBody>
      </p:sp>
      <p:sp>
        <p:nvSpPr>
          <p:cNvPr id="6" name="Text Placeholder 5"/>
          <p:cNvSpPr>
            <a:spLocks noGrp="1"/>
          </p:cNvSpPr>
          <p:nvPr>
            <p:ph type="body" sz="quarter" idx="12"/>
          </p:nvPr>
        </p:nvSpPr>
        <p:spPr/>
        <p:txBody>
          <a:bodyPr/>
          <a:lstStyle/>
          <a:p>
            <a:endParaRPr lang="en-US" dirty="0" smtClean="0"/>
          </a:p>
          <a:p>
            <a:endParaRPr lang="en-US" dirty="0"/>
          </a:p>
        </p:txBody>
      </p:sp>
      <p:sp>
        <p:nvSpPr>
          <p:cNvPr id="2" name="Title 1"/>
          <p:cNvSpPr>
            <a:spLocks noGrp="1"/>
          </p:cNvSpPr>
          <p:nvPr>
            <p:ph type="title" idx="4294967295"/>
          </p:nvPr>
        </p:nvSpPr>
        <p:spPr>
          <a:xfrm>
            <a:off x="609600" y="865414"/>
            <a:ext cx="8763000" cy="533400"/>
          </a:xfrm>
        </p:spPr>
        <p:txBody>
          <a:bodyPr/>
          <a:lstStyle/>
          <a:p>
            <a:r>
              <a:rPr lang="en-US" dirty="0" smtClean="0"/>
              <a:t>The Ten Commandments</a:t>
            </a:r>
            <a:endParaRPr lang="en-US" dirty="0"/>
          </a:p>
        </p:txBody>
      </p:sp>
      <p:pic>
        <p:nvPicPr>
          <p:cNvPr id="8" name="Picture 7" descr="Tencommandments-wikimedia.jpg"/>
          <p:cNvPicPr>
            <a:picLocks noChangeAspect="1"/>
          </p:cNvPicPr>
          <p:nvPr/>
        </p:nvPicPr>
        <p:blipFill>
          <a:blip r:embed="rId3" cstate="print"/>
          <a:stretch>
            <a:fillRect/>
          </a:stretch>
        </p:blipFill>
        <p:spPr>
          <a:xfrm>
            <a:off x="5334000" y="1717042"/>
            <a:ext cx="2795738" cy="3672473"/>
          </a:xfrm>
          <a:prstGeom prst="rect">
            <a:avLst/>
          </a:prstGeom>
        </p:spPr>
      </p:pic>
      <p:sp>
        <p:nvSpPr>
          <p:cNvPr id="7" name="TextBox 6"/>
          <p:cNvSpPr txBox="1"/>
          <p:nvPr/>
        </p:nvSpPr>
        <p:spPr bwMode="auto">
          <a:xfrm>
            <a:off x="5325291" y="5393869"/>
            <a:ext cx="914399"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14400"/>
            <a:ext cx="8229600" cy="533400"/>
          </a:xfrm>
        </p:spPr>
        <p:txBody>
          <a:bodyPr/>
          <a:lstStyle/>
          <a:p>
            <a:r>
              <a:rPr lang="en-US" dirty="0" smtClean="0"/>
              <a:t>Summary of All of Jesus’ Teachings</a:t>
            </a:r>
            <a:endParaRPr lang="en-US" dirty="0"/>
          </a:p>
        </p:txBody>
      </p:sp>
      <p:sp>
        <p:nvSpPr>
          <p:cNvPr id="3" name="Content Placeholder 2"/>
          <p:cNvSpPr>
            <a:spLocks noGrp="1"/>
          </p:cNvSpPr>
          <p:nvPr>
            <p:ph idx="1"/>
          </p:nvPr>
        </p:nvSpPr>
        <p:spPr>
          <a:xfrm>
            <a:off x="1143000" y="1905001"/>
            <a:ext cx="2895600" cy="1752600"/>
          </a:xfrm>
        </p:spPr>
        <p:txBody>
          <a:bodyPr>
            <a:normAutofit/>
          </a:bodyPr>
          <a:lstStyle/>
          <a:p>
            <a:pPr marL="0" indent="0">
              <a:buNone/>
            </a:pPr>
            <a:r>
              <a:rPr lang="en-US" dirty="0" smtClean="0"/>
              <a:t>How does the Greatest Commandment summarize all of Jesus’ teachings?</a:t>
            </a:r>
          </a:p>
          <a:p>
            <a:endParaRPr lang="en-US" dirty="0"/>
          </a:p>
        </p:txBody>
      </p:sp>
      <p:pic>
        <p:nvPicPr>
          <p:cNvPr id="4" name="Picture 3" descr="SermonOnTheMount-wikimedia.jpg"/>
          <p:cNvPicPr>
            <a:picLocks noChangeAspect="1"/>
          </p:cNvPicPr>
          <p:nvPr/>
        </p:nvPicPr>
        <p:blipFill>
          <a:blip r:embed="rId3" cstate="print"/>
          <a:stretch>
            <a:fillRect/>
          </a:stretch>
        </p:blipFill>
        <p:spPr>
          <a:xfrm>
            <a:off x="4419600" y="1600200"/>
            <a:ext cx="3812032" cy="4267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TextBox 4"/>
          <p:cNvSpPr txBox="1"/>
          <p:nvPr/>
        </p:nvSpPr>
        <p:spPr bwMode="auto">
          <a:xfrm>
            <a:off x="4419600" y="5904952"/>
            <a:ext cx="914399"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990602"/>
            <a:ext cx="8229600" cy="533400"/>
          </a:xfrm>
        </p:spPr>
        <p:txBody>
          <a:bodyPr/>
          <a:lstStyle/>
          <a:p>
            <a:r>
              <a:rPr lang="en-US" dirty="0" smtClean="0"/>
              <a:t>The Greatest Commandment</a:t>
            </a:r>
            <a:endParaRPr lang="en-US" dirty="0"/>
          </a:p>
        </p:txBody>
      </p:sp>
      <p:sp>
        <p:nvSpPr>
          <p:cNvPr id="3" name="Content Placeholder 2"/>
          <p:cNvSpPr>
            <a:spLocks noGrp="1"/>
          </p:cNvSpPr>
          <p:nvPr>
            <p:ph idx="1"/>
          </p:nvPr>
        </p:nvSpPr>
        <p:spPr>
          <a:xfrm>
            <a:off x="1371600" y="1676401"/>
            <a:ext cx="6629400" cy="2133600"/>
          </a:xfrm>
        </p:spPr>
        <p:txBody>
          <a:bodyPr/>
          <a:lstStyle/>
          <a:p>
            <a:pPr>
              <a:spcAft>
                <a:spcPts val="1200"/>
              </a:spcAft>
              <a:buNone/>
            </a:pPr>
            <a:r>
              <a:rPr lang="en-US" sz="2400" dirty="0" smtClean="0"/>
              <a:t>The Greatest Commandment is about </a:t>
            </a:r>
            <a: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YOU</a:t>
            </a:r>
            <a:r>
              <a:rPr lang="en-US" sz="2400" dirty="0" smtClean="0"/>
              <a:t>: </a:t>
            </a:r>
          </a:p>
          <a:p>
            <a:pPr lvl="0"/>
            <a:r>
              <a:rPr lang="en-US" dirty="0" smtClean="0"/>
              <a:t>Following the Greatest Commandment is our call to holiness.</a:t>
            </a:r>
          </a:p>
          <a:p>
            <a:pPr lvl="0"/>
            <a:r>
              <a:rPr lang="en-US" dirty="0" smtClean="0"/>
              <a:t>When we keep the Greatest Commandment, we are very near to the Kingdom of God.</a:t>
            </a:r>
          </a:p>
          <a:p>
            <a:endParaRPr lang="en-US" dirty="0" smtClean="0"/>
          </a:p>
          <a:p>
            <a:endParaRPr lang="en-US" dirty="0"/>
          </a:p>
        </p:txBody>
      </p:sp>
      <p:sp>
        <p:nvSpPr>
          <p:cNvPr id="4" name="TextBox 3"/>
          <p:cNvSpPr txBox="1"/>
          <p:nvPr/>
        </p:nvSpPr>
        <p:spPr bwMode="auto">
          <a:xfrm>
            <a:off x="2514600" y="4114800"/>
            <a:ext cx="4419600" cy="1446550"/>
          </a:xfrm>
          <a:prstGeom prst="rect">
            <a:avLst/>
          </a:prstGeom>
          <a:noFill/>
          <a:ln w="9525">
            <a:noFill/>
            <a:miter lim="800000"/>
            <a:headEnd/>
            <a:tailEnd/>
          </a:ln>
        </p:spPr>
        <p:txBody>
          <a:bodyPr wrap="square" rtlCol="0">
            <a:spAutoFit/>
          </a:bodyPr>
          <a:lstStyle/>
          <a:p>
            <a:r>
              <a:rPr lang="en-US" sz="2000" dirty="0">
                <a:solidFill>
                  <a:schemeClr val="tx2"/>
                </a:solidFill>
                <a:latin typeface="Arial" panose="020B0604020202020204" pitchFamily="34" charset="0"/>
                <a:cs typeface="Arial" panose="020B0604020202020204" pitchFamily="34" charset="0"/>
              </a:rPr>
              <a:t>“But seek first the kingdom [of God] and his righteousness, and all these things will be given you besides” (Matthew 6:33).</a:t>
            </a:r>
          </a:p>
          <a:p>
            <a:endParaRPr lang="en-US" sz="800" dirty="0">
              <a:solidFill>
                <a:schemeClr val="bg1">
                  <a:lumMod val="65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Acknowledgment</a:t>
            </a:r>
            <a:endParaRPr lang="en-US" dirty="0"/>
          </a:p>
        </p:txBody>
      </p:sp>
      <p:sp>
        <p:nvSpPr>
          <p:cNvPr id="3" name="Content Placeholder 2"/>
          <p:cNvSpPr>
            <a:spLocks noGrp="1"/>
          </p:cNvSpPr>
          <p:nvPr>
            <p:ph idx="1"/>
          </p:nvPr>
        </p:nvSpPr>
        <p:spPr/>
        <p:txBody>
          <a:bodyPr/>
          <a:lstStyle/>
          <a:p>
            <a:pPr marL="0" indent="0">
              <a:buNone/>
            </a:pPr>
            <a:r>
              <a:rPr lang="en-US" sz="1200" dirty="0"/>
              <a:t>The Scripture quotations in this PowerPoint are from the </a:t>
            </a:r>
            <a:r>
              <a:rPr lang="en-US" sz="1200" i="1" dirty="0"/>
              <a:t>New American Bible, revised edition </a:t>
            </a:r>
            <a:r>
              <a:rPr lang="en-US" sz="1200" dirty="0"/>
              <a:t>© 2010, 1991, 1986, 1970 Confraternity of Christian Doctrine, Inc., Washington, </a:t>
            </a:r>
            <a:r>
              <a:rPr lang="en-US" sz="1200" dirty="0" smtClean="0"/>
              <a:t>DC</a:t>
            </a:r>
            <a:r>
              <a:rPr lang="en-US" sz="1200" dirty="0"/>
              <a:t>. All Rights Reserved. No part of this work may be reproduced or transmitted in any form or by any means, electronic or mechanical, including photocopying, recording, or by any information storage and retrieval system, without permission in writing from the copyright owner.</a:t>
            </a:r>
          </a:p>
          <a:p>
            <a:pPr marL="0" indent="0">
              <a:buNone/>
            </a:pPr>
            <a:endParaRPr lang="en-US" dirty="0"/>
          </a:p>
        </p:txBody>
      </p:sp>
    </p:spTree>
    <p:extLst>
      <p:ext uri="{BB962C8B-B14F-4D97-AF65-F5344CB8AC3E}">
        <p14:creationId xmlns:p14="http://schemas.microsoft.com/office/powerpoint/2010/main" val="238717277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96983" y="914400"/>
            <a:ext cx="8229600" cy="533400"/>
          </a:xfrm>
        </p:spPr>
        <p:txBody>
          <a:bodyPr/>
          <a:lstStyle/>
          <a:p>
            <a:r>
              <a:rPr lang="en-US" dirty="0" smtClean="0"/>
              <a:t>The Greatest Commandment</a:t>
            </a:r>
            <a:endParaRPr lang="en-US" dirty="0"/>
          </a:p>
        </p:txBody>
      </p:sp>
      <p:sp>
        <p:nvSpPr>
          <p:cNvPr id="6" name="Content Placeholder 5"/>
          <p:cNvSpPr>
            <a:spLocks noGrp="1"/>
          </p:cNvSpPr>
          <p:nvPr>
            <p:ph idx="1"/>
          </p:nvPr>
        </p:nvSpPr>
        <p:spPr>
          <a:xfrm>
            <a:off x="1773283" y="1981200"/>
            <a:ext cx="6477000" cy="4373563"/>
          </a:xfrm>
        </p:spPr>
        <p:txBody>
          <a:bodyPr/>
          <a:lstStyle/>
          <a:p>
            <a:pPr>
              <a:buNone/>
            </a:pPr>
            <a:r>
              <a:rPr lang="en-US" dirty="0" smtClean="0"/>
              <a:t>Add the following:</a:t>
            </a:r>
          </a:p>
          <a:p>
            <a:pPr>
              <a:buNone/>
            </a:pPr>
            <a:endParaRPr lang="en-US" dirty="0" smtClean="0"/>
          </a:p>
          <a:p>
            <a:pPr>
              <a:buNone/>
            </a:pPr>
            <a:r>
              <a:rPr lang="en-US" dirty="0" smtClean="0"/>
              <a:t>    	</a:t>
            </a:r>
            <a:r>
              <a:rPr lang="en-US" sz="2400" b="1" dirty="0" smtClean="0">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2700000" scaled="1"/>
                  <a:tileRect/>
                </a:gradFill>
              </a:rPr>
              <a:t>   Examples of how Jesus lived</a:t>
            </a:r>
          </a:p>
          <a:p>
            <a:pPr>
              <a:buNone/>
            </a:pPr>
            <a:r>
              <a:rPr lang="en-US" sz="2400" b="1" dirty="0" smtClean="0">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2700000" scaled="1"/>
                  <a:tileRect/>
                </a:gradFill>
              </a:rPr>
              <a:t>	+ Jesus’ parables</a:t>
            </a:r>
          </a:p>
          <a:p>
            <a:pPr>
              <a:buNone/>
            </a:pPr>
            <a:r>
              <a:rPr lang="en-US" sz="2400" b="1" dirty="0" smtClean="0">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2700000" scaled="1"/>
                  <a:tileRect/>
                </a:gradFill>
              </a:rPr>
              <a:t>	</a:t>
            </a:r>
            <a:r>
              <a:rPr lang="en-US" sz="2400" b="1" u="sng" dirty="0" smtClean="0">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2700000" scaled="1"/>
                  <a:tileRect/>
                </a:gradFill>
              </a:rPr>
              <a:t>+ Jesus’ teachings                        </a:t>
            </a:r>
          </a:p>
          <a:p>
            <a:pPr>
              <a:buNone/>
            </a:pPr>
            <a:r>
              <a:rPr lang="en-US" sz="2400" b="1" dirty="0" smtClean="0">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2700000" scaled="1"/>
                  <a:tileRect/>
                </a:gradFill>
              </a:rPr>
              <a:t>	   ??</a:t>
            </a:r>
          </a:p>
          <a:p>
            <a:endParaRPr lang="en-US"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62000" y="914400"/>
            <a:ext cx="8229600" cy="533400"/>
          </a:xfrm>
        </p:spPr>
        <p:txBody>
          <a:bodyPr/>
          <a:lstStyle/>
          <a:p>
            <a:r>
              <a:rPr lang="en-US" dirty="0" smtClean="0"/>
              <a:t>The Greatest Commandment, </a:t>
            </a:r>
            <a:r>
              <a:rPr lang="en-US" sz="1000" dirty="0" smtClean="0"/>
              <a:t>(cont’d.)</a:t>
            </a:r>
            <a:endParaRPr lang="en-US" sz="1000" dirty="0"/>
          </a:p>
        </p:txBody>
      </p:sp>
      <p:sp>
        <p:nvSpPr>
          <p:cNvPr id="6" name="Content Placeholder 5"/>
          <p:cNvSpPr>
            <a:spLocks noGrp="1"/>
          </p:cNvSpPr>
          <p:nvPr>
            <p:ph idx="1"/>
          </p:nvPr>
        </p:nvSpPr>
        <p:spPr>
          <a:xfrm>
            <a:off x="1371600" y="1676400"/>
            <a:ext cx="6477000" cy="4373563"/>
          </a:xfrm>
        </p:spPr>
        <p:txBody>
          <a:bodyPr>
            <a:normAutofit/>
          </a:bodyPr>
          <a:lstStyle/>
          <a:p>
            <a:pPr>
              <a:buNone/>
            </a:pPr>
            <a:r>
              <a:rPr lang="en-US" b="1" dirty="0" smtClean="0">
                <a:solidFill>
                  <a:srgbClr val="C00000"/>
                </a:solidFill>
              </a:rPr>
              <a:t>The Answer:</a:t>
            </a:r>
          </a:p>
          <a:p>
            <a:pPr>
              <a:spcAft>
                <a:spcPts val="1200"/>
              </a:spcAft>
              <a:buNone/>
            </a:pP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Greatest </a:t>
            </a: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Commandment</a:t>
            </a:r>
            <a:endParaRPr lang="en-US" dirty="0" smtClean="0"/>
          </a:p>
          <a:p>
            <a:r>
              <a:rPr lang="en-US" dirty="0" smtClean="0"/>
              <a:t>The three synoptic Gospels (Matthew, Mark, and Luke) each describe the Greatest Commandment slightly differently, but with the same message.</a:t>
            </a:r>
          </a:p>
          <a:p>
            <a:r>
              <a:rPr lang="en-US" dirty="0" smtClean="0"/>
              <a:t>Review the passages on each one of the next three slides.</a:t>
            </a:r>
          </a:p>
          <a:p>
            <a:r>
              <a:rPr lang="en-US" dirty="0" smtClean="0"/>
              <a:t>As you review, write down a summary of the passage. After you have reviewed all three, summarize in your own words what you learned.</a:t>
            </a:r>
          </a:p>
          <a:p>
            <a:endParaRPr lang="en-US"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990600"/>
            <a:ext cx="8229600" cy="533400"/>
          </a:xfrm>
        </p:spPr>
        <p:txBody>
          <a:bodyPr/>
          <a:lstStyle/>
          <a:p>
            <a:r>
              <a:rPr lang="en-US" dirty="0" smtClean="0"/>
              <a:t>The Gospel of Matthew</a:t>
            </a:r>
            <a:endParaRPr lang="en-US" dirty="0"/>
          </a:p>
        </p:txBody>
      </p:sp>
      <p:sp>
        <p:nvSpPr>
          <p:cNvPr id="3" name="Content Placeholder 2"/>
          <p:cNvSpPr>
            <a:spLocks noGrp="1"/>
          </p:cNvSpPr>
          <p:nvPr>
            <p:ph idx="1"/>
          </p:nvPr>
        </p:nvSpPr>
        <p:spPr>
          <a:xfrm>
            <a:off x="1371600" y="1600200"/>
            <a:ext cx="5943600" cy="4373563"/>
          </a:xfrm>
        </p:spPr>
        <p:txBody>
          <a:bodyPr/>
          <a:lstStyle/>
          <a:p>
            <a:pPr>
              <a:buNone/>
            </a:pPr>
            <a:r>
              <a:rPr lang="en-US" b="1" dirty="0" smtClean="0"/>
              <a:t>Matthew 22:34–40</a:t>
            </a:r>
            <a:endParaRPr lang="en-US" dirty="0" smtClean="0"/>
          </a:p>
          <a:p>
            <a:pPr marL="0" indent="0">
              <a:buNone/>
              <a:tabLst>
                <a:tab pos="5770563" algn="l"/>
              </a:tabLst>
            </a:pPr>
            <a:r>
              <a:rPr lang="en-US" dirty="0" smtClean="0">
                <a:solidFill>
                  <a:schemeClr val="tx2"/>
                </a:solidFill>
              </a:rPr>
              <a:t>When </a:t>
            </a:r>
            <a:r>
              <a:rPr lang="en-US" dirty="0" smtClean="0">
                <a:solidFill>
                  <a:schemeClr val="tx2"/>
                </a:solidFill>
              </a:rPr>
              <a:t>the Pharisees heard that he had silenced the Sadducees, they gathered together, and one of them [a scholar of the law] tested him by asking, “Teacher, which commandment in the law is the greatest?” He said to him, “You shall love the Lord, your God, with all your heart, with all your soul, and with all your mind. This is the greatest and the first commandment. The second is like it: You shall love your neighbor as yourself. The whole law and the prophets depend on these two commandments.”</a:t>
            </a:r>
          </a:p>
          <a:p>
            <a:endParaRPr lang="en-US"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838200"/>
            <a:ext cx="8229600" cy="533400"/>
          </a:xfrm>
        </p:spPr>
        <p:txBody>
          <a:bodyPr/>
          <a:lstStyle/>
          <a:p>
            <a:r>
              <a:rPr lang="en-US" dirty="0" smtClean="0"/>
              <a:t>The Gospel of Mark</a:t>
            </a:r>
            <a:endParaRPr lang="en-US" dirty="0"/>
          </a:p>
        </p:txBody>
      </p:sp>
      <p:sp>
        <p:nvSpPr>
          <p:cNvPr id="3" name="Content Placeholder 2"/>
          <p:cNvSpPr>
            <a:spLocks noGrp="1"/>
          </p:cNvSpPr>
          <p:nvPr>
            <p:ph idx="1"/>
          </p:nvPr>
        </p:nvSpPr>
        <p:spPr>
          <a:xfrm>
            <a:off x="1371600" y="1447800"/>
            <a:ext cx="6858000" cy="4953000"/>
          </a:xfrm>
        </p:spPr>
        <p:txBody>
          <a:bodyPr>
            <a:normAutofit fontScale="92500" lnSpcReduction="10000"/>
          </a:bodyPr>
          <a:lstStyle/>
          <a:p>
            <a:pPr>
              <a:buNone/>
            </a:pPr>
            <a:r>
              <a:rPr lang="en-US" b="1" dirty="0" smtClean="0"/>
              <a:t>Mark 12:28–34</a:t>
            </a:r>
            <a:endParaRPr lang="en-US" dirty="0" smtClean="0"/>
          </a:p>
          <a:p>
            <a:pPr marL="0" indent="0">
              <a:buNone/>
            </a:pPr>
            <a:r>
              <a:rPr lang="en-US" dirty="0" smtClean="0">
                <a:solidFill>
                  <a:schemeClr val="tx2"/>
                </a:solidFill>
              </a:rPr>
              <a:t>One of the scribes, when he came forward and heard them disputing and saw how well he had answered them, asked him, “Which is the first of all the commandments?” Jesus replied, “The first is this: ‘Hear, O Israel! The Lord our God is Lord alone! You shall love the Lord your God with all your heart, with all your soul, with all your mind, and with all your strength.’ The second is this: ‘You shall love your neighbor as yourself.’ There is no other commandment greater than these.” The scribe said to him, “Well said, teacher. You are right in saying, ‘He is One and there is no other than he.’ And ‘to love him with all your heart, with all your understanding, with all your strength, and to love your neighbor as yourself’ is worth more than all burnt offerings and sacrifices.” And when Jesus saw that [he] answered with understanding, he said to him, “You are not far from the kingdom of God.” And no one dared to ask him any more questions.</a:t>
            </a:r>
          </a:p>
          <a:p>
            <a:endParaRPr lang="en-US"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Gospel of Luke</a:t>
            </a:r>
            <a:endParaRPr lang="en-US" dirty="0"/>
          </a:p>
        </p:txBody>
      </p:sp>
      <p:sp>
        <p:nvSpPr>
          <p:cNvPr id="3" name="Content Placeholder 2"/>
          <p:cNvSpPr>
            <a:spLocks noGrp="1"/>
          </p:cNvSpPr>
          <p:nvPr>
            <p:ph idx="1"/>
          </p:nvPr>
        </p:nvSpPr>
        <p:spPr>
          <a:xfrm>
            <a:off x="1371600" y="1752600"/>
            <a:ext cx="6324600" cy="4373563"/>
          </a:xfrm>
        </p:spPr>
        <p:txBody>
          <a:bodyPr/>
          <a:lstStyle/>
          <a:p>
            <a:pPr>
              <a:buNone/>
            </a:pPr>
            <a:r>
              <a:rPr lang="en-US" b="1" dirty="0" smtClean="0"/>
              <a:t>Luke 10:25–28</a:t>
            </a:r>
          </a:p>
          <a:p>
            <a:pPr marL="0" indent="0">
              <a:buNone/>
            </a:pPr>
            <a:r>
              <a:rPr lang="en-US" dirty="0" smtClean="0">
                <a:solidFill>
                  <a:schemeClr val="tx2"/>
                </a:solidFill>
              </a:rPr>
              <a:t>There was a scholar of the law who stood up to test him and said, “Teacher, what must I do to inherit eternal life?” Jesus said to him, “What is written in the law? How do you read it?” He said in reply, “You shall love the Lord, your God, with all your heart, with all your being, with all your strength, and with all your mind, and your neighbor as yourself.” He replied to him, “You have answered correctly; do this and you will live.”</a:t>
            </a:r>
            <a:endParaRPr lang="en-US" dirty="0">
              <a:solidFill>
                <a:schemeClr val="tx2"/>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533400"/>
          </a:xfrm>
        </p:spPr>
        <p:txBody>
          <a:bodyPr>
            <a:normAutofit/>
          </a:bodyPr>
          <a:lstStyle/>
          <a:p>
            <a:r>
              <a:rPr lang="en-US" dirty="0" smtClean="0"/>
              <a:t>The Importance of the Greatest Commandment</a:t>
            </a:r>
            <a:endParaRPr lang="en-US" dirty="0"/>
          </a:p>
        </p:txBody>
      </p:sp>
      <p:sp>
        <p:nvSpPr>
          <p:cNvPr id="3" name="Content Placeholder 2"/>
          <p:cNvSpPr>
            <a:spLocks noGrp="1"/>
          </p:cNvSpPr>
          <p:nvPr>
            <p:ph idx="1"/>
          </p:nvPr>
        </p:nvSpPr>
        <p:spPr>
          <a:xfrm>
            <a:off x="990600" y="1447800"/>
            <a:ext cx="6477000" cy="3581400"/>
          </a:xfrm>
        </p:spPr>
        <p:txBody>
          <a:bodyPr>
            <a:normAutofit/>
          </a:bodyPr>
          <a:lstStyle/>
          <a:p>
            <a:pPr lvl="0"/>
            <a:r>
              <a:rPr lang="en-US" dirty="0" smtClean="0"/>
              <a:t>Jesus offers this commandment to help us keep the Kingdom as our first goal.</a:t>
            </a:r>
          </a:p>
          <a:p>
            <a:pPr lvl="0"/>
            <a:r>
              <a:rPr lang="en-US" dirty="0" smtClean="0"/>
              <a:t>It focuses on God.</a:t>
            </a:r>
          </a:p>
          <a:p>
            <a:pPr lvl="0"/>
            <a:r>
              <a:rPr lang="en-US" dirty="0" smtClean="0"/>
              <a:t>It focuses on others.</a:t>
            </a:r>
          </a:p>
          <a:p>
            <a:pPr lvl="0"/>
            <a:r>
              <a:rPr lang="en-US" dirty="0" smtClean="0"/>
              <a:t>It focuses on </a:t>
            </a:r>
            <a:r>
              <a:rPr lang="en-US" i="1" dirty="0" smtClean="0"/>
              <a:t>agape</a:t>
            </a:r>
            <a:r>
              <a:rPr lang="en-US" dirty="0" smtClean="0"/>
              <a:t>—love.</a:t>
            </a:r>
          </a:p>
          <a:p>
            <a:pPr lvl="0"/>
            <a:r>
              <a:rPr lang="en-US" dirty="0" smtClean="0"/>
              <a:t>It focuses on and reminds us of the Ten Commandments.</a:t>
            </a:r>
          </a:p>
          <a:p>
            <a:pPr lvl="0"/>
            <a:r>
              <a:rPr lang="en-US" dirty="0" smtClean="0"/>
              <a:t>It summarizes all Jesus’ teachings.</a:t>
            </a:r>
          </a:p>
          <a:p>
            <a:pPr lvl="0"/>
            <a:r>
              <a:rPr lang="en-US" dirty="0" smtClean="0"/>
              <a:t>It helps us to respond to our call to holiness, having a change of heart.</a:t>
            </a:r>
          </a:p>
          <a:p>
            <a:pPr>
              <a:buNone/>
            </a:pPr>
            <a:endParaRPr lang="en-US" dirty="0" smtClean="0"/>
          </a:p>
          <a:p>
            <a:endParaRPr lang="en-US" dirty="0"/>
          </a:p>
        </p:txBody>
      </p:sp>
      <p:sp>
        <p:nvSpPr>
          <p:cNvPr id="4" name="TextBox 3"/>
          <p:cNvSpPr txBox="1"/>
          <p:nvPr/>
        </p:nvSpPr>
        <p:spPr bwMode="auto">
          <a:xfrm>
            <a:off x="2057400" y="5181600"/>
            <a:ext cx="5410200" cy="1015663"/>
          </a:xfrm>
          <a:prstGeom prst="rect">
            <a:avLst/>
          </a:prstGeom>
          <a:noFill/>
          <a:ln w="9525">
            <a:noFill/>
            <a:miter lim="800000"/>
            <a:headEnd/>
            <a:tailEnd/>
          </a:ln>
        </p:spPr>
        <p:txBody>
          <a:bodyPr wrap="square" rtlCol="0">
            <a:spAutoFit/>
          </a:bodyPr>
          <a:lstStyle/>
          <a:p>
            <a:r>
              <a:rPr lang="en-US" sz="2000" dirty="0">
                <a:solidFill>
                  <a:schemeClr val="tx2"/>
                </a:solidFill>
                <a:latin typeface="Arial" panose="020B0604020202020204" pitchFamily="34" charset="0"/>
                <a:cs typeface="Arial" panose="020B0604020202020204" pitchFamily="34" charset="0"/>
              </a:rPr>
              <a:t>“And when Jesus saw that [he] answered with understanding, he said to him, ‘You are not far </a:t>
            </a:r>
            <a:br>
              <a:rPr lang="en-US" sz="2000" dirty="0">
                <a:solidFill>
                  <a:schemeClr val="tx2"/>
                </a:solidFill>
                <a:latin typeface="Arial" panose="020B0604020202020204" pitchFamily="34" charset="0"/>
                <a:cs typeface="Arial" panose="020B0604020202020204" pitchFamily="34" charset="0"/>
              </a:rPr>
            </a:br>
            <a:r>
              <a:rPr lang="en-US" sz="2000" dirty="0">
                <a:solidFill>
                  <a:schemeClr val="tx2"/>
                </a:solidFill>
                <a:latin typeface="Arial" panose="020B0604020202020204" pitchFamily="34" charset="0"/>
                <a:cs typeface="Arial" panose="020B0604020202020204" pitchFamily="34" charset="0"/>
              </a:rPr>
              <a:t>from the kingdom of God’” (Mark 12:34).</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066802"/>
            <a:ext cx="8229600" cy="533400"/>
          </a:xfrm>
        </p:spPr>
        <p:txBody>
          <a:bodyPr/>
          <a:lstStyle/>
          <a:p>
            <a:r>
              <a:rPr lang="en-US" dirty="0" smtClean="0"/>
              <a:t>The Kingdom of God</a:t>
            </a:r>
            <a:endParaRPr lang="en-US" dirty="0"/>
          </a:p>
        </p:txBody>
      </p:sp>
      <p:sp>
        <p:nvSpPr>
          <p:cNvPr id="3" name="Content Placeholder 2"/>
          <p:cNvSpPr>
            <a:spLocks noGrp="1"/>
          </p:cNvSpPr>
          <p:nvPr>
            <p:ph idx="1"/>
          </p:nvPr>
        </p:nvSpPr>
        <p:spPr>
          <a:xfrm>
            <a:off x="1371600" y="1828801"/>
            <a:ext cx="6477000" cy="2057400"/>
          </a:xfrm>
        </p:spPr>
        <p:txBody>
          <a:bodyPr/>
          <a:lstStyle/>
          <a:p>
            <a:pPr marL="0" indent="0">
              <a:buNone/>
            </a:pPr>
            <a:r>
              <a:rPr lang="en-US" dirty="0" smtClean="0"/>
              <a:t>The Greatest Commandment helps us to know that the Kingdom of God is our first goal:</a:t>
            </a:r>
          </a:p>
          <a:p>
            <a:pPr lvl="0"/>
            <a:r>
              <a:rPr lang="en-US" dirty="0" smtClean="0"/>
              <a:t>Every parable tells us about the Kingdom of God.</a:t>
            </a:r>
          </a:p>
          <a:p>
            <a:pPr lvl="0"/>
            <a:r>
              <a:rPr lang="en-US" dirty="0" smtClean="0"/>
              <a:t>Jesus’ central message during his earthly ministry is the Kingdom of God.</a:t>
            </a:r>
          </a:p>
          <a:p>
            <a:endParaRPr lang="en-US" dirty="0" smtClean="0"/>
          </a:p>
        </p:txBody>
      </p:sp>
      <p:sp>
        <p:nvSpPr>
          <p:cNvPr id="5" name="TextBox 4"/>
          <p:cNvSpPr txBox="1"/>
          <p:nvPr/>
        </p:nvSpPr>
        <p:spPr bwMode="auto">
          <a:xfrm>
            <a:off x="2209800" y="4114800"/>
            <a:ext cx="5105400" cy="1015663"/>
          </a:xfrm>
          <a:prstGeom prst="rect">
            <a:avLst/>
          </a:prstGeom>
          <a:noFill/>
          <a:ln w="9525">
            <a:noFill/>
            <a:miter lim="800000"/>
            <a:headEnd/>
            <a:tailEnd/>
          </a:ln>
        </p:spPr>
        <p:txBody>
          <a:bodyPr wrap="square" rtlCol="0">
            <a:spAutoFit/>
          </a:bodyPr>
          <a:lstStyle/>
          <a:p>
            <a:r>
              <a:rPr lang="en-US" sz="2000" dirty="0">
                <a:solidFill>
                  <a:schemeClr val="tx2"/>
                </a:solidFill>
                <a:latin typeface="Arial" panose="020B0604020202020204" pitchFamily="34" charset="0"/>
                <a:cs typeface="Arial" panose="020B0604020202020204" pitchFamily="34" charset="0"/>
              </a:rPr>
              <a:t>“This is the time of fulfillment. The kingdom </a:t>
            </a:r>
            <a:br>
              <a:rPr lang="en-US" sz="2000" dirty="0">
                <a:solidFill>
                  <a:schemeClr val="tx2"/>
                </a:solidFill>
                <a:latin typeface="Arial" panose="020B0604020202020204" pitchFamily="34" charset="0"/>
                <a:cs typeface="Arial" panose="020B0604020202020204" pitchFamily="34" charset="0"/>
              </a:rPr>
            </a:br>
            <a:r>
              <a:rPr lang="en-US" sz="2000" dirty="0">
                <a:solidFill>
                  <a:schemeClr val="tx2"/>
                </a:solidFill>
                <a:latin typeface="Arial" panose="020B0604020202020204" pitchFamily="34" charset="0"/>
                <a:cs typeface="Arial" panose="020B0604020202020204" pitchFamily="34" charset="0"/>
              </a:rPr>
              <a:t>of God is at hand. Repent, and believe </a:t>
            </a:r>
            <a:br>
              <a:rPr lang="en-US" sz="2000" dirty="0">
                <a:solidFill>
                  <a:schemeClr val="tx2"/>
                </a:solidFill>
                <a:latin typeface="Arial" panose="020B0604020202020204" pitchFamily="34" charset="0"/>
                <a:cs typeface="Arial" panose="020B0604020202020204" pitchFamily="34" charset="0"/>
              </a:rPr>
            </a:br>
            <a:r>
              <a:rPr lang="en-US" sz="2000" dirty="0">
                <a:solidFill>
                  <a:schemeClr val="tx2"/>
                </a:solidFill>
                <a:latin typeface="Arial" panose="020B0604020202020204" pitchFamily="34" charset="0"/>
                <a:cs typeface="Arial" panose="020B0604020202020204" pitchFamily="34" charset="0"/>
              </a:rPr>
              <a:t>in the gospel.” (Mark 1:15)</a:t>
            </a:r>
            <a:endParaRPr lang="en-US" sz="2000" dirty="0">
              <a:solidFill>
                <a:schemeClr val="tx2"/>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838200"/>
            <a:ext cx="8229600" cy="533400"/>
          </a:xfrm>
        </p:spPr>
        <p:txBody>
          <a:bodyPr/>
          <a:lstStyle/>
          <a:p>
            <a:r>
              <a:rPr lang="en-US" dirty="0" smtClean="0"/>
              <a:t>Focus on God</a:t>
            </a:r>
            <a:endParaRPr lang="en-US" dirty="0"/>
          </a:p>
        </p:txBody>
      </p:sp>
      <p:sp>
        <p:nvSpPr>
          <p:cNvPr id="3" name="Content Placeholder 2"/>
          <p:cNvSpPr>
            <a:spLocks noGrp="1"/>
          </p:cNvSpPr>
          <p:nvPr>
            <p:ph idx="1"/>
          </p:nvPr>
        </p:nvSpPr>
        <p:spPr>
          <a:xfrm>
            <a:off x="1371600" y="1447800"/>
            <a:ext cx="6477000" cy="4800600"/>
          </a:xfrm>
        </p:spPr>
        <p:txBody>
          <a:bodyPr>
            <a:normAutofit/>
          </a:bodyPr>
          <a:lstStyle/>
          <a:p>
            <a:pPr>
              <a:spcAft>
                <a:spcPts val="600"/>
              </a:spcAft>
              <a:buNone/>
            </a:pPr>
            <a:r>
              <a:rPr lang="en-US" dirty="0" smtClean="0"/>
              <a:t>The Greatest Commandment focuses on God:</a:t>
            </a:r>
          </a:p>
          <a:p>
            <a:pPr lvl="0"/>
            <a:r>
              <a:rPr lang="en-US" dirty="0" smtClean="0"/>
              <a:t>Jesus is quoting from Deuteronomy: “  …  [Y]</a:t>
            </a:r>
            <a:r>
              <a:rPr lang="en-US" dirty="0" err="1" smtClean="0"/>
              <a:t>ou</a:t>
            </a:r>
            <a:r>
              <a:rPr lang="en-US" dirty="0" smtClean="0"/>
              <a:t> shall love the L</a:t>
            </a:r>
            <a:r>
              <a:rPr lang="en-US" cap="small" dirty="0" smtClean="0"/>
              <a:t>ord</a:t>
            </a:r>
            <a:r>
              <a:rPr lang="en-US" dirty="0" smtClean="0"/>
              <a:t>, your God, with your whole heart, and with your whole being, and with your whole strength” (6:5).</a:t>
            </a:r>
          </a:p>
          <a:p>
            <a:pPr lvl="0"/>
            <a:r>
              <a:rPr lang="en-US" dirty="0" smtClean="0"/>
              <a:t>The passage is part of the Jewish prayer called the </a:t>
            </a:r>
            <a:r>
              <a:rPr lang="en-US" i="1" dirty="0" err="1" smtClean="0"/>
              <a:t>Shema</a:t>
            </a:r>
            <a:r>
              <a:rPr lang="en-US" i="1" dirty="0" smtClean="0"/>
              <a:t>:</a:t>
            </a:r>
          </a:p>
          <a:p>
            <a:pPr lvl="1">
              <a:buFont typeface="Courier New" panose="02070309020205020404" pitchFamily="49" charset="0"/>
              <a:buChar char="o"/>
            </a:pPr>
            <a:r>
              <a:rPr lang="en-US" dirty="0" smtClean="0"/>
              <a:t>Uttered daily by faithful Jews</a:t>
            </a:r>
          </a:p>
          <a:p>
            <a:pPr lvl="1">
              <a:buFont typeface="Courier New" panose="02070309020205020404" pitchFamily="49" charset="0"/>
              <a:buChar char="o"/>
            </a:pPr>
            <a:r>
              <a:rPr lang="en-US" dirty="0" smtClean="0"/>
              <a:t>Reminds them to put God first</a:t>
            </a:r>
          </a:p>
          <a:p>
            <a:pPr lvl="1">
              <a:buFont typeface="Courier New" panose="02070309020205020404" pitchFamily="49" charset="0"/>
              <a:buChar char="o"/>
            </a:pPr>
            <a:r>
              <a:rPr lang="en-US" dirty="0" smtClean="0"/>
              <a:t>Demonstrates that professing your love of God </a:t>
            </a:r>
            <a:r>
              <a:rPr lang="en-US" dirty="0" smtClean="0"/>
              <a:t/>
            </a:r>
            <a:br>
              <a:rPr lang="en-US" dirty="0" smtClean="0"/>
            </a:br>
            <a:r>
              <a:rPr lang="en-US" dirty="0" smtClean="0"/>
              <a:t>in </a:t>
            </a:r>
            <a:r>
              <a:rPr lang="en-US" dirty="0" smtClean="0"/>
              <a:t>all you do—heart, soul, mind—keeps you from compartmentalizing your faith. It is a reflection </a:t>
            </a:r>
            <a:r>
              <a:rPr lang="en-US" dirty="0" smtClean="0"/>
              <a:t/>
            </a:r>
            <a:br>
              <a:rPr lang="en-US" dirty="0" smtClean="0"/>
            </a:br>
            <a:r>
              <a:rPr lang="en-US" dirty="0" smtClean="0"/>
              <a:t>of </a:t>
            </a:r>
            <a:r>
              <a:rPr lang="en-US" dirty="0" smtClean="0"/>
              <a:t>your very being, all that you do.</a:t>
            </a:r>
          </a:p>
          <a:p>
            <a:pPr lvl="1">
              <a:buFont typeface="Courier New" panose="02070309020205020404" pitchFamily="49" charset="0"/>
              <a:buChar char="o"/>
            </a:pPr>
            <a:r>
              <a:rPr lang="en-US" dirty="0" smtClean="0"/>
              <a:t>Shows Jesus’ faithfulness to God</a:t>
            </a:r>
          </a:p>
          <a:p>
            <a:endParaRPr lang="en-US"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Template>
  <TotalTime>300</TotalTime>
  <Words>1345</Words>
  <Application>Microsoft Office PowerPoint</Application>
  <PresentationFormat>On-screen Show (4:3)</PresentationFormat>
  <Paragraphs>104</Paragraphs>
  <Slides>16</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Courier New</vt:lpstr>
      <vt:lpstr>LIC Presentation template</vt:lpstr>
      <vt:lpstr>The Greatest Commandment</vt:lpstr>
      <vt:lpstr>The Greatest Commandment</vt:lpstr>
      <vt:lpstr>The Greatest Commandment, (cont’d.)</vt:lpstr>
      <vt:lpstr>The Gospel of Matthew</vt:lpstr>
      <vt:lpstr>The Gospel of Mark</vt:lpstr>
      <vt:lpstr>The Gospel of Luke</vt:lpstr>
      <vt:lpstr>The Importance of the Greatest Commandment</vt:lpstr>
      <vt:lpstr>The Kingdom of God</vt:lpstr>
      <vt:lpstr>Focus on God</vt:lpstr>
      <vt:lpstr>Focus on Others</vt:lpstr>
      <vt:lpstr>Focus on Love</vt:lpstr>
      <vt:lpstr>The Ten Commandments</vt:lpstr>
      <vt:lpstr>The Ten Commandments</vt:lpstr>
      <vt:lpstr>Summary of All of Jesus’ Teachings</vt:lpstr>
      <vt:lpstr>The Greatest Commandment</vt:lpstr>
      <vt:lpstr>Acknowledgment</vt:lpstr>
    </vt:vector>
  </TitlesOfParts>
  <Company>Saint Mary's Press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Greatest Commandments</dc:title>
  <dc:creator>Beth Martinka</dc:creator>
  <cp:lastModifiedBy>Caren Yang</cp:lastModifiedBy>
  <cp:revision>56</cp:revision>
  <dcterms:created xsi:type="dcterms:W3CDTF">2010-07-22T18:52:54Z</dcterms:created>
  <dcterms:modified xsi:type="dcterms:W3CDTF">2015-03-11T18:10:42Z</dcterms:modified>
</cp:coreProperties>
</file>