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70" r:id="rId12"/>
    <p:sldId id="271"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200">
          <p15:clr>
            <a:srgbClr val="A4A3A4"/>
          </p15:clr>
        </p15:guide>
        <p15:guide id="2" pos="2880">
          <p15:clr>
            <a:srgbClr val="A4A3A4"/>
          </p15:clr>
        </p15:guide>
        <p15:guide id="3" pos="12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n Ellair" initials="SE" lastIdx="5" clrIdx="0">
    <p:extLst/>
  </p:cmAuthor>
  <p:cmAuthor id="2" name="Jerry Ruff" initials="JR" lastIdx="4" clrIdx="1">
    <p:extLst>
      <p:ext uri="{19B8F6BF-5375-455C-9EA6-DF929625EA0E}">
        <p15:presenceInfo xmlns:p15="http://schemas.microsoft.com/office/powerpoint/2012/main" userId="S-1-5-21-636754644-196019783-934742191-65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00"/>
    <a:srgbClr val="4332B3"/>
    <a:srgbClr val="4D3ACF"/>
    <a:srgbClr val="C80000"/>
    <a:srgbClr val="823EC1"/>
    <a:srgbClr val="3BA4CF"/>
    <a:srgbClr val="332082"/>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5" autoAdjust="0"/>
    <p:restoredTop sz="87896" autoAdjust="0"/>
  </p:normalViewPr>
  <p:slideViewPr>
    <p:cSldViewPr>
      <p:cViewPr varScale="1">
        <p:scale>
          <a:sx n="80" d="100"/>
          <a:sy n="80" d="100"/>
        </p:scale>
        <p:origin x="1632" y="84"/>
      </p:cViewPr>
      <p:guideLst>
        <p:guide orient="horz" pos="1200"/>
        <p:guide pos="2880"/>
        <p:guide pos="1296"/>
      </p:guideLst>
    </p:cSldViewPr>
  </p:slideViewPr>
  <p:outlineViewPr>
    <p:cViewPr>
      <p:scale>
        <a:sx n="75" d="100"/>
        <a:sy n="7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06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58581FD-550E-4F26-B0B7-EB647264ACAF}" type="slidenum">
              <a:rPr lang="en-US"/>
              <a:pPr>
                <a:defRPr/>
              </a:pPr>
              <a:t>‹#›</a:t>
            </a:fld>
            <a:endParaRPr lang="en-US"/>
          </a:p>
        </p:txBody>
      </p:sp>
    </p:spTree>
    <p:extLst>
      <p:ext uri="{BB962C8B-B14F-4D97-AF65-F5344CB8AC3E}">
        <p14:creationId xmlns:p14="http://schemas.microsoft.com/office/powerpoint/2010/main" val="24575007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marL="0" lvl="0" indent="0">
              <a:buFont typeface="Arial"/>
              <a:buNone/>
            </a:pPr>
            <a:r>
              <a:rPr lang="en-US" sz="1200" i="1" kern="1200" dirty="0" smtClean="0">
                <a:solidFill>
                  <a:schemeClr val="tx1"/>
                </a:solidFill>
                <a:effectLst/>
                <a:latin typeface="Arial" charset="0"/>
                <a:ea typeface="+mn-ea"/>
                <a:cs typeface="+mn-cs"/>
              </a:rPr>
              <a:t>Notes:</a:t>
            </a:r>
          </a:p>
          <a:p>
            <a:pPr marL="171450" lvl="0" indent="-171450">
              <a:buFont typeface="Arial"/>
              <a:buChar char="•"/>
            </a:pPr>
            <a:r>
              <a:rPr lang="en-US" sz="1200" kern="1200" dirty="0" smtClean="0">
                <a:solidFill>
                  <a:schemeClr val="tx1"/>
                </a:solidFill>
                <a:effectLst/>
                <a:latin typeface="Arial" charset="0"/>
                <a:ea typeface="+mn-ea"/>
                <a:cs typeface="+mn-cs"/>
              </a:rPr>
              <a:t>This PowerPoint is designed for teachers who would like to provide a reflective, scripturally-based prayer experience in conjunction with learning experience 6. </a:t>
            </a:r>
          </a:p>
          <a:p>
            <a:pPr marL="171450" lvl="0" indent="-171450">
              <a:buFont typeface="Arial"/>
              <a:buChar char="•"/>
            </a:pPr>
            <a:r>
              <a:rPr lang="en-US" sz="1200" kern="1200" dirty="0" smtClean="0">
                <a:solidFill>
                  <a:schemeClr val="tx1"/>
                </a:solidFill>
                <a:effectLst/>
                <a:latin typeface="Arial" charset="0"/>
                <a:ea typeface="+mn-ea"/>
                <a:cs typeface="+mn-cs"/>
              </a:rPr>
              <a:t>You may wish to create an atmosphere in your classroom that is conducive to reflection by playing soft music and/or by lighting a candle. In addition, if your school community has a tradition of beginning and/or ending times of prayer in a particular fashion—such as making the Sign of the Cross or invoking the name of your school’s patron saint—then follow those procedures at the beginning and/or ending</a:t>
            </a:r>
            <a:r>
              <a:rPr lang="en-US" sz="1200" kern="1200" baseline="0" dirty="0" smtClean="0">
                <a:solidFill>
                  <a:schemeClr val="tx1"/>
                </a:solidFill>
                <a:effectLst/>
                <a:latin typeface="Arial" charset="0"/>
                <a:ea typeface="+mn-ea"/>
                <a:cs typeface="+mn-cs"/>
              </a:rPr>
              <a:t> </a:t>
            </a:r>
            <a:r>
              <a:rPr lang="en-US" sz="1200" kern="1200" dirty="0" smtClean="0">
                <a:solidFill>
                  <a:schemeClr val="tx1"/>
                </a:solidFill>
                <a:effectLst/>
                <a:latin typeface="Arial" charset="0"/>
                <a:ea typeface="+mn-ea"/>
                <a:cs typeface="+mn-cs"/>
              </a:rPr>
              <a:t>of this presentation. This will help the students to understand that this is meant to be a time of prayer. </a:t>
            </a:r>
          </a:p>
          <a:p>
            <a:pPr marL="171450" lvl="0" indent="-171450">
              <a:buFont typeface="Arial"/>
              <a:buChar char="•"/>
            </a:pPr>
            <a:r>
              <a:rPr lang="en-US" sz="1200" kern="1200" dirty="0" smtClean="0">
                <a:solidFill>
                  <a:schemeClr val="tx1"/>
                </a:solidFill>
                <a:effectLst/>
                <a:latin typeface="Arial" charset="0"/>
                <a:ea typeface="+mn-ea"/>
                <a:cs typeface="+mn-cs"/>
              </a:rPr>
              <a:t>As you proceed through the slides, have the students take turns reading aloud the Scripture passages that appear there. </a:t>
            </a:r>
          </a:p>
          <a:p>
            <a:pPr marL="171450" lvl="0" indent="-171450">
              <a:buFont typeface="Arial"/>
              <a:buChar char="•"/>
            </a:pPr>
            <a:r>
              <a:rPr lang="en-US" sz="1200" kern="1200" dirty="0" smtClean="0">
                <a:solidFill>
                  <a:schemeClr val="tx1"/>
                </a:solidFill>
                <a:effectLst/>
                <a:latin typeface="Arial" charset="0"/>
                <a:ea typeface="+mn-ea"/>
                <a:cs typeface="+mn-cs"/>
              </a:rPr>
              <a:t>Do not allow conversation or discussion during the presentation—simply invite the students to enjoy the images and to reflect prayerfully on the interplay of the images with the passages. </a:t>
            </a:r>
          </a:p>
          <a:p>
            <a:pPr lvl="0"/>
            <a:r>
              <a:rPr lang="en-US" sz="1200" kern="1200" dirty="0" smtClean="0">
                <a:solidFill>
                  <a:schemeClr val="tx1"/>
                </a:solidFill>
                <a:effectLst/>
                <a:latin typeface="Arial" charset="0"/>
                <a:ea typeface="+mn-ea"/>
                <a:cs typeface="+mn-cs"/>
              </a:rPr>
              <a:t>Following the presentation, you may wish to invite students to share and discuss which image was most striking to them and/or which Scripture passage stood out to them the most.</a:t>
            </a:r>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194761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0B4F004F-5D48-4167-B5FF-2634688929CF}" type="slidenum">
              <a:rPr lang="en-US" smtClean="0"/>
              <a:pPr/>
              <a:t>10</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i="1" dirty="0" smtClean="0"/>
          </a:p>
        </p:txBody>
      </p:sp>
    </p:spTree>
    <p:extLst>
      <p:ext uri="{BB962C8B-B14F-4D97-AF65-F5344CB8AC3E}">
        <p14:creationId xmlns:p14="http://schemas.microsoft.com/office/powerpoint/2010/main" val="205523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endParaRPr lang="en-US" i="1" smtClean="0"/>
          </a:p>
        </p:txBody>
      </p:sp>
    </p:spTree>
    <p:extLst>
      <p:ext uri="{BB962C8B-B14F-4D97-AF65-F5344CB8AC3E}">
        <p14:creationId xmlns:p14="http://schemas.microsoft.com/office/powerpoint/2010/main" val="4146998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EF453B36-6F5C-402F-9D8D-CDB9A994B156}" type="slidenum">
              <a:rPr lang="en-US" smtClean="0"/>
              <a:pPr/>
              <a:t>2</a:t>
            </a:fld>
            <a:endParaRPr 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3555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7CF4565-0C10-475C-AB6E-FBD75C27279F}" type="slidenum">
              <a:rPr lang="en-US" smtClean="0"/>
              <a:pPr/>
              <a:t>3</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03129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341F7F8-25A2-4480-B28C-AA9113955A7A}" type="slidenum">
              <a:rPr lang="en-US" smtClean="0"/>
              <a:pPr/>
              <a:t>4</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06320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90101E07-2D44-4B51-9FF7-D1ABBA72E3B0}" type="slidenum">
              <a:rPr lang="en-US" smtClean="0"/>
              <a:pPr/>
              <a:t>5</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448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8135A475-7D44-4833-9AA5-B98DE36E1FA0}" type="slidenum">
              <a:rPr lang="en-US" smtClean="0"/>
              <a:pPr/>
              <a:t>6</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lnSpc>
                <a:spcPct val="90000"/>
              </a:lnSpc>
            </a:pPr>
            <a:endParaRPr lang="en-US" dirty="0" smtClean="0"/>
          </a:p>
        </p:txBody>
      </p:sp>
    </p:spTree>
    <p:extLst>
      <p:ext uri="{BB962C8B-B14F-4D97-AF65-F5344CB8AC3E}">
        <p14:creationId xmlns:p14="http://schemas.microsoft.com/office/powerpoint/2010/main" val="651283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E7084FDC-F7EF-4439-A842-3BABFA1656F5}" type="slidenum">
              <a:rPr lang="en-US" smtClean="0"/>
              <a:pPr/>
              <a:t>7</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6154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4F7EDEDF-002B-4537-A54C-42CE0E05A81B}" type="slidenum">
              <a:rPr lang="en-US" smtClean="0"/>
              <a:pPr/>
              <a:t>8</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350954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63F8C5C-F776-400C-A8B1-CCA585D94176}" type="slidenum">
              <a:rPr lang="en-US" smtClean="0"/>
              <a:pPr/>
              <a:t>9</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74556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11296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050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Text Placeholder 4"/>
          <p:cNvSpPr>
            <a:spLocks noGrp="1"/>
          </p:cNvSpPr>
          <p:nvPr>
            <p:ph type="body" sz="quarter" idx="12" hasCustomPrompt="1"/>
          </p:nvPr>
        </p:nvSpPr>
        <p:spPr>
          <a:xfrm>
            <a:off x="7467600" y="6019800"/>
            <a:ext cx="1295400" cy="152400"/>
          </a:xfrm>
        </p:spPr>
        <p:txBody>
          <a:bodyPr>
            <a:noAutofit/>
          </a:bodyPr>
          <a:lstStyle>
            <a:lvl1pPr marL="0" indent="0">
              <a:buFontTx/>
              <a:buNone/>
              <a:defRPr sz="800"/>
            </a:lvl1pPr>
          </a:lstStyle>
          <a:p>
            <a:pPr>
              <a:defRPr/>
            </a:pPr>
            <a:r>
              <a:rPr lang="en-US" dirty="0" smtClean="0"/>
              <a:t>Document #: TX000000</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3174DD-0A7C-4E43-A7F1-A9352066A8B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B3152-2CAA-489E-A4B9-B4E234702B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74B11-1131-47BF-A1EA-20D3CFFE54D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283B3-1FBD-4CC0-B434-8093E88EEED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0AC500-17B0-4036-80A3-1CE2691823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FA712A-49ED-4D2B-8F49-A0DD56050A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CA38F2-15D0-4478-A507-BE90CD0F104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0D61A4-7BC0-4D69-A5A0-886F0554C69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CD283-E662-481B-A841-356D642A2AF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2C0EEE4-B1FF-4A42-9919-29548DB518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1219200" y="2514600"/>
            <a:ext cx="7772400" cy="1470025"/>
          </a:xfrm>
        </p:spPr>
        <p:txBody>
          <a:bodyPr/>
          <a:lstStyle/>
          <a:p>
            <a:pPr eaLnBrk="1" hangingPunct="1"/>
            <a:r>
              <a:rPr lang="en-US" b="1" dirty="0" smtClean="0">
                <a:solidFill>
                  <a:schemeClr val="tx1"/>
                </a:solidFill>
              </a:rPr>
              <a:t>God’s Presence in Nature</a:t>
            </a:r>
            <a:endParaRPr lang="en-US" dirty="0" smtClean="0">
              <a:solidFill>
                <a:schemeClr val="tx1"/>
              </a:solidFill>
            </a:endParaRPr>
          </a:p>
        </p:txBody>
      </p:sp>
      <p:sp>
        <p:nvSpPr>
          <p:cNvPr id="2052" name="Text Box 6"/>
          <p:cNvSpPr txBox="1">
            <a:spLocks noChangeArrowheads="1"/>
          </p:cNvSpPr>
          <p:nvPr/>
        </p:nvSpPr>
        <p:spPr bwMode="auto">
          <a:xfrm>
            <a:off x="7467600" y="6019800"/>
            <a:ext cx="1524000" cy="214313"/>
          </a:xfrm>
          <a:prstGeom prst="rect">
            <a:avLst/>
          </a:prstGeom>
          <a:noFill/>
          <a:ln w="9525">
            <a:noFill/>
            <a:miter lim="800000"/>
            <a:headEnd/>
            <a:tailEnd/>
          </a:ln>
        </p:spPr>
        <p:txBody>
          <a:bodyPr>
            <a:spAutoFit/>
          </a:bodyPr>
          <a:lstStyle/>
          <a:p>
            <a:r>
              <a:rPr lang="en-US" sz="800" dirty="0">
                <a:solidFill>
                  <a:schemeClr val="bg2"/>
                </a:solidFill>
              </a:rPr>
              <a:t>Document #: </a:t>
            </a:r>
            <a:r>
              <a:rPr lang="en-US" sz="800" dirty="0" smtClean="0">
                <a:solidFill>
                  <a:schemeClr val="bg2"/>
                </a:solidFill>
              </a:rPr>
              <a:t>TX004697</a:t>
            </a:r>
            <a:endParaRPr lang="en-US" sz="800"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72" name="TextBox 4"/>
          <p:cNvSpPr txBox="1">
            <a:spLocks noChangeArrowheads="1"/>
          </p:cNvSpPr>
          <p:nvPr/>
        </p:nvSpPr>
        <p:spPr bwMode="auto">
          <a:xfrm>
            <a:off x="609600" y="609600"/>
            <a:ext cx="4724400" cy="990600"/>
          </a:xfrm>
          <a:prstGeom prst="rect">
            <a:avLst/>
          </a:prstGeom>
          <a:noFill/>
          <a:ln w="9525">
            <a:noFill/>
            <a:miter lim="800000"/>
            <a:headEnd/>
            <a:tailEnd/>
          </a:ln>
        </p:spPr>
        <p:txBody>
          <a:bodyPr wrap="square">
            <a:spAutoFit/>
          </a:bodyPr>
          <a:lstStyle/>
          <a:p>
            <a:pPr algn="ctr">
              <a:spcBef>
                <a:spcPct val="50000"/>
              </a:spcBef>
            </a:pPr>
            <a:r>
              <a:rPr lang="en-US" sz="2800" b="1" dirty="0"/>
              <a:t>Seeing </a:t>
            </a:r>
            <a:r>
              <a:rPr lang="en-US" sz="2800" b="1" dirty="0" smtClean="0"/>
              <a:t>God</a:t>
            </a:r>
            <a:br>
              <a:rPr lang="en-US" sz="2800" b="1" dirty="0" smtClean="0"/>
            </a:br>
            <a:r>
              <a:rPr lang="en-US" sz="2800" b="1" dirty="0" smtClean="0"/>
              <a:t>through </a:t>
            </a:r>
            <a:r>
              <a:rPr lang="en-US" sz="2800" b="1" dirty="0"/>
              <a:t>Visible Creation </a:t>
            </a:r>
            <a:endParaRPr lang="en-US" sz="2800" b="1" dirty="0">
              <a:solidFill>
                <a:srgbClr val="0070C0"/>
              </a:solidFill>
            </a:endParaRPr>
          </a:p>
        </p:txBody>
      </p:sp>
      <p:sp>
        <p:nvSpPr>
          <p:cNvPr id="7" name="Text Box 6"/>
          <p:cNvSpPr txBox="1">
            <a:spLocks noChangeArrowheads="1"/>
          </p:cNvSpPr>
          <p:nvPr/>
        </p:nvSpPr>
        <p:spPr bwMode="auto">
          <a:xfrm>
            <a:off x="609600" y="1828800"/>
            <a:ext cx="4648200" cy="2092881"/>
          </a:xfrm>
          <a:prstGeom prst="rect">
            <a:avLst/>
          </a:prstGeom>
          <a:noFill/>
          <a:ln w="9525">
            <a:noFill/>
            <a:miter lim="800000"/>
            <a:headEnd/>
            <a:tailEnd/>
          </a:ln>
        </p:spPr>
        <p:txBody>
          <a:bodyPr wrap="square">
            <a:spAutoFit/>
          </a:bodyPr>
          <a:lstStyle/>
          <a:p>
            <a:pPr algn="ctr"/>
            <a:r>
              <a:rPr lang="en-US" sz="2000" dirty="0"/>
              <a:t>“Ever since the creation of the </a:t>
            </a:r>
            <a:r>
              <a:rPr lang="en-US" sz="2000" dirty="0" smtClean="0"/>
              <a:t>world, </a:t>
            </a:r>
            <a:r>
              <a:rPr lang="en-US" sz="2000" dirty="0"/>
              <a:t>his </a:t>
            </a:r>
            <a:r>
              <a:rPr lang="en-US" sz="2000" dirty="0" smtClean="0"/>
              <a:t>invisible attributes of eternal power and divinity have </a:t>
            </a:r>
            <a:r>
              <a:rPr lang="en-US" sz="2000" dirty="0"/>
              <a:t>been </a:t>
            </a:r>
            <a:r>
              <a:rPr lang="en-US" sz="2000" dirty="0" smtClean="0"/>
              <a:t>able to be understood </a:t>
            </a:r>
            <a:r>
              <a:rPr lang="en-US" sz="2000" dirty="0"/>
              <a:t>and </a:t>
            </a:r>
            <a:r>
              <a:rPr lang="en-US" sz="2000" dirty="0" smtClean="0"/>
              <a:t>perceived in what he has made</a:t>
            </a:r>
            <a:r>
              <a:rPr lang="en-US" sz="2000" dirty="0"/>
              <a:t>.</a:t>
            </a:r>
            <a:r>
              <a:rPr lang="en-US" sz="2000" dirty="0" smtClean="0"/>
              <a:t>”</a:t>
            </a:r>
          </a:p>
          <a:p>
            <a:pPr algn="r"/>
            <a:endParaRPr lang="en-US" sz="1000" dirty="0" smtClean="0"/>
          </a:p>
          <a:p>
            <a:pPr algn="r"/>
            <a:r>
              <a:rPr lang="en-US" sz="2000" dirty="0">
                <a:solidFill>
                  <a:srgbClr val="7F7F7F"/>
                </a:solidFill>
              </a:rPr>
              <a:t>‒ Romans 1:20</a:t>
            </a:r>
          </a:p>
        </p:txBody>
      </p:sp>
      <p:sp>
        <p:nvSpPr>
          <p:cNvPr id="8" name="Text Box 10"/>
          <p:cNvSpPr txBox="1">
            <a:spLocks noChangeArrowheads="1"/>
          </p:cNvSpPr>
          <p:nvPr/>
        </p:nvSpPr>
        <p:spPr bwMode="auto">
          <a:xfrm>
            <a:off x="1828799" y="6172200"/>
            <a:ext cx="22860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Im</a:t>
            </a:r>
            <a:r>
              <a:rPr lang="en-US" sz="800" dirty="0">
                <a:solidFill>
                  <a:srgbClr val="7F7F7F"/>
                </a:solidFill>
                <a:latin typeface="Arial"/>
                <a:ea typeface="Calibri"/>
                <a:cs typeface="Arial"/>
              </a:rPr>
              <a:t> Perfect Lazybones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9" name="Text Box 10"/>
          <p:cNvSpPr txBox="1">
            <a:spLocks noChangeArrowheads="1"/>
          </p:cNvSpPr>
          <p:nvPr/>
        </p:nvSpPr>
        <p:spPr bwMode="auto">
          <a:xfrm>
            <a:off x="5410200" y="6172200"/>
            <a:ext cx="19812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gui00878 / </a:t>
            </a:r>
            <a:r>
              <a:rPr lang="en-US" sz="800" dirty="0" err="1">
                <a:solidFill>
                  <a:srgbClr val="7F7F7F"/>
                </a:solidFill>
                <a:latin typeface="Arial"/>
                <a:ea typeface="Calibri"/>
                <a:cs typeface="Arial"/>
              </a:rPr>
              <a:t>iStockphoto.com</a:t>
            </a:r>
            <a:endParaRPr lang="en-US" dirty="0">
              <a:solidFill>
                <a:srgbClr val="7F7F7F"/>
              </a:solidFill>
              <a:latin typeface="Arial"/>
              <a:cs typeface="Arial"/>
            </a:endParaRPr>
          </a:p>
        </p:txBody>
      </p:sp>
      <p:pic>
        <p:nvPicPr>
          <p:cNvPr id="2" name="Picture 1" descr="Slide 10A_shutterstock_19511301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3733800"/>
            <a:ext cx="2590800" cy="2590800"/>
          </a:xfrm>
          <a:prstGeom prst="ellipse">
            <a:avLst/>
          </a:prstGeom>
          <a:ln>
            <a:noFill/>
          </a:ln>
          <a:effectLst>
            <a:softEdge rad="112500"/>
          </a:effectLst>
        </p:spPr>
      </p:pic>
      <p:pic>
        <p:nvPicPr>
          <p:cNvPr id="3" name="Picture 2" descr="Slide 10B_iStock_000014674391_Large.jpg"/>
          <p:cNvPicPr>
            <a:picLocks noChangeAspect="1"/>
          </p:cNvPicPr>
          <p:nvPr/>
        </p:nvPicPr>
        <p:blipFill rotWithShape="1">
          <a:blip r:embed="rId5" cstate="print">
            <a:extLst>
              <a:ext uri="{28A0092B-C50C-407E-A947-70E740481C1C}">
                <a14:useLocalDpi xmlns:a14="http://schemas.microsoft.com/office/drawing/2010/main" val="0"/>
              </a:ext>
            </a:extLst>
          </a:blip>
          <a:srcRect b="5856"/>
          <a:stretch/>
        </p:blipFill>
        <p:spPr>
          <a:xfrm>
            <a:off x="5514474" y="787400"/>
            <a:ext cx="3400926" cy="538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291" name="TextBox 4"/>
          <p:cNvSpPr txBox="1">
            <a:spLocks noChangeArrowheads="1"/>
          </p:cNvSpPr>
          <p:nvPr/>
        </p:nvSpPr>
        <p:spPr bwMode="auto">
          <a:xfrm>
            <a:off x="685800" y="740317"/>
            <a:ext cx="7848600" cy="523220"/>
          </a:xfrm>
          <a:prstGeom prst="rect">
            <a:avLst/>
          </a:prstGeom>
          <a:noFill/>
          <a:ln w="9525">
            <a:noFill/>
            <a:miter lim="800000"/>
            <a:headEnd/>
            <a:tailEnd/>
          </a:ln>
        </p:spPr>
        <p:txBody>
          <a:bodyPr>
            <a:spAutoFit/>
          </a:bodyPr>
          <a:lstStyle/>
          <a:p>
            <a:pPr algn="ctr">
              <a:spcBef>
                <a:spcPct val="50000"/>
              </a:spcBef>
            </a:pPr>
            <a:r>
              <a:rPr lang="en-US" sz="2800" b="1" dirty="0"/>
              <a:t>God Our Creator Will Always Be Our Help </a:t>
            </a:r>
          </a:p>
        </p:txBody>
      </p:sp>
      <p:sp>
        <p:nvSpPr>
          <p:cNvPr id="7" name="Text Box 6"/>
          <p:cNvSpPr txBox="1">
            <a:spLocks noChangeArrowheads="1"/>
          </p:cNvSpPr>
          <p:nvPr/>
        </p:nvSpPr>
        <p:spPr bwMode="auto">
          <a:xfrm>
            <a:off x="2362200" y="1352201"/>
            <a:ext cx="4572000" cy="2400657"/>
          </a:xfrm>
          <a:prstGeom prst="rect">
            <a:avLst/>
          </a:prstGeom>
          <a:noFill/>
          <a:ln w="9525">
            <a:noFill/>
            <a:miter lim="800000"/>
            <a:headEnd/>
            <a:tailEnd/>
          </a:ln>
        </p:spPr>
        <p:txBody>
          <a:bodyPr wrap="square">
            <a:spAutoFit/>
          </a:bodyPr>
          <a:lstStyle/>
          <a:p>
            <a:pPr algn="ctr"/>
            <a:r>
              <a:rPr lang="en-US" sz="2000" dirty="0"/>
              <a:t>“I raise my eyes toward the mountains.</a:t>
            </a:r>
          </a:p>
          <a:p>
            <a:pPr algn="ctr"/>
            <a:r>
              <a:rPr lang="en-US" sz="2000" dirty="0"/>
              <a:t>	From </a:t>
            </a:r>
            <a:r>
              <a:rPr lang="en-US" sz="2000" dirty="0" smtClean="0"/>
              <a:t>whence shall come my help?</a:t>
            </a:r>
            <a:endParaRPr lang="en-US" sz="2000" dirty="0"/>
          </a:p>
          <a:p>
            <a:pPr algn="ctr"/>
            <a:r>
              <a:rPr lang="en-US" sz="2000" dirty="0"/>
              <a:t>My help comes from the </a:t>
            </a:r>
            <a:r>
              <a:rPr lang="en-US" sz="2000" cap="small" dirty="0"/>
              <a:t>Lord</a:t>
            </a:r>
            <a:r>
              <a:rPr lang="en-US" sz="2000" dirty="0"/>
              <a:t>,</a:t>
            </a:r>
          </a:p>
          <a:p>
            <a:pPr algn="ctr"/>
            <a:r>
              <a:rPr lang="en-US" sz="2000" dirty="0"/>
              <a:t>	the maker of heaven and earth.”</a:t>
            </a:r>
          </a:p>
          <a:p>
            <a:pPr algn="r"/>
            <a:endParaRPr lang="en-US" sz="1000" dirty="0" smtClean="0"/>
          </a:p>
          <a:p>
            <a:pPr algn="r"/>
            <a:r>
              <a:rPr lang="en-US" sz="2000" dirty="0">
                <a:solidFill>
                  <a:srgbClr val="7F7F7F"/>
                </a:solidFill>
              </a:rPr>
              <a:t>‒ Psalm </a:t>
            </a:r>
            <a:r>
              <a:rPr lang="en-US" sz="2000" dirty="0" smtClean="0">
                <a:solidFill>
                  <a:srgbClr val="7F7F7F"/>
                </a:solidFill>
              </a:rPr>
              <a:t>121:1‒2</a:t>
            </a:r>
            <a:endParaRPr lang="en-US" sz="2000" dirty="0">
              <a:solidFill>
                <a:srgbClr val="7F7F7F"/>
              </a:solidFill>
              <a:effectLst/>
            </a:endParaRPr>
          </a:p>
        </p:txBody>
      </p:sp>
      <p:sp>
        <p:nvSpPr>
          <p:cNvPr id="8" name="Text Box 10"/>
          <p:cNvSpPr txBox="1">
            <a:spLocks noChangeArrowheads="1"/>
          </p:cNvSpPr>
          <p:nvPr/>
        </p:nvSpPr>
        <p:spPr bwMode="auto">
          <a:xfrm>
            <a:off x="1305076" y="5819468"/>
            <a:ext cx="175260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Johnny Lye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9" name="Text Box 10"/>
          <p:cNvSpPr txBox="1">
            <a:spLocks noChangeArrowheads="1"/>
          </p:cNvSpPr>
          <p:nvPr/>
        </p:nvSpPr>
        <p:spPr bwMode="auto">
          <a:xfrm>
            <a:off x="7180006" y="5833150"/>
            <a:ext cx="190500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James Wheeler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2" name="Picture 1" descr="Slide 11A_shutterstock_145792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599" y="3810000"/>
            <a:ext cx="2743200" cy="2057400"/>
          </a:xfrm>
          <a:prstGeom prst="rect">
            <a:avLst/>
          </a:prstGeom>
        </p:spPr>
      </p:pic>
      <p:pic>
        <p:nvPicPr>
          <p:cNvPr id="3" name="Picture 2" descr="Slide 11B_shutterstock_132947105.jpg"/>
          <p:cNvPicPr>
            <a:picLocks noChangeAspect="1"/>
          </p:cNvPicPr>
          <p:nvPr/>
        </p:nvPicPr>
        <p:blipFill rotWithShape="1">
          <a:blip r:embed="rId5" cstate="print">
            <a:extLst>
              <a:ext uri="{28A0092B-C50C-407E-A947-70E740481C1C}">
                <a14:useLocalDpi xmlns:a14="http://schemas.microsoft.com/office/drawing/2010/main" val="0"/>
              </a:ext>
            </a:extLst>
          </a:blip>
          <a:srcRect l="10077"/>
          <a:stretch/>
        </p:blipFill>
        <p:spPr>
          <a:xfrm>
            <a:off x="3057676" y="3810000"/>
            <a:ext cx="2774751" cy="2057400"/>
          </a:xfrm>
          <a:prstGeom prst="rect">
            <a:avLst/>
          </a:prstGeom>
        </p:spPr>
      </p:pic>
      <p:pic>
        <p:nvPicPr>
          <p:cNvPr id="4" name="Picture 3" descr="Slide 11C_shutterstock_113386852.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8304" y="3800276"/>
            <a:ext cx="3053942" cy="2057400"/>
          </a:xfrm>
          <a:prstGeom prst="rect">
            <a:avLst/>
          </a:prstGeom>
        </p:spPr>
      </p:pic>
      <p:sp>
        <p:nvSpPr>
          <p:cNvPr id="13" name="Text Box 10"/>
          <p:cNvSpPr txBox="1">
            <a:spLocks noChangeArrowheads="1"/>
          </p:cNvSpPr>
          <p:nvPr/>
        </p:nvSpPr>
        <p:spPr bwMode="auto">
          <a:xfrm>
            <a:off x="4048276" y="5833150"/>
            <a:ext cx="213360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Ryan M. Bolton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a:t>
            </a:r>
            <a:endParaRPr lang="en-US" dirty="0"/>
          </a:p>
        </p:txBody>
      </p:sp>
      <p:sp>
        <p:nvSpPr>
          <p:cNvPr id="3" name="Content Placeholder 2"/>
          <p:cNvSpPr>
            <a:spLocks noGrp="1"/>
          </p:cNvSpPr>
          <p:nvPr>
            <p:ph idx="1"/>
          </p:nvPr>
        </p:nvSpPr>
        <p:spPr/>
        <p:txBody>
          <a:bodyPr/>
          <a:lstStyle/>
          <a:p>
            <a:pPr marL="0" indent="0">
              <a:buNone/>
            </a:pPr>
            <a:r>
              <a:rPr lang="en-US" sz="2000" dirty="0"/>
              <a:t>Scripture texts used in this </a:t>
            </a:r>
            <a:r>
              <a:rPr lang="en-US" sz="2000" dirty="0" smtClean="0"/>
              <a:t>presentation </a:t>
            </a:r>
            <a:r>
              <a:rPr lang="en-US" sz="2000" dirty="0"/>
              <a:t>are taken from the </a:t>
            </a:r>
            <a:r>
              <a:rPr lang="en-US" sz="2000" i="1" dirty="0"/>
              <a:t>New American Bible, revised edition </a:t>
            </a:r>
            <a:r>
              <a:rPr lang="en-US" sz="2000" dirty="0"/>
              <a:t>© 2010, 1991, 1986, 1970 Confraternity of Christian Doctrine, Inc., Washington, DC. All Rights Reserved. No part of this work may be reproduced or transmitted in any form or by any means, electronic or mechanical, including photocopying, recording, or by any information storage and retrieval system, without permission in writing from the copyright owner.</a:t>
            </a:r>
          </a:p>
        </p:txBody>
      </p:sp>
    </p:spTree>
    <p:extLst>
      <p:ext uri="{BB962C8B-B14F-4D97-AF65-F5344CB8AC3E}">
        <p14:creationId xmlns:p14="http://schemas.microsoft.com/office/powerpoint/2010/main" val="396459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5" name="Text Box 6"/>
          <p:cNvSpPr txBox="1">
            <a:spLocks noChangeArrowheads="1"/>
          </p:cNvSpPr>
          <p:nvPr/>
        </p:nvSpPr>
        <p:spPr bwMode="auto">
          <a:xfrm>
            <a:off x="533400" y="838200"/>
            <a:ext cx="5943600" cy="523220"/>
          </a:xfrm>
          <a:prstGeom prst="rect">
            <a:avLst/>
          </a:prstGeom>
          <a:noFill/>
          <a:ln w="9525">
            <a:noFill/>
            <a:miter lim="800000"/>
            <a:headEnd/>
            <a:tailEnd/>
          </a:ln>
        </p:spPr>
        <p:txBody>
          <a:bodyPr>
            <a:spAutoFit/>
          </a:bodyPr>
          <a:lstStyle/>
          <a:p>
            <a:pPr>
              <a:spcBef>
                <a:spcPct val="50000"/>
              </a:spcBef>
            </a:pPr>
            <a:r>
              <a:rPr lang="en-US" sz="2800" b="1" dirty="0"/>
              <a:t>God, Creator of the Universe </a:t>
            </a:r>
          </a:p>
        </p:txBody>
      </p:sp>
      <p:sp>
        <p:nvSpPr>
          <p:cNvPr id="2" name="Text Box 11"/>
          <p:cNvSpPr txBox="1">
            <a:spLocks noChangeArrowheads="1"/>
          </p:cNvSpPr>
          <p:nvPr/>
        </p:nvSpPr>
        <p:spPr bwMode="auto">
          <a:xfrm>
            <a:off x="685800" y="1828800"/>
            <a:ext cx="4572000" cy="1477328"/>
          </a:xfrm>
          <a:prstGeom prst="rect">
            <a:avLst/>
          </a:prstGeom>
          <a:noFill/>
          <a:ln w="9525">
            <a:noFill/>
            <a:miter lim="800000"/>
            <a:headEnd/>
            <a:tailEnd/>
          </a:ln>
        </p:spPr>
        <p:txBody>
          <a:bodyPr wrap="square" lIns="0" rIns="0">
            <a:spAutoFit/>
          </a:bodyPr>
          <a:lstStyle/>
          <a:p>
            <a:pPr algn="ctr"/>
            <a:r>
              <a:rPr lang="en-US" sz="2000" dirty="0"/>
              <a:t>“God looked at everything he had made, and </a:t>
            </a:r>
            <a:r>
              <a:rPr lang="en-US" sz="2000" dirty="0" smtClean="0"/>
              <a:t>found </a:t>
            </a:r>
            <a:r>
              <a:rPr lang="en-US" sz="2000" dirty="0"/>
              <a:t>it very good.” </a:t>
            </a:r>
          </a:p>
          <a:p>
            <a:pPr algn="r"/>
            <a:endParaRPr lang="en-US" sz="1000" dirty="0" smtClean="0"/>
          </a:p>
          <a:p>
            <a:pPr algn="r"/>
            <a:r>
              <a:rPr lang="en-US" sz="2000" dirty="0" smtClean="0">
                <a:solidFill>
                  <a:srgbClr val="7F7F7F"/>
                </a:solidFill>
              </a:rPr>
              <a:t>‒ Genesis </a:t>
            </a:r>
            <a:r>
              <a:rPr lang="en-US" sz="2000" dirty="0">
                <a:solidFill>
                  <a:srgbClr val="7F7F7F"/>
                </a:solidFill>
              </a:rPr>
              <a:t>1:31a</a:t>
            </a:r>
            <a:r>
              <a:rPr lang="en-US" sz="2000" dirty="0"/>
              <a:t> </a:t>
            </a:r>
          </a:p>
          <a:p>
            <a:r>
              <a:rPr lang="en-US" sz="2000" dirty="0"/>
              <a:t> </a:t>
            </a:r>
          </a:p>
        </p:txBody>
      </p:sp>
      <p:sp>
        <p:nvSpPr>
          <p:cNvPr id="3078" name="Text Box 10"/>
          <p:cNvSpPr txBox="1">
            <a:spLocks noChangeArrowheads="1"/>
          </p:cNvSpPr>
          <p:nvPr/>
        </p:nvSpPr>
        <p:spPr bwMode="auto">
          <a:xfrm>
            <a:off x="6629400" y="3137356"/>
            <a:ext cx="2362200" cy="215444"/>
          </a:xfrm>
          <a:prstGeom prst="rect">
            <a:avLst/>
          </a:prstGeom>
          <a:noFill/>
          <a:ln w="9525">
            <a:noFill/>
            <a:miter lim="800000"/>
            <a:headEnd/>
            <a:tailEnd/>
          </a:ln>
        </p:spPr>
        <p:txBody>
          <a:bodyPr>
            <a:spAutoFit/>
          </a:bodyPr>
          <a:lstStyle/>
          <a:p>
            <a:pPr>
              <a:spcBef>
                <a:spcPct val="50000"/>
              </a:spcBef>
            </a:pPr>
            <a:r>
              <a:rPr lang="en-US" sz="800" dirty="0" smtClean="0">
                <a:solidFill>
                  <a:srgbClr val="7F7F7F"/>
                </a:solidFill>
                <a:latin typeface="Arial"/>
                <a:ea typeface="Calibri"/>
                <a:cs typeface="Arial"/>
              </a:rPr>
              <a:t>© </a:t>
            </a:r>
            <a:r>
              <a:rPr lang="en-US" sz="800" dirty="0" err="1">
                <a:solidFill>
                  <a:srgbClr val="7F7F7F"/>
                </a:solidFill>
                <a:latin typeface="Arial"/>
                <a:ea typeface="Calibri"/>
                <a:cs typeface="Arial"/>
              </a:rPr>
              <a:t>Willyam</a:t>
            </a: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Bradberry</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3" name="Picture 2" descr="Slide 2A_shutterstock_9896940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914400"/>
            <a:ext cx="2514600" cy="2200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descr="Slide 2B_shutterstock_5591914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3505200"/>
            <a:ext cx="3925443"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10"/>
          <p:cNvSpPr txBox="1">
            <a:spLocks noChangeArrowheads="1"/>
          </p:cNvSpPr>
          <p:nvPr/>
        </p:nvSpPr>
        <p:spPr bwMode="auto">
          <a:xfrm>
            <a:off x="2971800" y="5867400"/>
            <a:ext cx="2362200"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Petr</a:t>
            </a: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Jilek</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5" name="Picture 4" descr="Slide 2C_shutterstock_138592496.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600" y="3505200"/>
            <a:ext cx="3886200" cy="233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Box 10"/>
          <p:cNvSpPr txBox="1">
            <a:spLocks noChangeArrowheads="1"/>
          </p:cNvSpPr>
          <p:nvPr/>
        </p:nvSpPr>
        <p:spPr bwMode="auto">
          <a:xfrm>
            <a:off x="6858000" y="5867400"/>
            <a:ext cx="195072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Don </a:t>
            </a:r>
            <a:r>
              <a:rPr lang="en-US" sz="800" dirty="0" err="1">
                <a:solidFill>
                  <a:srgbClr val="7F7F7F"/>
                </a:solidFill>
                <a:latin typeface="Arial"/>
                <a:ea typeface="Calibri"/>
                <a:cs typeface="Arial"/>
              </a:rPr>
              <a:t>Landwehrle</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1828800" y="1303568"/>
            <a:ext cx="5486400" cy="1785104"/>
          </a:xfrm>
          <a:prstGeom prst="rect">
            <a:avLst/>
          </a:prstGeom>
          <a:noFill/>
          <a:ln w="9525">
            <a:noFill/>
            <a:miter lim="800000"/>
            <a:headEnd/>
            <a:tailEnd/>
          </a:ln>
        </p:spPr>
        <p:txBody>
          <a:bodyPr wrap="square">
            <a:spAutoFit/>
          </a:bodyPr>
          <a:lstStyle/>
          <a:p>
            <a:pPr algn="ctr"/>
            <a:r>
              <a:rPr lang="en-US" sz="2000" dirty="0"/>
              <a:t>“Then the </a:t>
            </a:r>
            <a:r>
              <a:rPr lang="en-US" sz="2000" cap="small" dirty="0"/>
              <a:t>Lord</a:t>
            </a:r>
            <a:r>
              <a:rPr lang="en-US" sz="2000" dirty="0"/>
              <a:t> looked upon the earth, </a:t>
            </a:r>
          </a:p>
          <a:p>
            <a:pPr algn="ctr"/>
            <a:r>
              <a:rPr lang="en-US" sz="2000" dirty="0"/>
              <a:t>and filled it with his blessings. </a:t>
            </a:r>
          </a:p>
          <a:p>
            <a:pPr algn="ctr"/>
            <a:r>
              <a:rPr lang="en-US" sz="2000" dirty="0"/>
              <a:t>Its surface he covered with </a:t>
            </a:r>
            <a:r>
              <a:rPr lang="en-US" sz="2000" dirty="0" smtClean="0"/>
              <a:t>every kind of living creature. …” </a:t>
            </a:r>
            <a:endParaRPr lang="en-US" sz="2000" dirty="0"/>
          </a:p>
          <a:p>
            <a:pPr algn="r"/>
            <a:endParaRPr lang="en-US" sz="1000" dirty="0" smtClean="0"/>
          </a:p>
          <a:p>
            <a:pPr algn="r"/>
            <a:r>
              <a:rPr lang="en-US" sz="2000" dirty="0">
                <a:solidFill>
                  <a:srgbClr val="7F7F7F"/>
                </a:solidFill>
              </a:rPr>
              <a:t>‒ </a:t>
            </a:r>
            <a:r>
              <a:rPr lang="en-US" sz="2000" dirty="0" smtClean="0">
                <a:solidFill>
                  <a:srgbClr val="7F7F7F"/>
                </a:solidFill>
              </a:rPr>
              <a:t>Ben </a:t>
            </a:r>
            <a:r>
              <a:rPr lang="en-US" sz="2000" dirty="0" err="1" smtClean="0">
                <a:solidFill>
                  <a:srgbClr val="7F7F7F"/>
                </a:solidFill>
              </a:rPr>
              <a:t>Sira</a:t>
            </a:r>
            <a:r>
              <a:rPr lang="en-US" sz="2000" dirty="0" smtClean="0">
                <a:solidFill>
                  <a:srgbClr val="7F7F7F"/>
                </a:solidFill>
              </a:rPr>
              <a:t> </a:t>
            </a:r>
            <a:r>
              <a:rPr lang="en-US" sz="2000" dirty="0" smtClean="0">
                <a:solidFill>
                  <a:srgbClr val="7F7F7F"/>
                </a:solidFill>
              </a:rPr>
              <a:t>16:29‒30</a:t>
            </a:r>
            <a:endParaRPr lang="en-US" sz="2000" dirty="0">
              <a:solidFill>
                <a:srgbClr val="7F7F7F"/>
              </a:solidFill>
              <a:effectLst/>
            </a:endParaRPr>
          </a:p>
        </p:txBody>
      </p:sp>
      <p:sp>
        <p:nvSpPr>
          <p:cNvPr id="4101" name="TextBox 4"/>
          <p:cNvSpPr txBox="1">
            <a:spLocks noChangeArrowheads="1"/>
          </p:cNvSpPr>
          <p:nvPr/>
        </p:nvSpPr>
        <p:spPr bwMode="auto">
          <a:xfrm>
            <a:off x="1295400" y="695980"/>
            <a:ext cx="6553200" cy="523220"/>
          </a:xfrm>
          <a:prstGeom prst="rect">
            <a:avLst/>
          </a:prstGeom>
          <a:noFill/>
          <a:ln w="9525">
            <a:noFill/>
            <a:miter lim="800000"/>
            <a:headEnd/>
            <a:tailEnd/>
          </a:ln>
        </p:spPr>
        <p:txBody>
          <a:bodyPr wrap="square">
            <a:spAutoFit/>
          </a:bodyPr>
          <a:lstStyle/>
          <a:p>
            <a:pPr algn="ctr"/>
            <a:r>
              <a:rPr lang="en-US" sz="2800" b="1" dirty="0"/>
              <a:t>God Created All Living Beings </a:t>
            </a:r>
          </a:p>
        </p:txBody>
      </p:sp>
      <p:sp>
        <p:nvSpPr>
          <p:cNvPr id="9" name="Text Box 10"/>
          <p:cNvSpPr txBox="1">
            <a:spLocks noChangeArrowheads="1"/>
          </p:cNvSpPr>
          <p:nvPr/>
        </p:nvSpPr>
        <p:spPr bwMode="auto">
          <a:xfrm>
            <a:off x="6477000" y="5257800"/>
            <a:ext cx="2362200"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Petr</a:t>
            </a: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Jilek</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5" name="Picture 4" descr="Slide 3A_shutterstock_10371894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3365957"/>
            <a:ext cx="3786097" cy="25146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Slide 3B_shutterstock_143509876.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400" y="3365956"/>
            <a:ext cx="2665387" cy="25187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10"/>
          <p:cNvSpPr txBox="1">
            <a:spLocks noChangeArrowheads="1"/>
          </p:cNvSpPr>
          <p:nvPr/>
        </p:nvSpPr>
        <p:spPr bwMode="auto">
          <a:xfrm>
            <a:off x="6096000" y="595675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Francesco R. </a:t>
            </a:r>
            <a:r>
              <a:rPr lang="en-US" sz="800" dirty="0" err="1">
                <a:solidFill>
                  <a:srgbClr val="7F7F7F"/>
                </a:solidFill>
                <a:latin typeface="Arial"/>
                <a:ea typeface="Calibri"/>
                <a:cs typeface="Arial"/>
              </a:rPr>
              <a:t>Iacomino</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13" name="Text Box 10"/>
          <p:cNvSpPr txBox="1">
            <a:spLocks noChangeArrowheads="1"/>
          </p:cNvSpPr>
          <p:nvPr/>
        </p:nvSpPr>
        <p:spPr bwMode="auto">
          <a:xfrm>
            <a:off x="3733800" y="5956756"/>
            <a:ext cx="2362200"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Mi.Ti</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123" name="TextBox 4"/>
          <p:cNvSpPr txBox="1">
            <a:spLocks noChangeArrowheads="1"/>
          </p:cNvSpPr>
          <p:nvPr/>
        </p:nvSpPr>
        <p:spPr bwMode="auto">
          <a:xfrm>
            <a:off x="914400" y="762000"/>
            <a:ext cx="7315200" cy="523220"/>
          </a:xfrm>
          <a:prstGeom prst="rect">
            <a:avLst/>
          </a:prstGeom>
          <a:noFill/>
          <a:ln w="9525">
            <a:noFill/>
            <a:miter lim="800000"/>
            <a:headEnd/>
            <a:tailEnd/>
          </a:ln>
        </p:spPr>
        <p:txBody>
          <a:bodyPr>
            <a:spAutoFit/>
          </a:bodyPr>
          <a:lstStyle/>
          <a:p>
            <a:pPr algn="ctr"/>
            <a:r>
              <a:rPr lang="en-US" sz="2800" b="1" dirty="0"/>
              <a:t>Human Beings Reflect God’s Glory </a:t>
            </a:r>
          </a:p>
        </p:txBody>
      </p:sp>
      <p:pic>
        <p:nvPicPr>
          <p:cNvPr id="8" name="Picture 7" descr="Slide 4_iStock_000014960821_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599" y="3045024"/>
            <a:ext cx="5670263" cy="3706296"/>
          </a:xfrm>
          <a:prstGeom prst="rect">
            <a:avLst/>
          </a:prstGeom>
        </p:spPr>
      </p:pic>
      <p:sp>
        <p:nvSpPr>
          <p:cNvPr id="21" name="Text Box 6"/>
          <p:cNvSpPr txBox="1">
            <a:spLocks noChangeArrowheads="1"/>
          </p:cNvSpPr>
          <p:nvPr/>
        </p:nvSpPr>
        <p:spPr bwMode="auto">
          <a:xfrm>
            <a:off x="1828800" y="1371600"/>
            <a:ext cx="5486400" cy="1785104"/>
          </a:xfrm>
          <a:prstGeom prst="rect">
            <a:avLst/>
          </a:prstGeom>
          <a:noFill/>
          <a:ln w="9525">
            <a:noFill/>
            <a:miter lim="800000"/>
            <a:headEnd/>
            <a:tailEnd/>
          </a:ln>
        </p:spPr>
        <p:txBody>
          <a:bodyPr wrap="square">
            <a:spAutoFit/>
          </a:bodyPr>
          <a:lstStyle/>
          <a:p>
            <a:pPr algn="ctr"/>
            <a:r>
              <a:rPr lang="en-US" sz="2000" dirty="0"/>
              <a:t>“The </a:t>
            </a:r>
            <a:r>
              <a:rPr lang="en-US" sz="2000" cap="small" dirty="0"/>
              <a:t>Lord</a:t>
            </a:r>
            <a:r>
              <a:rPr lang="en-US" sz="2000" dirty="0"/>
              <a:t> </a:t>
            </a:r>
            <a:r>
              <a:rPr lang="en-US" sz="2000" dirty="0" smtClean="0"/>
              <a:t>created human beings from the earth,</a:t>
            </a:r>
            <a:r>
              <a:rPr lang="en-US" sz="2000" dirty="0"/>
              <a:t> </a:t>
            </a:r>
            <a:r>
              <a:rPr lang="en-US" sz="2000" dirty="0" smtClean="0"/>
              <a:t>and makes them return</a:t>
            </a:r>
          </a:p>
          <a:p>
            <a:pPr algn="ctr"/>
            <a:r>
              <a:rPr lang="en-US" sz="2000" dirty="0" smtClean="0"/>
              <a:t>to earth again. …</a:t>
            </a:r>
            <a:endParaRPr lang="en-US" sz="2000" dirty="0"/>
          </a:p>
          <a:p>
            <a:pPr algn="ctr"/>
            <a:r>
              <a:rPr lang="en-US" sz="2000" dirty="0"/>
              <a:t>He </a:t>
            </a:r>
            <a:r>
              <a:rPr lang="en-US" sz="2000" dirty="0" smtClean="0"/>
              <a:t>endowed them with strength like his own.”</a:t>
            </a:r>
            <a:endParaRPr lang="en-US" sz="2000" dirty="0"/>
          </a:p>
          <a:p>
            <a:pPr algn="r"/>
            <a:endParaRPr lang="en-US" sz="1000" dirty="0" smtClean="0"/>
          </a:p>
          <a:p>
            <a:pPr algn="r"/>
            <a:r>
              <a:rPr lang="en-US" sz="2000" dirty="0">
                <a:solidFill>
                  <a:srgbClr val="7F7F7F"/>
                </a:solidFill>
              </a:rPr>
              <a:t>‒ </a:t>
            </a:r>
            <a:r>
              <a:rPr lang="en-US" sz="2000" dirty="0" smtClean="0">
                <a:solidFill>
                  <a:srgbClr val="7F7F7F"/>
                </a:solidFill>
              </a:rPr>
              <a:t>Ben </a:t>
            </a:r>
            <a:r>
              <a:rPr lang="en-US" sz="2000" dirty="0" err="1" smtClean="0">
                <a:solidFill>
                  <a:srgbClr val="7F7F7F"/>
                </a:solidFill>
              </a:rPr>
              <a:t>Sira</a:t>
            </a:r>
            <a:r>
              <a:rPr lang="en-US" sz="2000" dirty="0" smtClean="0">
                <a:solidFill>
                  <a:srgbClr val="7F7F7F"/>
                </a:solidFill>
              </a:rPr>
              <a:t> </a:t>
            </a:r>
            <a:r>
              <a:rPr lang="en-US" sz="2000" dirty="0" smtClean="0">
                <a:solidFill>
                  <a:srgbClr val="7F7F7F"/>
                </a:solidFill>
              </a:rPr>
              <a:t>17:1,3a</a:t>
            </a:r>
            <a:endParaRPr lang="en-US" sz="2000" dirty="0">
              <a:solidFill>
                <a:srgbClr val="7F7F7F"/>
              </a:solidFill>
              <a:effectLst/>
            </a:endParaRPr>
          </a:p>
        </p:txBody>
      </p:sp>
      <p:sp>
        <p:nvSpPr>
          <p:cNvPr id="22" name="Text Box 10"/>
          <p:cNvSpPr txBox="1">
            <a:spLocks noChangeArrowheads="1"/>
          </p:cNvSpPr>
          <p:nvPr/>
        </p:nvSpPr>
        <p:spPr bwMode="auto">
          <a:xfrm>
            <a:off x="5060661" y="653587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Steve </a:t>
            </a:r>
            <a:r>
              <a:rPr lang="en-US" sz="800" dirty="0" err="1">
                <a:solidFill>
                  <a:srgbClr val="7F7F7F"/>
                </a:solidFill>
                <a:latin typeface="Arial"/>
                <a:ea typeface="Calibri"/>
                <a:cs typeface="Arial"/>
              </a:rPr>
              <a:t>Debenport</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iStockphoto.com</a:t>
            </a:r>
            <a:endParaRPr lang="en-US" dirty="0">
              <a:solidFill>
                <a:srgbClr val="7F7F7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Slide 5_shutterstock_17958207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599" y="1354863"/>
            <a:ext cx="5562601" cy="4741137"/>
          </a:xfrm>
          <a:prstGeom prst="rect">
            <a:avLst/>
          </a:prstGeom>
        </p:spPr>
      </p:pic>
      <p:sp>
        <p:nvSpPr>
          <p:cNvPr id="8" name="Text Box 6"/>
          <p:cNvSpPr txBox="1">
            <a:spLocks noChangeArrowheads="1"/>
          </p:cNvSpPr>
          <p:nvPr/>
        </p:nvSpPr>
        <p:spPr bwMode="auto">
          <a:xfrm>
            <a:off x="381000" y="2095143"/>
            <a:ext cx="3505200" cy="2708434"/>
          </a:xfrm>
          <a:prstGeom prst="rect">
            <a:avLst/>
          </a:prstGeom>
          <a:noFill/>
          <a:ln w="9525">
            <a:noFill/>
            <a:miter lim="800000"/>
            <a:headEnd/>
            <a:tailEnd/>
          </a:ln>
        </p:spPr>
        <p:txBody>
          <a:bodyPr wrap="square">
            <a:spAutoFit/>
          </a:bodyPr>
          <a:lstStyle/>
          <a:p>
            <a:r>
              <a:rPr lang="en-US" sz="2000" dirty="0"/>
              <a:t>“The God who made the world and all that is in it, the Lord of heaven and </a:t>
            </a:r>
            <a:r>
              <a:rPr lang="en-US" sz="2000" dirty="0" smtClean="0"/>
              <a:t>earth.  …  He </a:t>
            </a:r>
            <a:r>
              <a:rPr lang="en-US" sz="2000" dirty="0"/>
              <a:t>made from one the whole human race to dwell on the entire surface of the </a:t>
            </a:r>
            <a:r>
              <a:rPr lang="en-US" sz="2000" dirty="0" smtClean="0"/>
              <a:t>earth</a:t>
            </a:r>
            <a:r>
              <a:rPr lang="en-US" sz="2000" dirty="0"/>
              <a:t>.</a:t>
            </a:r>
            <a:r>
              <a:rPr lang="en-US" sz="2000" dirty="0" smtClean="0"/>
              <a:t>” </a:t>
            </a:r>
            <a:endParaRPr lang="en-US" sz="2000" dirty="0"/>
          </a:p>
          <a:p>
            <a:pPr algn="ctr"/>
            <a:endParaRPr lang="en-US" sz="1000" dirty="0" smtClean="0"/>
          </a:p>
          <a:p>
            <a:pPr algn="r"/>
            <a:r>
              <a:rPr lang="en-US" sz="2000" dirty="0">
                <a:solidFill>
                  <a:srgbClr val="7F7F7F"/>
                </a:solidFill>
              </a:rPr>
              <a:t>‒ </a:t>
            </a:r>
            <a:r>
              <a:rPr lang="en-US" sz="2000" dirty="0" smtClean="0">
                <a:solidFill>
                  <a:srgbClr val="7F7F7F"/>
                </a:solidFill>
              </a:rPr>
              <a:t>Acts of the Apostles </a:t>
            </a:r>
            <a:r>
              <a:rPr lang="en-US" sz="2000" dirty="0" smtClean="0">
                <a:solidFill>
                  <a:srgbClr val="7F7F7F"/>
                </a:solidFill>
              </a:rPr>
              <a:t>17:24a,26a</a:t>
            </a:r>
            <a:endParaRPr lang="en-US" sz="2000" dirty="0">
              <a:solidFill>
                <a:srgbClr val="7F7F7F"/>
              </a:solidFill>
              <a:effectLst/>
            </a:endParaRPr>
          </a:p>
        </p:txBody>
      </p:sp>
      <p:sp>
        <p:nvSpPr>
          <p:cNvPr id="6" name="Text Box 10"/>
          <p:cNvSpPr txBox="1">
            <a:spLocks noChangeArrowheads="1"/>
          </p:cNvSpPr>
          <p:nvPr/>
        </p:nvSpPr>
        <p:spPr bwMode="auto">
          <a:xfrm>
            <a:off x="6324600" y="5791200"/>
            <a:ext cx="2362201" cy="195858"/>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Rawpixel</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6147" name="TextBox 4"/>
          <p:cNvSpPr txBox="1">
            <a:spLocks noChangeArrowheads="1"/>
          </p:cNvSpPr>
          <p:nvPr/>
        </p:nvSpPr>
        <p:spPr bwMode="auto">
          <a:xfrm>
            <a:off x="381000" y="1000780"/>
            <a:ext cx="5715000" cy="523220"/>
          </a:xfrm>
          <a:prstGeom prst="rect">
            <a:avLst/>
          </a:prstGeom>
          <a:noFill/>
          <a:ln w="9525">
            <a:noFill/>
            <a:miter lim="800000"/>
            <a:headEnd/>
            <a:tailEnd/>
          </a:ln>
        </p:spPr>
        <p:txBody>
          <a:bodyPr wrap="square">
            <a:spAutoFit/>
          </a:bodyPr>
          <a:lstStyle/>
          <a:p>
            <a:r>
              <a:rPr lang="en-US" sz="2800" b="1" dirty="0"/>
              <a:t>God Created Human Diversity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lide 6A_shutterstock_151347797.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5039" b="89994" l="11543" r="89976"/>
                    </a14:imgEffect>
                  </a14:imgLayer>
                </a14:imgProps>
              </a:ext>
              <a:ext uri="{28A0092B-C50C-407E-A947-70E740481C1C}">
                <a14:useLocalDpi xmlns:a14="http://schemas.microsoft.com/office/drawing/2010/main" val="0"/>
              </a:ext>
            </a:extLst>
          </a:blip>
          <a:srcRect l="13612" t="12000" r="11651" b="11733"/>
          <a:stretch/>
        </p:blipFill>
        <p:spPr>
          <a:xfrm>
            <a:off x="1524000" y="3696880"/>
            <a:ext cx="2751192" cy="2703920"/>
          </a:xfrm>
          <a:prstGeom prst="rect">
            <a:avLst/>
          </a:prstGeom>
          <a:ln>
            <a:noFill/>
          </a:ln>
          <a:effectLst>
            <a:outerShdw blurRad="292100" dist="139700" dir="2700000" algn="tl" rotWithShape="0">
              <a:srgbClr val="333333">
                <a:alpha val="65000"/>
              </a:srgbClr>
            </a:outerShdw>
          </a:effectLst>
        </p:spPr>
      </p:pic>
      <p:sp>
        <p:nvSpPr>
          <p:cNvPr id="7171" name="TextBox 4"/>
          <p:cNvSpPr txBox="1">
            <a:spLocks noChangeArrowheads="1"/>
          </p:cNvSpPr>
          <p:nvPr/>
        </p:nvSpPr>
        <p:spPr bwMode="auto">
          <a:xfrm>
            <a:off x="814387" y="687962"/>
            <a:ext cx="7720013" cy="523220"/>
          </a:xfrm>
          <a:prstGeom prst="rect">
            <a:avLst/>
          </a:prstGeom>
          <a:noFill/>
          <a:ln w="9525">
            <a:noFill/>
            <a:miter lim="800000"/>
            <a:headEnd/>
            <a:tailEnd/>
          </a:ln>
        </p:spPr>
        <p:txBody>
          <a:bodyPr>
            <a:spAutoFit/>
          </a:bodyPr>
          <a:lstStyle/>
          <a:p>
            <a:pPr algn="ctr">
              <a:spcBef>
                <a:spcPct val="50000"/>
              </a:spcBef>
            </a:pPr>
            <a:r>
              <a:rPr lang="en-US" sz="2800" b="1" dirty="0"/>
              <a:t>God Created the </a:t>
            </a:r>
            <a:r>
              <a:rPr lang="en-US" sz="2800" b="1" dirty="0" smtClean="0"/>
              <a:t>Heavens</a:t>
            </a:r>
            <a:endParaRPr lang="en-US" sz="2800" b="1" dirty="0">
              <a:solidFill>
                <a:srgbClr val="00B0F0"/>
              </a:solidFill>
            </a:endParaRPr>
          </a:p>
        </p:txBody>
      </p:sp>
      <p:sp>
        <p:nvSpPr>
          <p:cNvPr id="7172" name="Text Box 6"/>
          <p:cNvSpPr txBox="1">
            <a:spLocks noChangeArrowheads="1"/>
          </p:cNvSpPr>
          <p:nvPr/>
        </p:nvSpPr>
        <p:spPr bwMode="auto">
          <a:xfrm>
            <a:off x="1066800" y="0"/>
            <a:ext cx="762000" cy="366713"/>
          </a:xfrm>
          <a:prstGeom prst="rect">
            <a:avLst/>
          </a:prstGeom>
          <a:noFill/>
          <a:ln w="9525">
            <a:noFill/>
            <a:miter lim="800000"/>
            <a:headEnd/>
            <a:tailEnd/>
          </a:ln>
        </p:spPr>
        <p:txBody>
          <a:bodyPr>
            <a:spAutoFit/>
          </a:bodyPr>
          <a:lstStyle/>
          <a:p>
            <a:pPr>
              <a:spcBef>
                <a:spcPct val="50000"/>
              </a:spcBef>
            </a:pPr>
            <a:endParaRPr lang="en-US"/>
          </a:p>
        </p:txBody>
      </p:sp>
      <p:sp>
        <p:nvSpPr>
          <p:cNvPr id="7173" name="Text Box 7"/>
          <p:cNvSpPr txBox="1">
            <a:spLocks noChangeArrowheads="1"/>
          </p:cNvSpPr>
          <p:nvPr/>
        </p:nvSpPr>
        <p:spPr bwMode="auto">
          <a:xfrm>
            <a:off x="2057400" y="381000"/>
            <a:ext cx="1524000" cy="457200"/>
          </a:xfrm>
          <a:prstGeom prst="rect">
            <a:avLst/>
          </a:prstGeom>
          <a:noFill/>
          <a:ln w="9525">
            <a:noFill/>
            <a:miter lim="800000"/>
            <a:headEnd/>
            <a:tailEnd/>
          </a:ln>
        </p:spPr>
        <p:txBody>
          <a:bodyPr>
            <a:spAutoFit/>
          </a:bodyPr>
          <a:lstStyle/>
          <a:p>
            <a:pPr algn="ctr">
              <a:spcBef>
                <a:spcPct val="50000"/>
              </a:spcBef>
            </a:pPr>
            <a:endParaRPr lang="en-US" sz="2400"/>
          </a:p>
        </p:txBody>
      </p:sp>
      <p:sp>
        <p:nvSpPr>
          <p:cNvPr id="8" name="Text Box 6"/>
          <p:cNvSpPr txBox="1">
            <a:spLocks noChangeArrowheads="1"/>
          </p:cNvSpPr>
          <p:nvPr/>
        </p:nvSpPr>
        <p:spPr bwMode="auto">
          <a:xfrm>
            <a:off x="1600200" y="1277012"/>
            <a:ext cx="6019800" cy="2708434"/>
          </a:xfrm>
          <a:prstGeom prst="rect">
            <a:avLst/>
          </a:prstGeom>
          <a:noFill/>
          <a:ln w="9525">
            <a:noFill/>
            <a:miter lim="800000"/>
            <a:headEnd/>
            <a:tailEnd/>
          </a:ln>
        </p:spPr>
        <p:txBody>
          <a:bodyPr wrap="square">
            <a:spAutoFit/>
          </a:bodyPr>
          <a:lstStyle/>
          <a:p>
            <a:pPr algn="ctr"/>
            <a:r>
              <a:rPr lang="en-US" sz="2000" dirty="0"/>
              <a:t>“When I see your heavens, the work of your fingers,</a:t>
            </a:r>
          </a:p>
          <a:p>
            <a:pPr algn="ctr"/>
            <a:r>
              <a:rPr lang="en-US" sz="2000" dirty="0"/>
              <a:t>	the moon and the stars that you set in place—</a:t>
            </a:r>
          </a:p>
          <a:p>
            <a:pPr algn="ctr"/>
            <a:r>
              <a:rPr lang="en-US" sz="2000" dirty="0" smtClean="0"/>
              <a:t>What is man that you are mindful of him,</a:t>
            </a:r>
            <a:endParaRPr lang="en-US" sz="2000" dirty="0"/>
          </a:p>
          <a:p>
            <a:pPr algn="ctr"/>
            <a:r>
              <a:rPr lang="en-US" sz="2000" dirty="0"/>
              <a:t>	</a:t>
            </a:r>
            <a:r>
              <a:rPr lang="en-US" sz="2000" dirty="0" smtClean="0"/>
              <a:t>and a son of man that you care for him?</a:t>
            </a:r>
            <a:endParaRPr lang="en-US" sz="2000" dirty="0"/>
          </a:p>
          <a:p>
            <a:pPr algn="ctr"/>
            <a:r>
              <a:rPr lang="en-US" sz="2000" dirty="0"/>
              <a:t>Yet you have made </a:t>
            </a:r>
            <a:r>
              <a:rPr lang="en-US" sz="2000" dirty="0" smtClean="0"/>
              <a:t>him little </a:t>
            </a:r>
            <a:r>
              <a:rPr lang="en-US" sz="2000" dirty="0"/>
              <a:t>less than a god,</a:t>
            </a:r>
          </a:p>
          <a:p>
            <a:pPr algn="ctr"/>
            <a:r>
              <a:rPr lang="en-US" sz="2000" dirty="0"/>
              <a:t>	crowned </a:t>
            </a:r>
            <a:r>
              <a:rPr lang="en-US" sz="2000" dirty="0" smtClean="0"/>
              <a:t>him with </a:t>
            </a:r>
            <a:r>
              <a:rPr lang="en-US" sz="2000" dirty="0"/>
              <a:t>glory and honor.</a:t>
            </a:r>
            <a:r>
              <a:rPr lang="en-US" sz="2000" dirty="0" smtClean="0"/>
              <a:t>”</a:t>
            </a:r>
            <a:endParaRPr lang="en-US" sz="2000" dirty="0"/>
          </a:p>
          <a:p>
            <a:pPr algn="r"/>
            <a:endParaRPr lang="en-US" sz="1000" dirty="0" smtClean="0"/>
          </a:p>
          <a:p>
            <a:pPr algn="r"/>
            <a:r>
              <a:rPr lang="en-US" sz="2000" dirty="0">
                <a:solidFill>
                  <a:srgbClr val="7F7F7F"/>
                </a:solidFill>
              </a:rPr>
              <a:t>‒ Psalm </a:t>
            </a:r>
            <a:r>
              <a:rPr lang="en-US" sz="2000" dirty="0" smtClean="0">
                <a:solidFill>
                  <a:srgbClr val="7F7F7F"/>
                </a:solidFill>
              </a:rPr>
              <a:t>8:4‒6</a:t>
            </a:r>
            <a:endParaRPr lang="en-US" sz="2000" dirty="0">
              <a:solidFill>
                <a:srgbClr val="7F7F7F"/>
              </a:solidFill>
              <a:effectLst/>
            </a:endParaRPr>
          </a:p>
        </p:txBody>
      </p:sp>
      <p:sp>
        <p:nvSpPr>
          <p:cNvPr id="9" name="Text Box 10"/>
          <p:cNvSpPr txBox="1">
            <a:spLocks noChangeArrowheads="1"/>
          </p:cNvSpPr>
          <p:nvPr/>
        </p:nvSpPr>
        <p:spPr bwMode="auto">
          <a:xfrm>
            <a:off x="1828800" y="62484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Somchai</a:t>
            </a: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Som</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10" name="Text Box 10"/>
          <p:cNvSpPr txBox="1">
            <a:spLocks noChangeArrowheads="1"/>
          </p:cNvSpPr>
          <p:nvPr/>
        </p:nvSpPr>
        <p:spPr bwMode="auto">
          <a:xfrm>
            <a:off x="4800600" y="6248400"/>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blvdone</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4" name="Picture 3" descr="Slide 6B_shutterstock_160644944.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000" y="4135684"/>
            <a:ext cx="3124200" cy="203651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195" name="TextBox 4"/>
          <p:cNvSpPr txBox="1">
            <a:spLocks noChangeArrowheads="1"/>
          </p:cNvSpPr>
          <p:nvPr/>
        </p:nvSpPr>
        <p:spPr bwMode="auto">
          <a:xfrm>
            <a:off x="609600" y="776287"/>
            <a:ext cx="7848600" cy="519113"/>
          </a:xfrm>
          <a:prstGeom prst="rect">
            <a:avLst/>
          </a:prstGeom>
          <a:noFill/>
          <a:ln w="9525">
            <a:noFill/>
            <a:miter lim="800000"/>
            <a:headEnd/>
            <a:tailEnd/>
          </a:ln>
        </p:spPr>
        <p:txBody>
          <a:bodyPr>
            <a:spAutoFit/>
          </a:bodyPr>
          <a:lstStyle/>
          <a:p>
            <a:pPr algn="ctr">
              <a:spcBef>
                <a:spcPct val="50000"/>
              </a:spcBef>
            </a:pPr>
            <a:r>
              <a:rPr lang="en-US" sz="2800" b="1" dirty="0"/>
              <a:t>All Creation Speaks of God’s </a:t>
            </a:r>
            <a:r>
              <a:rPr lang="en-US" sz="2800" b="1" dirty="0" smtClean="0"/>
              <a:t>Glory</a:t>
            </a:r>
            <a:endParaRPr lang="en-US" sz="2800" b="1" dirty="0">
              <a:solidFill>
                <a:srgbClr val="7030A0"/>
              </a:solidFill>
            </a:endParaRPr>
          </a:p>
        </p:txBody>
      </p:sp>
      <p:sp>
        <p:nvSpPr>
          <p:cNvPr id="7" name="Text Box 6"/>
          <p:cNvSpPr txBox="1">
            <a:spLocks noChangeArrowheads="1"/>
          </p:cNvSpPr>
          <p:nvPr/>
        </p:nvSpPr>
        <p:spPr bwMode="auto">
          <a:xfrm>
            <a:off x="1790700" y="1509236"/>
            <a:ext cx="5486400" cy="1477328"/>
          </a:xfrm>
          <a:prstGeom prst="rect">
            <a:avLst/>
          </a:prstGeom>
          <a:noFill/>
          <a:ln w="9525">
            <a:noFill/>
            <a:miter lim="800000"/>
            <a:headEnd/>
            <a:tailEnd/>
          </a:ln>
        </p:spPr>
        <p:txBody>
          <a:bodyPr wrap="square">
            <a:spAutoFit/>
          </a:bodyPr>
          <a:lstStyle/>
          <a:p>
            <a:pPr algn="ctr"/>
            <a:r>
              <a:rPr lang="en-US" sz="2000" dirty="0"/>
              <a:t>“The heavens declare the glory of God;</a:t>
            </a:r>
          </a:p>
          <a:p>
            <a:pPr algn="ctr"/>
            <a:r>
              <a:rPr lang="en-US" sz="2000" dirty="0"/>
              <a:t>	the </a:t>
            </a:r>
            <a:r>
              <a:rPr lang="en-US" sz="2000" dirty="0" smtClean="0"/>
              <a:t>firmament proclaims the works of his hands.”</a:t>
            </a:r>
            <a:endParaRPr lang="en-US" sz="2000" dirty="0"/>
          </a:p>
          <a:p>
            <a:pPr algn="r"/>
            <a:endParaRPr lang="en-US" sz="1000" dirty="0" smtClean="0"/>
          </a:p>
          <a:p>
            <a:pPr algn="r"/>
            <a:r>
              <a:rPr lang="en-US" sz="2000" dirty="0">
                <a:solidFill>
                  <a:srgbClr val="7F7F7F"/>
                </a:solidFill>
              </a:rPr>
              <a:t>‒ Psalm 19:1</a:t>
            </a:r>
          </a:p>
        </p:txBody>
      </p:sp>
      <p:sp>
        <p:nvSpPr>
          <p:cNvPr id="8" name="Text Box 10"/>
          <p:cNvSpPr txBox="1">
            <a:spLocks noChangeArrowheads="1"/>
          </p:cNvSpPr>
          <p:nvPr/>
        </p:nvSpPr>
        <p:spPr bwMode="auto">
          <a:xfrm>
            <a:off x="1676399" y="586150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Mlenny</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iStockphoto.com</a:t>
            </a:r>
            <a:endParaRPr lang="en-US" dirty="0">
              <a:solidFill>
                <a:srgbClr val="7F7F7F"/>
              </a:solidFill>
              <a:latin typeface="Arial"/>
              <a:cs typeface="Arial"/>
            </a:endParaRPr>
          </a:p>
        </p:txBody>
      </p:sp>
      <p:pic>
        <p:nvPicPr>
          <p:cNvPr id="3" name="Picture 2" descr="Slide 7A_iStock_000005215339_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00400"/>
            <a:ext cx="3048000" cy="2667000"/>
          </a:xfrm>
          <a:prstGeom prst="rect">
            <a:avLst/>
          </a:prstGeom>
        </p:spPr>
      </p:pic>
      <p:pic>
        <p:nvPicPr>
          <p:cNvPr id="5" name="Picture 4" descr="Slide 7C_shutterstock_12671283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5716" y="3429000"/>
            <a:ext cx="3658284" cy="2439161"/>
          </a:xfrm>
          <a:prstGeom prst="rect">
            <a:avLst/>
          </a:prstGeom>
        </p:spPr>
      </p:pic>
      <p:pic>
        <p:nvPicPr>
          <p:cNvPr id="4" name="Picture 3" descr="Slide 7B_shutterstock_112173230.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2200" y="2971800"/>
            <a:ext cx="3733800" cy="2488858"/>
          </a:xfrm>
          <a:prstGeom prst="rect">
            <a:avLst/>
          </a:prstGeom>
        </p:spPr>
      </p:pic>
      <p:sp>
        <p:nvSpPr>
          <p:cNvPr id="12" name="Text Box 10"/>
          <p:cNvSpPr txBox="1">
            <a:spLocks noChangeArrowheads="1"/>
          </p:cNvSpPr>
          <p:nvPr/>
        </p:nvSpPr>
        <p:spPr bwMode="auto">
          <a:xfrm>
            <a:off x="3733799" y="5445638"/>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Robsonphoto</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13" name="Text Box 10"/>
          <p:cNvSpPr txBox="1">
            <a:spLocks noChangeArrowheads="1"/>
          </p:cNvSpPr>
          <p:nvPr/>
        </p:nvSpPr>
        <p:spPr bwMode="auto">
          <a:xfrm>
            <a:off x="7391400" y="586150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Ethan Daniels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219" name="TextBox 4"/>
          <p:cNvSpPr txBox="1">
            <a:spLocks noChangeArrowheads="1"/>
          </p:cNvSpPr>
          <p:nvPr/>
        </p:nvSpPr>
        <p:spPr bwMode="auto">
          <a:xfrm>
            <a:off x="2590800" y="924580"/>
            <a:ext cx="6400800" cy="523220"/>
          </a:xfrm>
          <a:prstGeom prst="rect">
            <a:avLst/>
          </a:prstGeom>
          <a:noFill/>
          <a:ln w="9525">
            <a:noFill/>
            <a:miter lim="800000"/>
            <a:headEnd/>
            <a:tailEnd/>
          </a:ln>
        </p:spPr>
        <p:txBody>
          <a:bodyPr wrap="square">
            <a:spAutoFit/>
          </a:bodyPr>
          <a:lstStyle/>
          <a:p>
            <a:pPr algn="ctr">
              <a:spcBef>
                <a:spcPct val="50000"/>
              </a:spcBef>
            </a:pPr>
            <a:r>
              <a:rPr lang="en-US" sz="2800" b="1" dirty="0"/>
              <a:t>God’s Wisdom in </a:t>
            </a:r>
            <a:r>
              <a:rPr lang="en-US" sz="2800" b="1" dirty="0" smtClean="0"/>
              <a:t>Creation</a:t>
            </a:r>
            <a:endParaRPr lang="en-US" sz="2800" b="1" dirty="0">
              <a:solidFill>
                <a:srgbClr val="FF0000"/>
              </a:solidFill>
            </a:endParaRPr>
          </a:p>
        </p:txBody>
      </p:sp>
      <p:pic>
        <p:nvPicPr>
          <p:cNvPr id="2" name="Picture 1" descr="Slide 8A_shutterstock_95963716.jpg"/>
          <p:cNvPicPr>
            <a:picLocks noChangeAspect="1"/>
          </p:cNvPicPr>
          <p:nvPr/>
        </p:nvPicPr>
        <p:blipFill>
          <a:blip r:embed="rId4" cstate="print">
            <a:extLst>
              <a:ext uri="{BEBA8EAE-BF5A-486C-A8C5-ECC9F3942E4B}">
                <a14:imgProps xmlns:a14="http://schemas.microsoft.com/office/drawing/2010/main">
                  <a14:imgLayer r:embed="rId5">
                    <a14:imgEffect>
                      <a14:backgroundRemoval t="8015" b="91985" l="5222" r="96843"/>
                    </a14:imgEffect>
                  </a14:imgLayer>
                </a14:imgProps>
              </a:ext>
              <a:ext uri="{28A0092B-C50C-407E-A947-70E740481C1C}">
                <a14:useLocalDpi xmlns:a14="http://schemas.microsoft.com/office/drawing/2010/main" val="0"/>
              </a:ext>
            </a:extLst>
          </a:blip>
          <a:stretch>
            <a:fillRect/>
          </a:stretch>
        </p:blipFill>
        <p:spPr>
          <a:xfrm rot="930187">
            <a:off x="-539901" y="792520"/>
            <a:ext cx="4884401" cy="4884401"/>
          </a:xfrm>
          <a:prstGeom prst="rect">
            <a:avLst/>
          </a:prstGeom>
          <a:ln>
            <a:noFill/>
          </a:ln>
          <a:effectLst>
            <a:outerShdw blurRad="292100" dist="139700" dir="2700000" algn="tl" rotWithShape="0">
              <a:srgbClr val="333333">
                <a:alpha val="65000"/>
              </a:srgbClr>
            </a:outerShdw>
          </a:effectLst>
        </p:spPr>
      </p:pic>
      <p:pic>
        <p:nvPicPr>
          <p:cNvPr id="3" name="Picture 2" descr="Slide 8B_iStock_000019599571_Large.jpg"/>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29222" r="74329">
                        <a14:foregroundMark x1="43559" y1="72199" x2="43559" y2="72199"/>
                        <a14:foregroundMark x1="46791" y1="3893" x2="62403" y2="11066"/>
                        <a14:foregroundMark x1="66090" y1="51366" x2="65863" y2="84221"/>
                        <a14:foregroundMark x1="63496" y1="77391" x2="43104" y2="80669"/>
                        <a14:foregroundMark x1="42695" y1="96243" x2="44834" y2="93033"/>
                        <a14:foregroundMark x1="66500" y1="88798" x2="64588" y2="85178"/>
                        <a14:backgroundMark x1="65225" y1="5191" x2="59126" y2="3279"/>
                        <a14:backgroundMark x1="68685" y1="93306" x2="57852" y2="82923"/>
                      </a14:backgroundRemoval>
                    </a14:imgEffect>
                  </a14:imgLayer>
                </a14:imgProps>
              </a:ext>
              <a:ext uri="{28A0092B-C50C-407E-A947-70E740481C1C}">
                <a14:useLocalDpi xmlns:a14="http://schemas.microsoft.com/office/drawing/2010/main" val="0"/>
              </a:ext>
            </a:extLst>
          </a:blip>
          <a:srcRect l="29582" r="26857" b="24348"/>
          <a:stretch/>
        </p:blipFill>
        <p:spPr>
          <a:xfrm>
            <a:off x="3962398" y="3657600"/>
            <a:ext cx="2664303" cy="3083572"/>
          </a:xfrm>
          <a:prstGeom prst="rect">
            <a:avLst/>
          </a:prstGeom>
          <a:ln>
            <a:noFill/>
          </a:ln>
          <a:effectLst>
            <a:outerShdw blurRad="292100" dist="139700" dir="2700000" algn="tl" rotWithShape="0">
              <a:srgbClr val="333333">
                <a:alpha val="65000"/>
              </a:srgbClr>
            </a:outerShdw>
          </a:effectLst>
        </p:spPr>
      </p:pic>
      <p:sp>
        <p:nvSpPr>
          <p:cNvPr id="6" name="Text Box 6"/>
          <p:cNvSpPr txBox="1">
            <a:spLocks noChangeArrowheads="1"/>
          </p:cNvSpPr>
          <p:nvPr/>
        </p:nvSpPr>
        <p:spPr bwMode="auto">
          <a:xfrm>
            <a:off x="2895600" y="1948696"/>
            <a:ext cx="5791200" cy="2092881"/>
          </a:xfrm>
          <a:prstGeom prst="rect">
            <a:avLst/>
          </a:prstGeom>
          <a:noFill/>
          <a:ln w="9525">
            <a:noFill/>
            <a:miter lim="800000"/>
            <a:headEnd/>
            <a:tailEnd/>
          </a:ln>
        </p:spPr>
        <p:txBody>
          <a:bodyPr wrap="square">
            <a:spAutoFit/>
          </a:bodyPr>
          <a:lstStyle/>
          <a:p>
            <a:pPr algn="ctr"/>
            <a:r>
              <a:rPr lang="en-US" sz="2000" dirty="0"/>
              <a:t>“The </a:t>
            </a:r>
            <a:r>
              <a:rPr lang="en-US" sz="2000" cap="small" dirty="0"/>
              <a:t>Lord</a:t>
            </a:r>
            <a:r>
              <a:rPr lang="en-US" sz="2000" dirty="0"/>
              <a:t> by wisdom founded the earth,</a:t>
            </a:r>
          </a:p>
          <a:p>
            <a:pPr algn="ctr"/>
            <a:r>
              <a:rPr lang="en-US" sz="2000" dirty="0"/>
              <a:t>	established the heavens by understanding;</a:t>
            </a:r>
          </a:p>
          <a:p>
            <a:pPr algn="ctr"/>
            <a:r>
              <a:rPr lang="en-US" sz="2000" dirty="0"/>
              <a:t>By his knowledge the depths </a:t>
            </a:r>
            <a:r>
              <a:rPr lang="en-US" sz="2000" dirty="0" smtClean="0"/>
              <a:t>are split,</a:t>
            </a:r>
            <a:endParaRPr lang="en-US" sz="2000" dirty="0"/>
          </a:p>
          <a:p>
            <a:pPr algn="ctr"/>
            <a:r>
              <a:rPr lang="en-US" sz="2000" dirty="0"/>
              <a:t>	and the clouds drop down dew.</a:t>
            </a:r>
            <a:r>
              <a:rPr lang="en-US" sz="2000" dirty="0" smtClean="0"/>
              <a:t>”</a:t>
            </a:r>
          </a:p>
          <a:p>
            <a:pPr algn="r"/>
            <a:endParaRPr lang="en-US" sz="1000" dirty="0"/>
          </a:p>
          <a:p>
            <a:pPr algn="r"/>
            <a:r>
              <a:rPr lang="en-US" sz="2000" dirty="0"/>
              <a:t>		</a:t>
            </a:r>
            <a:r>
              <a:rPr lang="en-US" sz="2000" dirty="0">
                <a:solidFill>
                  <a:srgbClr val="7F7F7F"/>
                </a:solidFill>
              </a:rPr>
              <a:t> ‒ Proverbs </a:t>
            </a:r>
            <a:r>
              <a:rPr lang="en-US" sz="2000" dirty="0" smtClean="0">
                <a:solidFill>
                  <a:srgbClr val="7F7F7F"/>
                </a:solidFill>
              </a:rPr>
              <a:t>3:19‒20 </a:t>
            </a:r>
            <a:endParaRPr lang="en-US" sz="2000" dirty="0">
              <a:solidFill>
                <a:srgbClr val="7F7F7F"/>
              </a:solidFill>
            </a:endParaRPr>
          </a:p>
        </p:txBody>
      </p:sp>
      <p:sp>
        <p:nvSpPr>
          <p:cNvPr id="7" name="Text Box 10"/>
          <p:cNvSpPr txBox="1">
            <a:spLocks noChangeArrowheads="1"/>
          </p:cNvSpPr>
          <p:nvPr/>
        </p:nvSpPr>
        <p:spPr bwMode="auto">
          <a:xfrm rot="18724611">
            <a:off x="209593" y="4721058"/>
            <a:ext cx="1524000"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Kichigin</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8" name="Text Box 10"/>
          <p:cNvSpPr txBox="1">
            <a:spLocks noChangeArrowheads="1"/>
          </p:cNvSpPr>
          <p:nvPr/>
        </p:nvSpPr>
        <p:spPr bwMode="auto">
          <a:xfrm>
            <a:off x="4876799" y="6566356"/>
            <a:ext cx="2362201" cy="215444"/>
          </a:xfrm>
          <a:prstGeom prst="rect">
            <a:avLst/>
          </a:prstGeom>
          <a:noFill/>
          <a:ln w="9525">
            <a:noFill/>
            <a:miter lim="800000"/>
            <a:headEnd/>
            <a:tailEnd/>
          </a:ln>
        </p:spPr>
        <p:txBody>
          <a:bodyPr>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Olena</a:t>
            </a: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Savytska</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iStockphoto.com</a:t>
            </a:r>
            <a:endParaRPr lang="en-US" dirty="0">
              <a:solidFill>
                <a:srgbClr val="7F7F7F"/>
              </a:solidFill>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244" name="TextBox 4"/>
          <p:cNvSpPr txBox="1">
            <a:spLocks noChangeArrowheads="1"/>
          </p:cNvSpPr>
          <p:nvPr/>
        </p:nvSpPr>
        <p:spPr bwMode="auto">
          <a:xfrm>
            <a:off x="685800" y="762000"/>
            <a:ext cx="7848600" cy="519113"/>
          </a:xfrm>
          <a:prstGeom prst="rect">
            <a:avLst/>
          </a:prstGeom>
          <a:noFill/>
          <a:ln w="9525">
            <a:noFill/>
            <a:miter lim="800000"/>
            <a:headEnd/>
            <a:tailEnd/>
          </a:ln>
        </p:spPr>
        <p:txBody>
          <a:bodyPr>
            <a:spAutoFit/>
          </a:bodyPr>
          <a:lstStyle/>
          <a:p>
            <a:pPr algn="ctr">
              <a:spcBef>
                <a:spcPct val="50000"/>
              </a:spcBef>
            </a:pPr>
            <a:r>
              <a:rPr lang="en-US" sz="2800" b="1" dirty="0"/>
              <a:t>We See God in Natural </a:t>
            </a:r>
            <a:r>
              <a:rPr lang="en-US" sz="2800" b="1" dirty="0" smtClean="0"/>
              <a:t>Beauty</a:t>
            </a:r>
            <a:endParaRPr lang="en-US" sz="2800" b="1" dirty="0">
              <a:solidFill>
                <a:srgbClr val="00B050"/>
              </a:solidFill>
            </a:endParaRPr>
          </a:p>
        </p:txBody>
      </p:sp>
      <p:sp>
        <p:nvSpPr>
          <p:cNvPr id="12" name="Text Box 6"/>
          <p:cNvSpPr txBox="1">
            <a:spLocks noChangeArrowheads="1"/>
          </p:cNvSpPr>
          <p:nvPr/>
        </p:nvSpPr>
        <p:spPr bwMode="auto">
          <a:xfrm>
            <a:off x="1371600" y="1649849"/>
            <a:ext cx="6324600" cy="1169551"/>
          </a:xfrm>
          <a:prstGeom prst="rect">
            <a:avLst/>
          </a:prstGeom>
          <a:noFill/>
          <a:ln w="9525">
            <a:noFill/>
            <a:miter lim="800000"/>
            <a:headEnd/>
            <a:tailEnd/>
          </a:ln>
        </p:spPr>
        <p:txBody>
          <a:bodyPr wrap="square">
            <a:spAutoFit/>
          </a:bodyPr>
          <a:lstStyle/>
          <a:p>
            <a:pPr algn="ctr"/>
            <a:r>
              <a:rPr lang="en-US" sz="2000" dirty="0"/>
              <a:t>“From the greatness and the beauty of created things</a:t>
            </a:r>
          </a:p>
          <a:p>
            <a:pPr algn="ctr"/>
            <a:r>
              <a:rPr lang="en-US" sz="2000" dirty="0"/>
              <a:t>	their original author, by analogy, is seen</a:t>
            </a:r>
            <a:r>
              <a:rPr lang="en-US" sz="2000" dirty="0" smtClean="0"/>
              <a:t>.”</a:t>
            </a:r>
          </a:p>
          <a:p>
            <a:pPr algn="ctr"/>
            <a:endParaRPr lang="en-US" sz="1000" dirty="0"/>
          </a:p>
          <a:p>
            <a:pPr algn="r"/>
            <a:r>
              <a:rPr lang="en-US" sz="2000" dirty="0">
                <a:solidFill>
                  <a:srgbClr val="7F7F7F"/>
                </a:solidFill>
              </a:rPr>
              <a:t>‒ Wisdom </a:t>
            </a:r>
            <a:r>
              <a:rPr lang="en-US" sz="2000" dirty="0" smtClean="0">
                <a:solidFill>
                  <a:srgbClr val="7F7F7F"/>
                </a:solidFill>
              </a:rPr>
              <a:t>13:5</a:t>
            </a:r>
            <a:endParaRPr lang="en-US" sz="2000" dirty="0">
              <a:solidFill>
                <a:srgbClr val="7F7F7F"/>
              </a:solidFill>
            </a:endParaRPr>
          </a:p>
        </p:txBody>
      </p:sp>
      <p:sp>
        <p:nvSpPr>
          <p:cNvPr id="13" name="Text Box 10"/>
          <p:cNvSpPr txBox="1">
            <a:spLocks noChangeArrowheads="1"/>
          </p:cNvSpPr>
          <p:nvPr/>
        </p:nvSpPr>
        <p:spPr bwMode="auto">
          <a:xfrm>
            <a:off x="228600" y="5422490"/>
            <a:ext cx="16764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Joe </a:t>
            </a:r>
            <a:r>
              <a:rPr lang="en-US" sz="800" dirty="0" err="1">
                <a:solidFill>
                  <a:srgbClr val="7F7F7F"/>
                </a:solidFill>
                <a:latin typeface="Arial"/>
                <a:ea typeface="Calibri"/>
                <a:cs typeface="Arial"/>
              </a:rPr>
              <a:t>Ferrer</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sp>
        <p:nvSpPr>
          <p:cNvPr id="14" name="Text Box 10"/>
          <p:cNvSpPr txBox="1">
            <a:spLocks noChangeArrowheads="1"/>
          </p:cNvSpPr>
          <p:nvPr/>
        </p:nvSpPr>
        <p:spPr bwMode="auto">
          <a:xfrm>
            <a:off x="4876800" y="6372783"/>
            <a:ext cx="15240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a:t>
            </a:r>
            <a:r>
              <a:rPr lang="en-US" sz="800" dirty="0" err="1">
                <a:solidFill>
                  <a:srgbClr val="7F7F7F"/>
                </a:solidFill>
                <a:latin typeface="Arial"/>
                <a:ea typeface="Calibri"/>
                <a:cs typeface="Arial"/>
              </a:rPr>
              <a:t>Nitr</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3" name="Picture 2" descr="Slide 9A_shutterstock_10987955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005" y="2777646"/>
            <a:ext cx="3962400" cy="26325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Slide 9B_shutterstock_171038549.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103" y="3959487"/>
            <a:ext cx="3505200" cy="2413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 Box 10"/>
          <p:cNvSpPr txBox="1">
            <a:spLocks noChangeArrowheads="1"/>
          </p:cNvSpPr>
          <p:nvPr/>
        </p:nvSpPr>
        <p:spPr bwMode="auto">
          <a:xfrm>
            <a:off x="6324599" y="5733900"/>
            <a:ext cx="2743201" cy="215444"/>
          </a:xfrm>
          <a:prstGeom prst="rect">
            <a:avLst/>
          </a:prstGeom>
          <a:noFill/>
          <a:ln w="9525">
            <a:noFill/>
            <a:miter lim="800000"/>
            <a:headEnd/>
            <a:tailEnd/>
          </a:ln>
        </p:spPr>
        <p:txBody>
          <a:bodyPr wrap="square">
            <a:spAutoFit/>
          </a:bodyPr>
          <a:lstStyle/>
          <a:p>
            <a:pPr>
              <a:spcBef>
                <a:spcPct val="50000"/>
              </a:spcBef>
            </a:pPr>
            <a:r>
              <a:rPr lang="en-US" sz="800" dirty="0">
                <a:solidFill>
                  <a:srgbClr val="7F7F7F"/>
                </a:solidFill>
                <a:latin typeface="Arial"/>
                <a:ea typeface="Calibri"/>
                <a:cs typeface="Arial"/>
              </a:rPr>
              <a:t>© PHOTOCREO Michal </a:t>
            </a:r>
            <a:r>
              <a:rPr lang="en-US" sz="800" dirty="0" err="1">
                <a:solidFill>
                  <a:srgbClr val="7F7F7F"/>
                </a:solidFill>
                <a:latin typeface="Arial"/>
                <a:ea typeface="Calibri"/>
                <a:cs typeface="Arial"/>
              </a:rPr>
              <a:t>Bednarek</a:t>
            </a:r>
            <a:r>
              <a:rPr lang="en-US" sz="800" dirty="0">
                <a:solidFill>
                  <a:srgbClr val="7F7F7F"/>
                </a:solidFill>
                <a:latin typeface="Arial"/>
                <a:ea typeface="Calibri"/>
                <a:cs typeface="Arial"/>
              </a:rPr>
              <a:t> / </a:t>
            </a:r>
            <a:r>
              <a:rPr lang="en-US" sz="800" dirty="0" err="1">
                <a:solidFill>
                  <a:srgbClr val="7F7F7F"/>
                </a:solidFill>
                <a:latin typeface="Arial"/>
                <a:ea typeface="Calibri"/>
                <a:cs typeface="Arial"/>
              </a:rPr>
              <a:t>Shutterstock.com</a:t>
            </a:r>
            <a:endParaRPr lang="en-US" dirty="0">
              <a:solidFill>
                <a:srgbClr val="7F7F7F"/>
              </a:solidFill>
              <a:latin typeface="Arial"/>
              <a:cs typeface="Arial"/>
            </a:endParaRPr>
          </a:p>
        </p:txBody>
      </p:sp>
      <p:pic>
        <p:nvPicPr>
          <p:cNvPr id="5" name="Picture 4" descr="Slide 9C_shutterstock_16196758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3099397"/>
            <a:ext cx="3505200" cy="26287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3503</TotalTime>
  <Words>678</Words>
  <Application>Microsoft Office PowerPoint</Application>
  <PresentationFormat>On-screen Show (4:3)</PresentationFormat>
  <Paragraphs>100</Paragraphs>
  <Slides>12</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Default Design</vt:lpstr>
      <vt:lpstr>God’s Presence in Nature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Acknowledgment</vt:lpstr>
    </vt:vector>
  </TitlesOfParts>
  <Company>Independent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God &amp; Being Found by God</dc:title>
  <dc:creator>Caren Yang</dc:creator>
  <cp:lastModifiedBy>Brooke Saron</cp:lastModifiedBy>
  <cp:revision>364</cp:revision>
  <dcterms:created xsi:type="dcterms:W3CDTF">2009-06-22T14:27:32Z</dcterms:created>
  <dcterms:modified xsi:type="dcterms:W3CDTF">2015-04-02T18:08:00Z</dcterms:modified>
</cp:coreProperties>
</file>