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9635" autoAdjust="0"/>
  </p:normalViewPr>
  <p:slideViewPr>
    <p:cSldViewPr>
      <p:cViewPr>
        <p:scale>
          <a:sx n="100" d="100"/>
          <a:sy n="100" d="100"/>
        </p:scale>
        <p:origin x="-122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B6D8BD-9888-4636-886F-EAA31F681BE1}"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5BFA3B-FCF2-4078-A049-BEBE26176C09}" type="slidenum">
              <a:rPr lang="en-US" smtClean="0"/>
              <a:pPr/>
              <a:t>‹#›</a:t>
            </a:fld>
            <a:endParaRPr lang="en-US"/>
          </a:p>
        </p:txBody>
      </p:sp>
    </p:spTree>
    <p:extLst>
      <p:ext uri="{BB962C8B-B14F-4D97-AF65-F5344CB8AC3E}">
        <p14:creationId xmlns:p14="http://schemas.microsoft.com/office/powerpoint/2010/main" val="2767737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In this way, Jesus told us that we each have talents and gifts to share with others and that we should not hide them or keep them to ourselves.)</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2 Corinthians 11:2; Ephesians 5:25–27; Revelation 19:7–9,  21:1–2)</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John 10:11, Hebrews 13:20, 1 Peter 5:4, Luke 12:32)</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Colossians 1:13)</a:t>
            </a:r>
          </a:p>
        </p:txBody>
      </p:sp>
      <p:sp>
        <p:nvSpPr>
          <p:cNvPr id="4" name="Slide Number Placeholder 3"/>
          <p:cNvSpPr>
            <a:spLocks noGrp="1"/>
          </p:cNvSpPr>
          <p:nvPr>
            <p:ph type="sldNum" sz="quarter" idx="10"/>
          </p:nvPr>
        </p:nvSpPr>
        <p:spPr/>
        <p:txBody>
          <a:bodyPr/>
          <a:lstStyle/>
          <a:p>
            <a:fld id="{545BFA3B-FCF2-4078-A049-BEBE26176C0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John 15:1–8)</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1 Corinthians 10:16–17; 12:12–13,20)</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1 Corinthians 3:11,16; Ephesians 2:20–22; 1 Peter 2:4–8)</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Emphasize that we are to take care of our bodies, gifts given to us by God, to help us to serve him and his Church by all means possible.)</a:t>
            </a:r>
          </a:p>
          <a:p>
            <a:endParaRPr lang="en-US" sz="1200" kern="1200" dirty="0" smtClean="0">
              <a:solidFill>
                <a:schemeClr val="tx1"/>
              </a:solidFill>
              <a:latin typeface="+mn-lt"/>
              <a:ea typeface="+mn-ea"/>
              <a:cs typeface="+mn-cs"/>
            </a:endParaRPr>
          </a:p>
          <a:p>
            <a:endParaRPr lang="en-US" sz="1200" b="1"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Galatians 3:26, 4:6–7; Romans 8:29; Hebrews 2:10–18)</a:t>
            </a: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(Notes:  Emphasize the relationship of all the members of the body, diversity, and equality within unity. Every member is to be a functioning member.)</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b="1"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45BFA3B-FCF2-4078-A049-BEBE26176C0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b="1"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45BFA3B-FCF2-4078-A049-BEBE26176C0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45BFA3B-FCF2-4078-A049-BEBE26176C0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norm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norm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a:defRPr sz="24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648200" y="1828800"/>
            <a:ext cx="4038600" cy="4297363"/>
          </a:xfrm>
        </p:spPr>
        <p:txBody>
          <a:bodyPr>
            <a:normAutofit/>
          </a:bodyPr>
          <a:lstStyle>
            <a:lvl1pPr>
              <a:defRPr sz="24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800">
                <a:solidFill>
                  <a:schemeClr val="accent5">
                    <a:lumMod val="75000"/>
                  </a:schemeClr>
                </a:solidFill>
              </a:defRPr>
            </a:lvl1pPr>
            <a:lvl2pPr algn="ctr">
              <a:defRPr sz="2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normAutofit/>
          </a:bodyPr>
          <a:lstStyle>
            <a:lvl1pPr marL="457200" indent="-457200">
              <a:buAutoNum type="arabicPeriod"/>
              <a:defRPr sz="2400"/>
            </a:lvl1pPr>
            <a:lvl2pPr>
              <a:defRPr sz="2400"/>
            </a:lvl2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Images of Church</a:t>
            </a:r>
            <a:endParaRPr lang="en-US" dirty="0"/>
          </a:p>
        </p:txBody>
      </p:sp>
      <p:sp>
        <p:nvSpPr>
          <p:cNvPr id="3" name="Subtitle 2"/>
          <p:cNvSpPr>
            <a:spLocks noGrp="1"/>
          </p:cNvSpPr>
          <p:nvPr>
            <p:ph type="subTitle" idx="1"/>
          </p:nvPr>
        </p:nvSpPr>
        <p:spPr/>
        <p:txBody>
          <a:bodyPr/>
          <a:lstStyle/>
          <a:p>
            <a:r>
              <a:rPr lang="en-US" dirty="0" smtClean="0"/>
              <a:t>The </a:t>
            </a:r>
            <a:r>
              <a:rPr lang="en-US" smtClean="0"/>
              <a:t>Church </a:t>
            </a:r>
            <a:r>
              <a:rPr lang="en-US" smtClean="0"/>
              <a:t>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TX001503</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Light</a:t>
            </a:r>
            <a:endParaRPr lang="en-US" dirty="0"/>
          </a:p>
        </p:txBody>
      </p:sp>
      <p:sp>
        <p:nvSpPr>
          <p:cNvPr id="3" name="Content Placeholder 2"/>
          <p:cNvSpPr>
            <a:spLocks noGrp="1"/>
          </p:cNvSpPr>
          <p:nvPr>
            <p:ph idx="1"/>
          </p:nvPr>
        </p:nvSpPr>
        <p:spPr/>
        <p:txBody>
          <a:bodyPr/>
          <a:lstStyle/>
          <a:p>
            <a:pPr marL="0" indent="0" algn="ctr">
              <a:buNone/>
            </a:pPr>
            <a:r>
              <a:rPr lang="en-US" dirty="0" smtClean="0"/>
              <a:t>Why would Jesus tell his disciples, </a:t>
            </a:r>
            <a:r>
              <a:rPr lang="en-US" dirty="0" smtClean="0">
                <a:solidFill>
                  <a:schemeClr val="accent5">
                    <a:lumMod val="50000"/>
                  </a:schemeClr>
                </a:solidFill>
              </a:rPr>
              <a:t>“You are the light of the world” </a:t>
            </a:r>
            <a:r>
              <a:rPr lang="en-US" dirty="0" smtClean="0"/>
              <a:t>(Matthew 5:14)?</a:t>
            </a:r>
          </a:p>
          <a:p>
            <a:endParaRPr lang="en-US" dirty="0"/>
          </a:p>
        </p:txBody>
      </p:sp>
      <p:pic>
        <p:nvPicPr>
          <p:cNvPr id="4" name="Picture 3" descr="Slide10-Ice_lantern-wikimedia.JPG"/>
          <p:cNvPicPr>
            <a:picLocks noChangeAspect="1"/>
          </p:cNvPicPr>
          <p:nvPr/>
        </p:nvPicPr>
        <p:blipFill>
          <a:blip r:embed="rId3" cstate="print"/>
          <a:srcRect t="10909"/>
          <a:stretch>
            <a:fillRect/>
          </a:stretch>
        </p:blipFill>
        <p:spPr>
          <a:xfrm>
            <a:off x="1981200" y="2895600"/>
            <a:ext cx="5333119" cy="358140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5" name="TextBox 4"/>
          <p:cNvSpPr txBox="1"/>
          <p:nvPr/>
        </p:nvSpPr>
        <p:spPr bwMode="auto">
          <a:xfrm>
            <a:off x="2362200" y="6364224"/>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Light</a:t>
            </a:r>
            <a:endParaRPr lang="en-US" dirty="0"/>
          </a:p>
        </p:txBody>
      </p:sp>
      <p:sp>
        <p:nvSpPr>
          <p:cNvPr id="3" name="Content Placeholder 2"/>
          <p:cNvSpPr>
            <a:spLocks noGrp="1"/>
          </p:cNvSpPr>
          <p:nvPr>
            <p:ph idx="1"/>
          </p:nvPr>
        </p:nvSpPr>
        <p:spPr>
          <a:xfrm>
            <a:off x="914400" y="1752601"/>
            <a:ext cx="7086600" cy="2209800"/>
          </a:xfrm>
        </p:spPr>
        <p:txBody>
          <a:bodyPr/>
          <a:lstStyle/>
          <a:p>
            <a:pPr marL="0" indent="0" algn="ctr">
              <a:buNone/>
            </a:pPr>
            <a:r>
              <a:rPr lang="en-US" dirty="0" smtClean="0"/>
              <a:t>Jesus explained that people do not hide light under a bushel basket, for then the light would be wasted. Instead, people put a light on a </a:t>
            </a:r>
            <a:r>
              <a:rPr lang="en-US" dirty="0" err="1" smtClean="0"/>
              <a:t>lampstand</a:t>
            </a:r>
            <a:r>
              <a:rPr lang="en-US" dirty="0" smtClean="0"/>
              <a:t>, </a:t>
            </a:r>
            <a:r>
              <a:rPr lang="en-US" dirty="0" smtClean="0">
                <a:solidFill>
                  <a:schemeClr val="accent6">
                    <a:lumMod val="75000"/>
                  </a:schemeClr>
                </a:solidFill>
              </a:rPr>
              <a:t>“where it gives light to all in the house” </a:t>
            </a:r>
            <a:br>
              <a:rPr lang="en-US" dirty="0" smtClean="0">
                <a:solidFill>
                  <a:schemeClr val="accent6">
                    <a:lumMod val="75000"/>
                  </a:schemeClr>
                </a:solidFill>
              </a:rPr>
            </a:br>
            <a:r>
              <a:rPr lang="en-US" dirty="0" smtClean="0"/>
              <a:t>(Matthew 5:15).</a:t>
            </a:r>
          </a:p>
          <a:p>
            <a:pPr>
              <a:buNone/>
            </a:pPr>
            <a:endParaRPr lang="en-US" dirty="0"/>
          </a:p>
        </p:txBody>
      </p:sp>
      <p:pic>
        <p:nvPicPr>
          <p:cNvPr id="4" name="Picture 3" descr="Slide11-Seal_Point_Lighthouse-wikimedia.jpg"/>
          <p:cNvPicPr>
            <a:picLocks noChangeAspect="1"/>
          </p:cNvPicPr>
          <p:nvPr/>
        </p:nvPicPr>
        <p:blipFill>
          <a:blip r:embed="rId3" cstate="print"/>
          <a:srcRect t="9762" b="4820"/>
          <a:stretch>
            <a:fillRect/>
          </a:stretch>
        </p:blipFill>
        <p:spPr>
          <a:xfrm>
            <a:off x="2133600" y="3886200"/>
            <a:ext cx="4686371" cy="26670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a:off x="2209800" y="64770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Light (continued)</a:t>
            </a:r>
            <a:endParaRPr lang="en-US" dirty="0"/>
          </a:p>
        </p:txBody>
      </p:sp>
      <p:sp>
        <p:nvSpPr>
          <p:cNvPr id="3" name="Content Placeholder 2"/>
          <p:cNvSpPr>
            <a:spLocks noGrp="1"/>
          </p:cNvSpPr>
          <p:nvPr>
            <p:ph idx="1"/>
          </p:nvPr>
        </p:nvSpPr>
        <p:spPr>
          <a:xfrm>
            <a:off x="1371600" y="1752601"/>
            <a:ext cx="6553200" cy="1752600"/>
          </a:xfrm>
        </p:spPr>
        <p:txBody>
          <a:bodyPr/>
          <a:lstStyle/>
          <a:p>
            <a:pPr marL="0" indent="0" algn="ctr">
              <a:buNone/>
            </a:pPr>
            <a:r>
              <a:rPr lang="en-US" dirty="0" smtClean="0"/>
              <a:t>“Just so, your light must shine before others, that they may see your good deeds and glorify your heavenly Father” (Matthew 5:13–16).</a:t>
            </a:r>
            <a:endParaRPr lang="en-US" dirty="0"/>
          </a:p>
        </p:txBody>
      </p:sp>
      <p:pic>
        <p:nvPicPr>
          <p:cNvPr id="4" name="Picture 3" descr="slide12-Beacon-wikimedia.png"/>
          <p:cNvPicPr>
            <a:picLocks noChangeAspect="1"/>
          </p:cNvPicPr>
          <p:nvPr/>
        </p:nvPicPr>
        <p:blipFill>
          <a:blip r:embed="rId3" cstate="print"/>
          <a:stretch>
            <a:fillRect/>
          </a:stretch>
        </p:blipFill>
        <p:spPr>
          <a:xfrm>
            <a:off x="1828800" y="3251200"/>
            <a:ext cx="5181600" cy="3454400"/>
          </a:xfrm>
          <a:prstGeom prst="rect">
            <a:avLst/>
          </a:prstGeom>
        </p:spPr>
      </p:pic>
      <p:sp>
        <p:nvSpPr>
          <p:cNvPr id="5" name="TextBox 4"/>
          <p:cNvSpPr txBox="1"/>
          <p:nvPr/>
        </p:nvSpPr>
        <p:spPr bwMode="auto">
          <a:xfrm rot="16200000">
            <a:off x="6362702" y="5554161"/>
            <a:ext cx="1371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Bride of Christ</a:t>
            </a:r>
            <a:endParaRPr lang="en-US" dirty="0"/>
          </a:p>
        </p:txBody>
      </p:sp>
      <p:sp>
        <p:nvSpPr>
          <p:cNvPr id="3" name="Content Placeholder 2"/>
          <p:cNvSpPr>
            <a:spLocks noGrp="1"/>
          </p:cNvSpPr>
          <p:nvPr>
            <p:ph idx="1"/>
          </p:nvPr>
        </p:nvSpPr>
        <p:spPr/>
        <p:txBody>
          <a:bodyPr/>
          <a:lstStyle/>
          <a:p>
            <a:pPr lvl="0"/>
            <a:r>
              <a:rPr lang="en-US" dirty="0" smtClean="0"/>
              <a:t>The Church is the Bride and, therefore, Christ is the Groom, to whom the Church is promised and given.</a:t>
            </a:r>
          </a:p>
          <a:p>
            <a:pPr lvl="0"/>
            <a:r>
              <a:rPr lang="en-US" dirty="0" smtClean="0"/>
              <a:t>This metaphor speaks of Christ’s great love for the Church.</a:t>
            </a:r>
          </a:p>
          <a:p>
            <a:pPr>
              <a:buNone/>
            </a:pPr>
            <a:endParaRPr lang="en-US" dirty="0"/>
          </a:p>
        </p:txBody>
      </p:sp>
      <p:pic>
        <p:nvPicPr>
          <p:cNvPr id="4" name="Picture 3" descr="Slide13-shutterstock-Stephen Coburn.jpg"/>
          <p:cNvPicPr>
            <a:picLocks noChangeAspect="1"/>
          </p:cNvPicPr>
          <p:nvPr/>
        </p:nvPicPr>
        <p:blipFill>
          <a:blip r:embed="rId3" cstate="print"/>
          <a:stretch>
            <a:fillRect/>
          </a:stretch>
        </p:blipFill>
        <p:spPr>
          <a:xfrm>
            <a:off x="2438400" y="3910279"/>
            <a:ext cx="3962400" cy="2642921"/>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bwMode="auto">
          <a:xfrm rot="16200000">
            <a:off x="1094291" y="5173161"/>
            <a:ext cx="2590800" cy="169277"/>
          </a:xfrm>
          <a:prstGeom prst="rect">
            <a:avLst/>
          </a:prstGeom>
          <a:noFill/>
          <a:ln w="9525">
            <a:noFill/>
            <a:miter lim="800000"/>
            <a:headEnd/>
            <a:tailEnd/>
          </a:ln>
        </p:spPr>
        <p:txBody>
          <a:bodyPr wrap="square" rtlCol="0">
            <a:spAutoFit/>
          </a:bodyPr>
          <a:lstStyle/>
          <a:p>
            <a:r>
              <a:rPr lang="en-US" sz="500" dirty="0" smtClean="0"/>
              <a:t>©</a:t>
            </a:r>
            <a:r>
              <a:rPr lang="en-US" sz="500" dirty="0" err="1" smtClean="0"/>
              <a:t>Shutterstock</a:t>
            </a:r>
            <a:r>
              <a:rPr lang="en-US" sz="500" dirty="0" smtClean="0"/>
              <a:t>/Stephen Coburn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Bride of Christ (continued)</a:t>
            </a:r>
            <a:endParaRPr lang="en-US" dirty="0"/>
          </a:p>
        </p:txBody>
      </p:sp>
      <p:sp>
        <p:nvSpPr>
          <p:cNvPr id="3" name="Content Placeholder 2"/>
          <p:cNvSpPr>
            <a:spLocks noGrp="1"/>
          </p:cNvSpPr>
          <p:nvPr>
            <p:ph idx="1"/>
          </p:nvPr>
        </p:nvSpPr>
        <p:spPr>
          <a:xfrm>
            <a:off x="1371600" y="1752600"/>
            <a:ext cx="6705600" cy="4373563"/>
          </a:xfrm>
        </p:spPr>
        <p:txBody>
          <a:bodyPr/>
          <a:lstStyle/>
          <a:p>
            <a:pPr lvl="0"/>
            <a:r>
              <a:rPr lang="en-US" dirty="0" smtClean="0"/>
              <a:t>The unity of Christ, the Groom, and the Church, the Bride, reveals something of the intimate relationship God intends for husband and wife, as Christ and the Church can be described as two becoming one flesh.</a:t>
            </a:r>
          </a:p>
          <a:p>
            <a:pPr lvl="0"/>
            <a:r>
              <a:rPr lang="en-US" dirty="0" smtClean="0"/>
              <a:t>At Christ’s return, God’s </a:t>
            </a:r>
            <a:br>
              <a:rPr lang="en-US" dirty="0" smtClean="0"/>
            </a:br>
            <a:r>
              <a:rPr lang="en-US" dirty="0" smtClean="0"/>
              <a:t>People are described as </a:t>
            </a:r>
            <a:br>
              <a:rPr lang="en-US" dirty="0" smtClean="0"/>
            </a:br>
            <a:r>
              <a:rPr lang="en-US" dirty="0" smtClean="0"/>
              <a:t>a bride beautifully dressed </a:t>
            </a:r>
            <a:br>
              <a:rPr lang="en-US" dirty="0" smtClean="0"/>
            </a:br>
            <a:r>
              <a:rPr lang="en-US" dirty="0" smtClean="0"/>
              <a:t>for her husband (Christ).</a:t>
            </a:r>
            <a:endParaRPr lang="en-US" dirty="0"/>
          </a:p>
        </p:txBody>
      </p:sp>
      <p:pic>
        <p:nvPicPr>
          <p:cNvPr id="4" name="Picture 3" descr="Slide14-shutterstock_MNStudio.jpg"/>
          <p:cNvPicPr>
            <a:picLocks noChangeAspect="1"/>
          </p:cNvPicPr>
          <p:nvPr/>
        </p:nvPicPr>
        <p:blipFill>
          <a:blip r:embed="rId3" cstate="print"/>
          <a:srcRect l="10029" r="7824"/>
          <a:stretch>
            <a:fillRect/>
          </a:stretch>
        </p:blipFill>
        <p:spPr>
          <a:xfrm>
            <a:off x="5508812" y="3581400"/>
            <a:ext cx="3482788" cy="2819400"/>
          </a:xfrm>
          <a:prstGeom prst="ellipse">
            <a:avLst/>
          </a:prstGeom>
          <a:ln>
            <a:noFill/>
          </a:ln>
          <a:effectLst>
            <a:softEdge rad="112500"/>
          </a:effectLst>
        </p:spPr>
      </p:pic>
      <p:sp>
        <p:nvSpPr>
          <p:cNvPr id="5" name="TextBox 4"/>
          <p:cNvSpPr txBox="1"/>
          <p:nvPr/>
        </p:nvSpPr>
        <p:spPr bwMode="auto">
          <a:xfrm rot="19326479">
            <a:off x="7969208" y="5825557"/>
            <a:ext cx="914400" cy="169277"/>
          </a:xfrm>
          <a:prstGeom prst="rect">
            <a:avLst/>
          </a:prstGeom>
          <a:noFill/>
          <a:ln w="9525">
            <a:noFill/>
            <a:miter lim="800000"/>
            <a:headEnd/>
            <a:tailEnd/>
          </a:ln>
        </p:spPr>
        <p:txBody>
          <a:bodyPr wrap="square" rtlCol="0">
            <a:spAutoFit/>
          </a:bodyPr>
          <a:lstStyle/>
          <a:p>
            <a:r>
              <a:rPr lang="en-US" sz="500" dirty="0" smtClean="0"/>
              <a:t>©</a:t>
            </a:r>
            <a:r>
              <a:rPr lang="en-US" sz="500" dirty="0" err="1" smtClean="0"/>
              <a:t>Shutterstock</a:t>
            </a:r>
            <a:r>
              <a:rPr lang="en-US" sz="500" dirty="0" smtClean="0"/>
              <a:t>/</a:t>
            </a:r>
            <a:r>
              <a:rPr lang="en-US" sz="500" dirty="0" err="1" smtClean="0"/>
              <a:t>MNStudio</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Christ’s Flock</a:t>
            </a:r>
            <a:endParaRPr lang="en-US" dirty="0"/>
          </a:p>
        </p:txBody>
      </p:sp>
      <p:sp>
        <p:nvSpPr>
          <p:cNvPr id="3" name="Content Placeholder 2"/>
          <p:cNvSpPr>
            <a:spLocks noGrp="1"/>
          </p:cNvSpPr>
          <p:nvPr>
            <p:ph idx="1"/>
          </p:nvPr>
        </p:nvSpPr>
        <p:spPr>
          <a:xfrm>
            <a:off x="1371600" y="1752600"/>
            <a:ext cx="3962400" cy="4373563"/>
          </a:xfrm>
        </p:spPr>
        <p:txBody>
          <a:bodyPr/>
          <a:lstStyle/>
          <a:p>
            <a:pPr lvl="0"/>
            <a:r>
              <a:rPr lang="en-US" dirty="0" smtClean="0"/>
              <a:t>Jesus is the Good Shepherd, the Great Shepherd, and the Chief Shepherd, who knows and watches over his sheep and gives his life for them.</a:t>
            </a:r>
          </a:p>
          <a:p>
            <a:pPr lvl="0"/>
            <a:r>
              <a:rPr lang="en-US" dirty="0" smtClean="0"/>
              <a:t>They know his voice and follow him.</a:t>
            </a:r>
          </a:p>
          <a:p>
            <a:endParaRPr lang="en-US" dirty="0"/>
          </a:p>
        </p:txBody>
      </p:sp>
      <p:pic>
        <p:nvPicPr>
          <p:cNvPr id="4" name="Picture 3" descr="Slide15-Young_Afghan_shepherd-wikimedia.jpg"/>
          <p:cNvPicPr>
            <a:picLocks noChangeAspect="1"/>
          </p:cNvPicPr>
          <p:nvPr/>
        </p:nvPicPr>
        <p:blipFill>
          <a:blip r:embed="rId3" cstate="print"/>
          <a:stretch>
            <a:fillRect/>
          </a:stretch>
        </p:blipFill>
        <p:spPr>
          <a:xfrm>
            <a:off x="5486400" y="1295400"/>
            <a:ext cx="3162745" cy="4724400"/>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bwMode="auto">
          <a:xfrm>
            <a:off x="5410200" y="606247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Christ’s Flock (continued)</a:t>
            </a:r>
            <a:endParaRPr lang="en-US" dirty="0"/>
          </a:p>
        </p:txBody>
      </p:sp>
      <p:sp>
        <p:nvSpPr>
          <p:cNvPr id="3" name="Content Placeholder 2"/>
          <p:cNvSpPr>
            <a:spLocks noGrp="1"/>
          </p:cNvSpPr>
          <p:nvPr>
            <p:ph idx="1"/>
          </p:nvPr>
        </p:nvSpPr>
        <p:spPr/>
        <p:txBody>
          <a:bodyPr/>
          <a:lstStyle/>
          <a:p>
            <a:pPr lvl="0"/>
            <a:r>
              <a:rPr lang="en-US" dirty="0" smtClean="0"/>
              <a:t>To describe his relationship to his disciples, Jesus says he is the gate by which the sheep (his disciples) enter the fold.</a:t>
            </a:r>
          </a:p>
          <a:p>
            <a:pPr>
              <a:buNone/>
            </a:pPr>
            <a:endParaRPr lang="en-US" dirty="0"/>
          </a:p>
        </p:txBody>
      </p:sp>
      <p:pic>
        <p:nvPicPr>
          <p:cNvPr id="4" name="Picture 3" descr="slide16-shutterstock_Gail Johnson.jpg"/>
          <p:cNvPicPr>
            <a:picLocks noChangeAspect="1"/>
          </p:cNvPicPr>
          <p:nvPr/>
        </p:nvPicPr>
        <p:blipFill>
          <a:blip r:embed="rId3" cstate="print"/>
          <a:stretch>
            <a:fillRect/>
          </a:stretch>
        </p:blipFill>
        <p:spPr>
          <a:xfrm>
            <a:off x="2057400" y="3225088"/>
            <a:ext cx="4953000" cy="330365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bwMode="auto">
          <a:xfrm>
            <a:off x="1981200" y="6419088"/>
            <a:ext cx="2590800" cy="169277"/>
          </a:xfrm>
          <a:prstGeom prst="rect">
            <a:avLst/>
          </a:prstGeom>
          <a:noFill/>
          <a:ln w="9525">
            <a:noFill/>
            <a:miter lim="800000"/>
            <a:headEnd/>
            <a:tailEnd/>
          </a:ln>
        </p:spPr>
        <p:txBody>
          <a:bodyPr wrap="square" rtlCol="0">
            <a:spAutoFit/>
          </a:bodyPr>
          <a:lstStyle/>
          <a:p>
            <a:r>
              <a:rPr lang="en-US" sz="500" dirty="0" smtClean="0"/>
              <a:t>©</a:t>
            </a:r>
            <a:r>
              <a:rPr lang="en-US" sz="500" dirty="0" err="1" smtClean="0"/>
              <a:t>Shutterstock</a:t>
            </a:r>
            <a:r>
              <a:rPr lang="en-US" sz="500" dirty="0" smtClean="0"/>
              <a:t>/Gail Johnson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Kingdom</a:t>
            </a:r>
            <a:endParaRPr lang="en-US" dirty="0"/>
          </a:p>
        </p:txBody>
      </p:sp>
      <p:sp>
        <p:nvSpPr>
          <p:cNvPr id="3" name="Content Placeholder 2"/>
          <p:cNvSpPr>
            <a:spLocks noGrp="1"/>
          </p:cNvSpPr>
          <p:nvPr>
            <p:ph idx="1"/>
          </p:nvPr>
        </p:nvSpPr>
        <p:spPr>
          <a:xfrm>
            <a:off x="1371600" y="1752600"/>
            <a:ext cx="7010400" cy="4373563"/>
          </a:xfrm>
        </p:spPr>
        <p:txBody>
          <a:bodyPr/>
          <a:lstStyle/>
          <a:p>
            <a:pPr marL="0" lvl="0" indent="0">
              <a:buNone/>
            </a:pPr>
            <a:r>
              <a:rPr lang="en-US" dirty="0" smtClean="0"/>
              <a:t>It is the Kingdom of God’s beloved Son, a Kingdom of </a:t>
            </a:r>
            <a:r>
              <a:rPr lang="en-US" dirty="0" smtClean="0">
                <a:solidFill>
                  <a:schemeClr val="accent5">
                    <a:lumMod val="75000"/>
                  </a:schemeClr>
                </a:solidFill>
              </a:rPr>
              <a:t>“righteousness, peace, and joy in the holy Spirit” </a:t>
            </a:r>
            <a:r>
              <a:rPr lang="en-US" dirty="0" smtClean="0"/>
              <a:t>(Romans 14:17) in which he exercises his rule in his People through the Spirit.</a:t>
            </a:r>
          </a:p>
          <a:p>
            <a:pPr>
              <a:buNone/>
            </a:pPr>
            <a:endParaRPr lang="en-US" dirty="0"/>
          </a:p>
        </p:txBody>
      </p:sp>
      <p:pic>
        <p:nvPicPr>
          <p:cNvPr id="4" name="Picture 3" descr="Slide17-CinderellaCastle-wikimedia.jpg"/>
          <p:cNvPicPr>
            <a:picLocks noChangeAspect="1"/>
          </p:cNvPicPr>
          <p:nvPr/>
        </p:nvPicPr>
        <p:blipFill>
          <a:blip r:embed="rId3" cstate="print"/>
          <a:stretch>
            <a:fillRect/>
          </a:stretch>
        </p:blipFill>
        <p:spPr>
          <a:xfrm>
            <a:off x="2696639" y="3581400"/>
            <a:ext cx="3551761" cy="3048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5" name="TextBox 4"/>
          <p:cNvSpPr txBox="1"/>
          <p:nvPr/>
        </p:nvSpPr>
        <p:spPr bwMode="auto">
          <a:xfrm rot="16200000">
            <a:off x="5113840" y="471596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Vine and Vineyard</a:t>
            </a:r>
            <a:endParaRPr lang="en-US" dirty="0"/>
          </a:p>
        </p:txBody>
      </p:sp>
      <p:sp>
        <p:nvSpPr>
          <p:cNvPr id="3" name="Content Placeholder 2"/>
          <p:cNvSpPr>
            <a:spLocks noGrp="1"/>
          </p:cNvSpPr>
          <p:nvPr>
            <p:ph idx="1"/>
          </p:nvPr>
        </p:nvSpPr>
        <p:spPr>
          <a:xfrm>
            <a:off x="4724400" y="1752600"/>
            <a:ext cx="3124200" cy="4373563"/>
          </a:xfrm>
        </p:spPr>
        <p:txBody>
          <a:bodyPr/>
          <a:lstStyle/>
          <a:p>
            <a:pPr marL="0" indent="0" algn="ctr">
              <a:buNone/>
            </a:pPr>
            <a:r>
              <a:rPr lang="en-US" dirty="0" smtClean="0"/>
              <a:t>Jesus uses the metaphor of the vine and the branches to describe the intimate relationship he has with his disciples.</a:t>
            </a:r>
          </a:p>
          <a:p>
            <a:pPr marL="0" indent="0"/>
            <a:endParaRPr lang="en-US" dirty="0"/>
          </a:p>
        </p:txBody>
      </p:sp>
      <p:pic>
        <p:nvPicPr>
          <p:cNvPr id="4" name="Picture 3" descr="Slide18-Bunch_of_grapes_going_through-wikimedia.jpg"/>
          <p:cNvPicPr>
            <a:picLocks noChangeAspect="1"/>
          </p:cNvPicPr>
          <p:nvPr/>
        </p:nvPicPr>
        <p:blipFill>
          <a:blip r:embed="rId3" cstate="print"/>
          <a:stretch>
            <a:fillRect/>
          </a:stretch>
        </p:blipFill>
        <p:spPr>
          <a:xfrm>
            <a:off x="1312574" y="2057400"/>
            <a:ext cx="3133614" cy="38862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TextBox 4"/>
          <p:cNvSpPr txBox="1"/>
          <p:nvPr/>
        </p:nvSpPr>
        <p:spPr bwMode="auto">
          <a:xfrm rot="21235123">
            <a:off x="1524758" y="5870518"/>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Vine and Vineyard (continued)</a:t>
            </a:r>
            <a:endParaRPr lang="en-US" dirty="0"/>
          </a:p>
        </p:txBody>
      </p:sp>
      <p:sp>
        <p:nvSpPr>
          <p:cNvPr id="3" name="Content Placeholder 2"/>
          <p:cNvSpPr>
            <a:spLocks noGrp="1"/>
          </p:cNvSpPr>
          <p:nvPr>
            <p:ph idx="1"/>
          </p:nvPr>
        </p:nvSpPr>
        <p:spPr/>
        <p:txBody>
          <a:bodyPr/>
          <a:lstStyle/>
          <a:p>
            <a:pPr lvl="0"/>
            <a:r>
              <a:rPr lang="en-US" dirty="0" smtClean="0"/>
              <a:t>He is the true vine, his Father the vine grower, and his disciples the branches.</a:t>
            </a:r>
          </a:p>
          <a:p>
            <a:pPr lvl="0"/>
            <a:r>
              <a:rPr lang="en-US" dirty="0" smtClean="0"/>
              <a:t>Only if they abide in him, and he abides in them, will they bear fruit.</a:t>
            </a:r>
          </a:p>
          <a:p>
            <a:pPr>
              <a:buNone/>
            </a:pPr>
            <a:endParaRPr lang="en-US" dirty="0" smtClean="0"/>
          </a:p>
        </p:txBody>
      </p:sp>
      <p:pic>
        <p:nvPicPr>
          <p:cNvPr id="4" name="Picture 3" descr="Slide19-Grape_vines-wikimedia.jpg"/>
          <p:cNvPicPr>
            <a:picLocks noChangeAspect="1"/>
          </p:cNvPicPr>
          <p:nvPr/>
        </p:nvPicPr>
        <p:blipFill>
          <a:blip r:embed="rId3" cstate="print"/>
          <a:stretch>
            <a:fillRect/>
          </a:stretch>
        </p:blipFill>
        <p:spPr>
          <a:xfrm>
            <a:off x="2740533" y="3581400"/>
            <a:ext cx="3660267" cy="2971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rot="16200000">
            <a:off x="5190040" y="517316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Body of Christ</a:t>
            </a:r>
            <a:endParaRPr lang="en-US" dirty="0"/>
          </a:p>
        </p:txBody>
      </p:sp>
      <p:sp>
        <p:nvSpPr>
          <p:cNvPr id="6" name="Content Placeholder 5"/>
          <p:cNvSpPr>
            <a:spLocks noGrp="1"/>
          </p:cNvSpPr>
          <p:nvPr>
            <p:ph idx="1"/>
          </p:nvPr>
        </p:nvSpPr>
        <p:spPr>
          <a:xfrm>
            <a:off x="1371600" y="1752600"/>
            <a:ext cx="3124200" cy="4373563"/>
          </a:xfrm>
        </p:spPr>
        <p:txBody>
          <a:bodyPr/>
          <a:lstStyle/>
          <a:p>
            <a:pPr marL="0" indent="0" algn="ctr">
              <a:buNone/>
            </a:pPr>
            <a:r>
              <a:rPr lang="en-US" dirty="0" smtClean="0"/>
              <a:t>Together, we form the Body of Christ. If one suffers, all parts suffer. If one part is honored, all the parts share its joy.</a:t>
            </a:r>
            <a:endParaRPr lang="en-US" dirty="0"/>
          </a:p>
        </p:txBody>
      </p:sp>
      <p:pic>
        <p:nvPicPr>
          <p:cNvPr id="7" name="Picture 6" descr="Slide2-Christ-wikimedia.jpg"/>
          <p:cNvPicPr>
            <a:picLocks noChangeAspect="1"/>
          </p:cNvPicPr>
          <p:nvPr/>
        </p:nvPicPr>
        <p:blipFill>
          <a:blip r:embed="rId3" cstate="print"/>
          <a:stretch>
            <a:fillRect/>
          </a:stretch>
        </p:blipFill>
        <p:spPr>
          <a:xfrm rot="251657">
            <a:off x="4737631" y="1077144"/>
            <a:ext cx="3489177" cy="45265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TextBox 7"/>
          <p:cNvSpPr txBox="1"/>
          <p:nvPr/>
        </p:nvSpPr>
        <p:spPr bwMode="auto">
          <a:xfrm rot="255283">
            <a:off x="5331290" y="5526049"/>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Temple of the Holy Spirit</a:t>
            </a:r>
            <a:endParaRPr lang="en-US" dirty="0"/>
          </a:p>
        </p:txBody>
      </p:sp>
      <p:sp>
        <p:nvSpPr>
          <p:cNvPr id="3" name="Content Placeholder 2"/>
          <p:cNvSpPr>
            <a:spLocks noGrp="1"/>
          </p:cNvSpPr>
          <p:nvPr>
            <p:ph idx="1"/>
          </p:nvPr>
        </p:nvSpPr>
        <p:spPr/>
        <p:txBody>
          <a:bodyPr/>
          <a:lstStyle/>
          <a:p>
            <a:pPr lvl="0"/>
            <a:r>
              <a:rPr lang="en-US" dirty="0" smtClean="0"/>
              <a:t>God’s People are a building </a:t>
            </a:r>
            <a:r>
              <a:rPr lang="en-US" dirty="0" smtClean="0">
                <a:solidFill>
                  <a:schemeClr val="accent2">
                    <a:lumMod val="75000"/>
                  </a:schemeClr>
                </a:solidFill>
              </a:rPr>
              <a:t>“not made with hands” </a:t>
            </a:r>
            <a:r>
              <a:rPr lang="en-US" dirty="0" smtClean="0"/>
              <a:t>(2 Corinthians 5:1), which God is constructing.</a:t>
            </a:r>
          </a:p>
        </p:txBody>
      </p:sp>
      <p:pic>
        <p:nvPicPr>
          <p:cNvPr id="4" name="Picture 3" descr="Slide20-Buddhist_temple_at_Royal_Palace_in_Luang_Prabang-wikimedia.jpg"/>
          <p:cNvPicPr>
            <a:picLocks noChangeAspect="1"/>
          </p:cNvPicPr>
          <p:nvPr/>
        </p:nvPicPr>
        <p:blipFill>
          <a:blip r:embed="rId3" cstate="print"/>
          <a:stretch>
            <a:fillRect/>
          </a:stretch>
        </p:blipFill>
        <p:spPr>
          <a:xfrm>
            <a:off x="2438400" y="3352800"/>
            <a:ext cx="4191000" cy="314325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bwMode="auto">
          <a:xfrm>
            <a:off x="2438400" y="6383923"/>
            <a:ext cx="2590800" cy="169277"/>
          </a:xfrm>
          <a:prstGeom prst="rect">
            <a:avLst/>
          </a:prstGeom>
          <a:noFill/>
          <a:ln w="9525">
            <a:noFill/>
            <a:miter lim="800000"/>
            <a:headEnd/>
            <a:tailEnd/>
          </a:ln>
        </p:spPr>
        <p:txBody>
          <a:bodyPr wrap="square" rtlCol="0">
            <a:spAutoFit/>
          </a:bodyPr>
          <a:lstStyle/>
          <a:p>
            <a:r>
              <a:rPr lang="en-US" sz="500" dirty="0" smtClean="0"/>
              <a:t>Thechildrensvoice.org</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Temple of the Holy Spirit (continued)</a:t>
            </a:r>
            <a:endParaRPr lang="en-US" dirty="0"/>
          </a:p>
        </p:txBody>
      </p:sp>
      <p:sp>
        <p:nvSpPr>
          <p:cNvPr id="3" name="Content Placeholder 2"/>
          <p:cNvSpPr>
            <a:spLocks noGrp="1"/>
          </p:cNvSpPr>
          <p:nvPr>
            <p:ph idx="1"/>
          </p:nvPr>
        </p:nvSpPr>
        <p:spPr/>
        <p:txBody>
          <a:bodyPr/>
          <a:lstStyle/>
          <a:p>
            <a:pPr lvl="0"/>
            <a:r>
              <a:rPr lang="en-US" dirty="0" smtClean="0"/>
              <a:t>The Old Testament temple has become the people in whom he now dwells by his Spirit, Jesus Christ being the foundation or cornerstone.</a:t>
            </a:r>
          </a:p>
          <a:p>
            <a:pPr lvl="0"/>
            <a:r>
              <a:rPr lang="en-US" dirty="0" smtClean="0"/>
              <a:t>Individual Christians are stones built into this temple.</a:t>
            </a:r>
          </a:p>
          <a:p>
            <a:pPr>
              <a:buNone/>
            </a:pPr>
            <a:endParaRPr lang="en-US" dirty="0"/>
          </a:p>
        </p:txBody>
      </p:sp>
      <p:pic>
        <p:nvPicPr>
          <p:cNvPr id="6" name="Picture 5" descr="Slide21-worldyouthday-wikimedia.jpg"/>
          <p:cNvPicPr>
            <a:picLocks noChangeAspect="1"/>
          </p:cNvPicPr>
          <p:nvPr/>
        </p:nvPicPr>
        <p:blipFill>
          <a:blip r:embed="rId3" cstate="print"/>
          <a:stretch>
            <a:fillRect/>
          </a:stretch>
        </p:blipFill>
        <p:spPr>
          <a:xfrm>
            <a:off x="2514600" y="4055364"/>
            <a:ext cx="4114800" cy="2592324"/>
          </a:xfrm>
          <a:prstGeom prst="rect">
            <a:avLst/>
          </a:prstGeom>
          <a:ln>
            <a:noFill/>
          </a:ln>
          <a:effectLst>
            <a:softEdge rad="112500"/>
          </a:effectLst>
        </p:spPr>
      </p:pic>
      <p:sp>
        <p:nvSpPr>
          <p:cNvPr id="7" name="TextBox 6"/>
          <p:cNvSpPr txBox="1"/>
          <p:nvPr/>
        </p:nvSpPr>
        <p:spPr bwMode="auto">
          <a:xfrm>
            <a:off x="2590800" y="6536323"/>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lide22-shutterstock_Victor Soares.jpg"/>
          <p:cNvPicPr>
            <a:picLocks noChangeAspect="1"/>
          </p:cNvPicPr>
          <p:nvPr/>
        </p:nvPicPr>
        <p:blipFill>
          <a:blip r:embed="rId3" cstate="print"/>
          <a:stretch>
            <a:fillRect/>
          </a:stretch>
        </p:blipFill>
        <p:spPr>
          <a:xfrm>
            <a:off x="2514600" y="3676650"/>
            <a:ext cx="3886200" cy="29146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itle 1"/>
          <p:cNvSpPr>
            <a:spLocks noGrp="1"/>
          </p:cNvSpPr>
          <p:nvPr>
            <p:ph type="title"/>
          </p:nvPr>
        </p:nvSpPr>
        <p:spPr/>
        <p:txBody>
          <a:bodyPr/>
          <a:lstStyle/>
          <a:p>
            <a:r>
              <a:rPr lang="en-US" dirty="0" smtClean="0"/>
              <a:t>Temple of the Holy Spirit (continued)</a:t>
            </a:r>
            <a:endParaRPr lang="en-US" dirty="0"/>
          </a:p>
        </p:txBody>
      </p:sp>
      <p:sp>
        <p:nvSpPr>
          <p:cNvPr id="3" name="Content Placeholder 2"/>
          <p:cNvSpPr>
            <a:spLocks noGrp="1"/>
          </p:cNvSpPr>
          <p:nvPr>
            <p:ph idx="1"/>
          </p:nvPr>
        </p:nvSpPr>
        <p:spPr>
          <a:xfrm>
            <a:off x="1371600" y="1752600"/>
            <a:ext cx="6934200" cy="4373563"/>
          </a:xfrm>
        </p:spPr>
        <p:txBody>
          <a:bodyPr/>
          <a:lstStyle/>
          <a:p>
            <a:pPr lvl="0"/>
            <a:r>
              <a:rPr lang="en-US" dirty="0" smtClean="0"/>
              <a:t>Peter refers to Christians as “living stones.”</a:t>
            </a:r>
          </a:p>
          <a:p>
            <a:pPr lvl="0"/>
            <a:r>
              <a:rPr lang="en-US" dirty="0" smtClean="0"/>
              <a:t>The structure of the temple of the Holy Spirit depends on Jesus Christ as the “cornerstone” for its coherence and stability.</a:t>
            </a:r>
          </a:p>
          <a:p>
            <a:pPr>
              <a:buNone/>
            </a:pPr>
            <a:endParaRPr lang="en-US" dirty="0"/>
          </a:p>
        </p:txBody>
      </p:sp>
      <p:sp>
        <p:nvSpPr>
          <p:cNvPr id="5" name="TextBox 4"/>
          <p:cNvSpPr txBox="1"/>
          <p:nvPr/>
        </p:nvSpPr>
        <p:spPr bwMode="auto">
          <a:xfrm rot="16200000">
            <a:off x="5190039" y="5173161"/>
            <a:ext cx="2590800" cy="169277"/>
          </a:xfrm>
          <a:prstGeom prst="rect">
            <a:avLst/>
          </a:prstGeom>
          <a:noFill/>
          <a:ln w="9525">
            <a:noFill/>
            <a:miter lim="800000"/>
            <a:headEnd/>
            <a:tailEnd/>
          </a:ln>
        </p:spPr>
        <p:txBody>
          <a:bodyPr wrap="square" rtlCol="0">
            <a:spAutoFit/>
          </a:bodyPr>
          <a:lstStyle/>
          <a:p>
            <a:r>
              <a:rPr lang="en-US" sz="500" dirty="0" smtClean="0"/>
              <a:t>©orbiscatholicussecundus.blogspot.com</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Temple of the Holy Spirit (continued)</a:t>
            </a:r>
            <a:endParaRPr lang="en-US" dirty="0"/>
          </a:p>
        </p:txBody>
      </p:sp>
      <p:sp>
        <p:nvSpPr>
          <p:cNvPr id="3" name="Content Placeholder 2"/>
          <p:cNvSpPr>
            <a:spLocks noGrp="1"/>
          </p:cNvSpPr>
          <p:nvPr>
            <p:ph idx="1"/>
          </p:nvPr>
        </p:nvSpPr>
        <p:spPr/>
        <p:txBody>
          <a:bodyPr/>
          <a:lstStyle/>
          <a:p>
            <a:pPr lvl="0"/>
            <a:r>
              <a:rPr lang="en-US" dirty="0" smtClean="0"/>
              <a:t>Paul gives a severe warning to any who would cause division in the fellowship, as was happening in the Corinthian Church: </a:t>
            </a:r>
            <a:r>
              <a:rPr lang="en-US" dirty="0" smtClean="0">
                <a:solidFill>
                  <a:schemeClr val="accent3">
                    <a:lumMod val="50000"/>
                  </a:schemeClr>
                </a:solidFill>
              </a:rPr>
              <a:t>“If anyone destroys God’s temple, God will destroy that person; for the temple of God, which you are, is holy” </a:t>
            </a:r>
            <a:r>
              <a:rPr lang="en-US" dirty="0" smtClean="0"/>
              <a:t>(1 Corinthians 3:17).</a:t>
            </a:r>
          </a:p>
          <a:p>
            <a:endParaRPr lang="en-US" dirty="0"/>
          </a:p>
        </p:txBody>
      </p:sp>
      <p:pic>
        <p:nvPicPr>
          <p:cNvPr id="4" name="Picture 3" descr="Slide23-Konark_Surya_Temple-wikimedia.jpg"/>
          <p:cNvPicPr>
            <a:picLocks noChangeAspect="1"/>
          </p:cNvPicPr>
          <p:nvPr/>
        </p:nvPicPr>
        <p:blipFill>
          <a:blip r:embed="rId3" cstate="print"/>
          <a:stretch>
            <a:fillRect/>
          </a:stretch>
        </p:blipFill>
        <p:spPr>
          <a:xfrm>
            <a:off x="2721239" y="4267200"/>
            <a:ext cx="3625321" cy="24176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5400000">
            <a:off x="5361617" y="5895018"/>
            <a:ext cx="2057401" cy="173364"/>
          </a:xfrm>
          <a:prstGeom prst="rect">
            <a:avLst/>
          </a:prstGeom>
          <a:noFill/>
          <a:ln w="9525">
            <a:noFill/>
            <a:miter lim="800000"/>
            <a:headEnd/>
            <a:tailEnd/>
          </a:ln>
        </p:spPr>
        <p:txBody>
          <a:bodyPr wrap="square" rtlCol="0">
            <a:spAutoFit/>
          </a:bodyPr>
          <a:lstStyle/>
          <a:p>
            <a:r>
              <a:rPr lang="en-US" sz="500" dirty="0" smtClean="0"/>
              <a:t>mikeandaviva.blogspot.com</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a:t>
            </a:r>
            <a:endParaRPr lang="en-US" dirty="0"/>
          </a:p>
        </p:txBody>
      </p:sp>
      <p:sp>
        <p:nvSpPr>
          <p:cNvPr id="3" name="Content Placeholder 2"/>
          <p:cNvSpPr>
            <a:spLocks noGrp="1"/>
          </p:cNvSpPr>
          <p:nvPr>
            <p:ph idx="1"/>
          </p:nvPr>
        </p:nvSpPr>
        <p:spPr/>
        <p:txBody>
          <a:bodyPr/>
          <a:lstStyle/>
          <a:p>
            <a:r>
              <a:rPr lang="en-US" dirty="0" smtClean="0"/>
              <a:t>This is the most pervasive metaphor for the Church in the New Testament.</a:t>
            </a:r>
          </a:p>
          <a:p>
            <a:pPr>
              <a:buNone/>
            </a:pPr>
            <a:endParaRPr lang="en-US" dirty="0"/>
          </a:p>
        </p:txBody>
      </p:sp>
      <p:pic>
        <p:nvPicPr>
          <p:cNvPr id="4" name="Picture 3" descr="Slide24-shutterstock_JHogan.jpg"/>
          <p:cNvPicPr>
            <a:picLocks noChangeAspect="1"/>
          </p:cNvPicPr>
          <p:nvPr/>
        </p:nvPicPr>
        <p:blipFill>
          <a:blip r:embed="rId3" cstate="print"/>
          <a:stretch>
            <a:fillRect/>
          </a:stretch>
        </p:blipFill>
        <p:spPr>
          <a:xfrm>
            <a:off x="1868953" y="3124200"/>
            <a:ext cx="5096731" cy="3404616"/>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
        <p:nvSpPr>
          <p:cNvPr id="5" name="TextBox 4"/>
          <p:cNvSpPr txBox="1"/>
          <p:nvPr/>
        </p:nvSpPr>
        <p:spPr bwMode="auto">
          <a:xfrm>
            <a:off x="2133600" y="6400800"/>
            <a:ext cx="2590800" cy="169277"/>
          </a:xfrm>
          <a:prstGeom prst="rect">
            <a:avLst/>
          </a:prstGeom>
          <a:noFill/>
          <a:ln w="9525">
            <a:noFill/>
            <a:miter lim="800000"/>
            <a:headEnd/>
            <a:tailEnd/>
          </a:ln>
        </p:spPr>
        <p:txBody>
          <a:bodyPr wrap="square" rtlCol="0">
            <a:spAutoFit/>
          </a:bodyPr>
          <a:lstStyle/>
          <a:p>
            <a:r>
              <a:rPr lang="en-US" sz="500" dirty="0" smtClean="0"/>
              <a:t>©</a:t>
            </a:r>
            <a:r>
              <a:rPr lang="en-US" sz="500" dirty="0" err="1" smtClean="0"/>
              <a:t>Shutterstock</a:t>
            </a:r>
            <a:r>
              <a:rPr lang="en-US" sz="500" dirty="0" smtClean="0"/>
              <a:t>/</a:t>
            </a:r>
            <a:r>
              <a:rPr lang="en-US" sz="500" dirty="0" err="1" smtClean="0"/>
              <a:t>JHogan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(continued)</a:t>
            </a:r>
            <a:endParaRPr lang="en-US" dirty="0"/>
          </a:p>
        </p:txBody>
      </p:sp>
      <p:sp>
        <p:nvSpPr>
          <p:cNvPr id="3" name="Content Placeholder 2"/>
          <p:cNvSpPr>
            <a:spLocks noGrp="1"/>
          </p:cNvSpPr>
          <p:nvPr>
            <p:ph idx="1"/>
          </p:nvPr>
        </p:nvSpPr>
        <p:spPr/>
        <p:txBody>
          <a:bodyPr/>
          <a:lstStyle/>
          <a:p>
            <a:pPr lvl="0"/>
            <a:r>
              <a:rPr lang="en-US" dirty="0" smtClean="0"/>
              <a:t>We become children of God </a:t>
            </a:r>
            <a:br>
              <a:rPr lang="en-US" dirty="0" smtClean="0"/>
            </a:br>
            <a:r>
              <a:rPr lang="en-US" dirty="0" smtClean="0"/>
              <a:t>the Father by having faith </a:t>
            </a:r>
            <a:br>
              <a:rPr lang="en-US" dirty="0" smtClean="0"/>
            </a:br>
            <a:r>
              <a:rPr lang="en-US" dirty="0" smtClean="0"/>
              <a:t>in Jesus Christ, the Son, </a:t>
            </a:r>
            <a:br>
              <a:rPr lang="en-US" dirty="0" smtClean="0"/>
            </a:br>
            <a:r>
              <a:rPr lang="en-US" dirty="0" smtClean="0"/>
              <a:t>and by receiving the </a:t>
            </a:r>
            <a:br>
              <a:rPr lang="en-US" dirty="0" smtClean="0"/>
            </a:br>
            <a:r>
              <a:rPr lang="en-US" dirty="0" smtClean="0"/>
              <a:t>Holy Spirit.</a:t>
            </a:r>
          </a:p>
          <a:p>
            <a:pPr lvl="0"/>
            <a:r>
              <a:rPr lang="en-US" dirty="0" smtClean="0"/>
              <a:t>Baptism is the symbol </a:t>
            </a:r>
            <a:br>
              <a:rPr lang="en-US" dirty="0" smtClean="0"/>
            </a:br>
            <a:r>
              <a:rPr lang="en-US" dirty="0" smtClean="0"/>
              <a:t>of our adoption into </a:t>
            </a:r>
            <a:br>
              <a:rPr lang="en-US" dirty="0" smtClean="0"/>
            </a:br>
            <a:r>
              <a:rPr lang="en-US" dirty="0" smtClean="0"/>
              <a:t>the family of the </a:t>
            </a:r>
            <a:br>
              <a:rPr lang="en-US" dirty="0" smtClean="0"/>
            </a:br>
            <a:r>
              <a:rPr lang="en-US" dirty="0" smtClean="0"/>
              <a:t>triune God.</a:t>
            </a:r>
          </a:p>
          <a:p>
            <a:pPr lvl="0"/>
            <a:r>
              <a:rPr lang="en-US" dirty="0" smtClean="0"/>
              <a:t>Jesus is our </a:t>
            </a:r>
            <a:br>
              <a:rPr lang="en-US" dirty="0" smtClean="0"/>
            </a:br>
            <a:r>
              <a:rPr lang="en-US" dirty="0" smtClean="0"/>
              <a:t>elder brother.</a:t>
            </a:r>
          </a:p>
          <a:p>
            <a:pPr>
              <a:buNone/>
            </a:pPr>
            <a:endParaRPr lang="en-US" dirty="0"/>
          </a:p>
        </p:txBody>
      </p:sp>
      <p:pic>
        <p:nvPicPr>
          <p:cNvPr id="4" name="Picture 3" descr="Slide25-Jesus_Blessing_the_Children-wikimedia.jpg"/>
          <p:cNvPicPr>
            <a:picLocks noChangeAspect="1"/>
          </p:cNvPicPr>
          <p:nvPr/>
        </p:nvPicPr>
        <p:blipFill>
          <a:blip r:embed="rId3" cstate="print"/>
          <a:stretch>
            <a:fillRect/>
          </a:stretch>
        </p:blipFill>
        <p:spPr>
          <a:xfrm>
            <a:off x="5010346" y="1905000"/>
            <a:ext cx="3219254" cy="44609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TextBox 4"/>
          <p:cNvSpPr txBox="1"/>
          <p:nvPr/>
        </p:nvSpPr>
        <p:spPr bwMode="auto">
          <a:xfrm rot="293639">
            <a:off x="5255301" y="6197518"/>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of God</a:t>
            </a:r>
            <a:endParaRPr lang="en-US" dirty="0"/>
          </a:p>
        </p:txBody>
      </p:sp>
      <p:sp>
        <p:nvSpPr>
          <p:cNvPr id="3" name="Content Placeholder 2"/>
          <p:cNvSpPr>
            <a:spLocks noGrp="1"/>
          </p:cNvSpPr>
          <p:nvPr>
            <p:ph idx="1"/>
          </p:nvPr>
        </p:nvSpPr>
        <p:spPr>
          <a:xfrm>
            <a:off x="1371600" y="1752600"/>
            <a:ext cx="6096000" cy="5105400"/>
          </a:xfrm>
        </p:spPr>
        <p:txBody>
          <a:bodyPr/>
          <a:lstStyle/>
          <a:p>
            <a:pPr lvl="0"/>
            <a:r>
              <a:rPr lang="en-US" dirty="0" smtClean="0"/>
              <a:t>This image is rooted in the Old Testament covenants, where God accompanies and loves the Israelites.</a:t>
            </a:r>
          </a:p>
          <a:p>
            <a:pPr lvl="0"/>
            <a:r>
              <a:rPr lang="en-US" dirty="0" smtClean="0"/>
              <a:t>The New Covenant, </a:t>
            </a:r>
            <a:br>
              <a:rPr lang="en-US" dirty="0" smtClean="0"/>
            </a:br>
            <a:r>
              <a:rPr lang="en-US" dirty="0" smtClean="0"/>
              <a:t>sealed in the Lord’s blood, </a:t>
            </a:r>
            <a:br>
              <a:rPr lang="en-US" dirty="0" smtClean="0"/>
            </a:br>
            <a:r>
              <a:rPr lang="en-US" dirty="0" smtClean="0"/>
              <a:t>invites all people </a:t>
            </a:r>
            <a:br>
              <a:rPr lang="en-US" dirty="0" smtClean="0"/>
            </a:br>
            <a:r>
              <a:rPr lang="en-US" dirty="0" smtClean="0"/>
              <a:t>everywhere to unite.</a:t>
            </a:r>
          </a:p>
          <a:p>
            <a:pPr lvl="0"/>
            <a:r>
              <a:rPr lang="en-US" dirty="0" smtClean="0"/>
              <a:t>God calls the Church into </a:t>
            </a:r>
            <a:br>
              <a:rPr lang="en-US" dirty="0" smtClean="0"/>
            </a:br>
            <a:r>
              <a:rPr lang="en-US" dirty="0" smtClean="0"/>
              <a:t>existence, forming a </a:t>
            </a:r>
            <a:br>
              <a:rPr lang="en-US" dirty="0" smtClean="0"/>
            </a:br>
            <a:r>
              <a:rPr lang="en-US" dirty="0" smtClean="0"/>
              <a:t>community of faith, hope, </a:t>
            </a:r>
            <a:br>
              <a:rPr lang="en-US" dirty="0" smtClean="0"/>
            </a:br>
            <a:r>
              <a:rPr lang="en-US" dirty="0" smtClean="0"/>
              <a:t>and love centered in Christ </a:t>
            </a:r>
            <a:br>
              <a:rPr lang="en-US" dirty="0" smtClean="0"/>
            </a:br>
            <a:r>
              <a:rPr lang="en-US" dirty="0" smtClean="0"/>
              <a:t>and empowered by the Holy Spirit.</a:t>
            </a:r>
          </a:p>
          <a:p>
            <a:pPr>
              <a:buNone/>
            </a:pPr>
            <a:endParaRPr lang="en-US" dirty="0"/>
          </a:p>
        </p:txBody>
      </p:sp>
      <p:sp>
        <p:nvSpPr>
          <p:cNvPr id="5" name="TextBox 4"/>
          <p:cNvSpPr txBox="1"/>
          <p:nvPr/>
        </p:nvSpPr>
        <p:spPr bwMode="auto">
          <a:xfrm>
            <a:off x="7772399" y="5774323"/>
            <a:ext cx="990601" cy="169277"/>
          </a:xfrm>
          <a:prstGeom prst="rect">
            <a:avLst/>
          </a:prstGeom>
          <a:noFill/>
          <a:ln w="9525">
            <a:noFill/>
            <a:miter lim="800000"/>
            <a:headEnd/>
            <a:tailEnd/>
          </a:ln>
        </p:spPr>
        <p:txBody>
          <a:bodyPr wrap="square" rtlCol="0">
            <a:spAutoFit/>
          </a:bodyPr>
          <a:lstStyle/>
          <a:p>
            <a:r>
              <a:rPr lang="en-US" sz="500" dirty="0" smtClean="0"/>
              <a:t>©mikeandaviva.blogspot.com</a:t>
            </a:r>
            <a:endParaRPr lang="en-US" sz="500" dirty="0">
              <a:solidFill>
                <a:schemeClr val="bg1">
                  <a:lumMod val="65000"/>
                </a:schemeClr>
              </a:solidFill>
            </a:endParaRPr>
          </a:p>
        </p:txBody>
      </p:sp>
      <p:pic>
        <p:nvPicPr>
          <p:cNvPr id="6" name="Picture 5" descr="503-people_collage_sm-dougthost.com"/>
          <p:cNvPicPr>
            <a:picLocks noChangeAspect="1"/>
          </p:cNvPicPr>
          <p:nvPr/>
        </p:nvPicPr>
        <p:blipFill>
          <a:blip r:embed="rId3" cstate="print"/>
          <a:stretch>
            <a:fillRect/>
          </a:stretch>
        </p:blipFill>
        <p:spPr>
          <a:xfrm>
            <a:off x="5664200" y="3057616"/>
            <a:ext cx="3098800" cy="2733584"/>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Theme</a:t>
            </a:r>
            <a:endParaRPr lang="en-US" dirty="0"/>
          </a:p>
        </p:txBody>
      </p:sp>
      <p:sp>
        <p:nvSpPr>
          <p:cNvPr id="3" name="Content Placeholder 2"/>
          <p:cNvSpPr>
            <a:spLocks noGrp="1"/>
          </p:cNvSpPr>
          <p:nvPr>
            <p:ph idx="1"/>
          </p:nvPr>
        </p:nvSpPr>
        <p:spPr/>
        <p:txBody>
          <a:bodyPr/>
          <a:lstStyle/>
          <a:p>
            <a:r>
              <a:rPr lang="en-US" dirty="0" smtClean="0"/>
              <a:t>The common theme of these images of the Church is </a:t>
            </a:r>
            <a:r>
              <a:rPr lang="en-US" i="1" dirty="0" smtClean="0">
                <a:solidFill>
                  <a:schemeClr val="accent4">
                    <a:lumMod val="75000"/>
                  </a:schemeClr>
                </a:solidFill>
              </a:rPr>
              <a:t>relationships</a:t>
            </a:r>
            <a:r>
              <a:rPr lang="en-US" dirty="0" smtClean="0"/>
              <a:t>:</a:t>
            </a:r>
          </a:p>
          <a:p>
            <a:pPr lvl="1"/>
            <a:r>
              <a:rPr lang="en-US" dirty="0" smtClean="0"/>
              <a:t>God’s relationship with his People as Husband, King, Father, Builder</a:t>
            </a:r>
          </a:p>
          <a:p>
            <a:pPr lvl="1"/>
            <a:r>
              <a:rPr lang="en-US" dirty="0" smtClean="0"/>
              <a:t>the People of God’s relationship with God as Bride, Flock, Family, Body</a:t>
            </a:r>
          </a:p>
          <a:p>
            <a:pPr lvl="1"/>
            <a:r>
              <a:rPr lang="en-US" dirty="0" smtClean="0"/>
              <a:t>our relationship with one another as branches of the same vine, sheep in the same flock, children in the same family, members of the same body</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Body of Christ (continued)</a:t>
            </a:r>
            <a:endParaRPr lang="en-US" dirty="0"/>
          </a:p>
        </p:txBody>
      </p:sp>
      <p:sp>
        <p:nvSpPr>
          <p:cNvPr id="6" name="Content Placeholder 5"/>
          <p:cNvSpPr>
            <a:spLocks noGrp="1"/>
          </p:cNvSpPr>
          <p:nvPr>
            <p:ph idx="1"/>
          </p:nvPr>
        </p:nvSpPr>
        <p:spPr>
          <a:xfrm>
            <a:off x="1524000" y="1752600"/>
            <a:ext cx="6324600" cy="4373563"/>
          </a:xfrm>
        </p:spPr>
        <p:txBody>
          <a:bodyPr/>
          <a:lstStyle/>
          <a:p>
            <a:pPr lvl="0"/>
            <a:r>
              <a:rPr lang="en-US" dirty="0" smtClean="0"/>
              <a:t>This is the most prominent image in Paul’s letters and the only one with no Old Testament equivalent.</a:t>
            </a:r>
          </a:p>
          <a:p>
            <a:pPr lvl="0"/>
            <a:r>
              <a:rPr lang="en-US" dirty="0" smtClean="0"/>
              <a:t>Christ the Head rules and </a:t>
            </a:r>
            <a:br>
              <a:rPr lang="en-US" dirty="0" smtClean="0"/>
            </a:br>
            <a:r>
              <a:rPr lang="en-US" dirty="0" smtClean="0"/>
              <a:t>nourishes the Body. He is </a:t>
            </a:r>
            <a:br>
              <a:rPr lang="en-US" dirty="0" smtClean="0"/>
            </a:br>
            <a:r>
              <a:rPr lang="en-US" dirty="0" smtClean="0"/>
              <a:t>the only Head, and the </a:t>
            </a:r>
            <a:br>
              <a:rPr lang="en-US" dirty="0" smtClean="0"/>
            </a:br>
            <a:r>
              <a:rPr lang="en-US" dirty="0" smtClean="0"/>
              <a:t>Holy Spirit is the breath </a:t>
            </a:r>
            <a:br>
              <a:rPr lang="en-US" dirty="0" smtClean="0"/>
            </a:br>
            <a:r>
              <a:rPr lang="en-US" dirty="0" smtClean="0"/>
              <a:t>that animates the Body.</a:t>
            </a:r>
          </a:p>
          <a:p>
            <a:pPr>
              <a:buNone/>
            </a:pPr>
            <a:endParaRPr lang="en-US" dirty="0" smtClean="0"/>
          </a:p>
          <a:p>
            <a:endParaRPr lang="en-US" dirty="0"/>
          </a:p>
        </p:txBody>
      </p:sp>
      <p:pic>
        <p:nvPicPr>
          <p:cNvPr id="8" name="Picture 7" descr="Slide3-shutterstock_rudall30.jpg"/>
          <p:cNvPicPr>
            <a:picLocks noChangeAspect="1"/>
          </p:cNvPicPr>
          <p:nvPr/>
        </p:nvPicPr>
        <p:blipFill>
          <a:blip r:embed="rId3" cstate="print"/>
          <a:srcRect r="16667"/>
          <a:stretch>
            <a:fillRect/>
          </a:stretch>
        </p:blipFill>
        <p:spPr>
          <a:xfrm>
            <a:off x="5604933" y="2895600"/>
            <a:ext cx="3386667" cy="3048000"/>
          </a:xfrm>
          <a:prstGeom prst="rect">
            <a:avLst/>
          </a:prstGeom>
          <a:ln>
            <a:noFill/>
          </a:ln>
          <a:effectLst>
            <a:outerShdw blurRad="190500" algn="tl" rotWithShape="0">
              <a:srgbClr val="000000">
                <a:alpha val="70000"/>
              </a:srgbClr>
            </a:outerShdw>
          </a:effectLst>
        </p:spPr>
      </p:pic>
      <p:sp>
        <p:nvSpPr>
          <p:cNvPr id="9" name="TextBox 8"/>
          <p:cNvSpPr txBox="1"/>
          <p:nvPr/>
        </p:nvSpPr>
        <p:spPr bwMode="auto">
          <a:xfrm>
            <a:off x="5867400" y="5926723"/>
            <a:ext cx="2590800" cy="169277"/>
          </a:xfrm>
          <a:prstGeom prst="rect">
            <a:avLst/>
          </a:prstGeom>
          <a:noFill/>
          <a:ln w="9525">
            <a:noFill/>
            <a:miter lim="800000"/>
            <a:headEnd/>
            <a:tailEnd/>
          </a:ln>
        </p:spPr>
        <p:txBody>
          <a:bodyPr wrap="square" rtlCol="0">
            <a:spAutoFit/>
          </a:bodyPr>
          <a:lstStyle/>
          <a:p>
            <a:r>
              <a:rPr lang="en-US" sz="500" dirty="0" smtClean="0"/>
              <a:t>©maristlaityaustralia.com</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of Christ (continued)</a:t>
            </a:r>
            <a:endParaRPr lang="en-US" dirty="0"/>
          </a:p>
        </p:txBody>
      </p:sp>
      <p:sp>
        <p:nvSpPr>
          <p:cNvPr id="3" name="Content Placeholder 2"/>
          <p:cNvSpPr>
            <a:spLocks noGrp="1"/>
          </p:cNvSpPr>
          <p:nvPr>
            <p:ph idx="1"/>
          </p:nvPr>
        </p:nvSpPr>
        <p:spPr>
          <a:xfrm>
            <a:off x="1371600" y="1752600"/>
            <a:ext cx="4114800" cy="4373563"/>
          </a:xfrm>
        </p:spPr>
        <p:txBody>
          <a:bodyPr/>
          <a:lstStyle/>
          <a:p>
            <a:r>
              <a:rPr lang="en-US" dirty="0" smtClean="0"/>
              <a:t>In the letters of Paul, the expression “the body of Christ” refers to:</a:t>
            </a:r>
          </a:p>
          <a:p>
            <a:pPr lvl="1"/>
            <a:r>
              <a:rPr lang="en-US" dirty="0" smtClean="0"/>
              <a:t>the human body of Jesus Christ</a:t>
            </a:r>
          </a:p>
          <a:p>
            <a:pPr lvl="1"/>
            <a:r>
              <a:rPr lang="en-US" dirty="0" smtClean="0"/>
              <a:t>his presence in the Sacrament of the Eucharist</a:t>
            </a:r>
          </a:p>
          <a:p>
            <a:pPr lvl="1"/>
            <a:r>
              <a:rPr lang="en-US" dirty="0" smtClean="0"/>
              <a:t>his body, which is the Church.</a:t>
            </a:r>
          </a:p>
          <a:p>
            <a:endParaRPr lang="en-US" dirty="0"/>
          </a:p>
        </p:txBody>
      </p:sp>
      <p:pic>
        <p:nvPicPr>
          <p:cNvPr id="4" name="Picture 3" descr="Slide4-Glorification_of_the_Eucharist_-wikimedia.JPG"/>
          <p:cNvPicPr>
            <a:picLocks noChangeAspect="1"/>
          </p:cNvPicPr>
          <p:nvPr/>
        </p:nvPicPr>
        <p:blipFill>
          <a:blip r:embed="rId3" cstate="print"/>
          <a:stretch>
            <a:fillRect/>
          </a:stretch>
        </p:blipFill>
        <p:spPr>
          <a:xfrm>
            <a:off x="5638800" y="1306949"/>
            <a:ext cx="3059604" cy="457013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a:off x="6096000" y="5850523"/>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of Christ (continued)</a:t>
            </a:r>
            <a:endParaRPr lang="en-US" dirty="0"/>
          </a:p>
        </p:txBody>
      </p:sp>
      <p:sp>
        <p:nvSpPr>
          <p:cNvPr id="3" name="Content Placeholder 2"/>
          <p:cNvSpPr>
            <a:spLocks noGrp="1"/>
          </p:cNvSpPr>
          <p:nvPr>
            <p:ph idx="1"/>
          </p:nvPr>
        </p:nvSpPr>
        <p:spPr/>
        <p:txBody>
          <a:bodyPr/>
          <a:lstStyle/>
          <a:p>
            <a:pPr marL="0" lvl="0" indent="0" algn="ctr">
              <a:buNone/>
            </a:pPr>
            <a:r>
              <a:rPr lang="en-US" dirty="0" smtClean="0">
                <a:solidFill>
                  <a:schemeClr val="accent6">
                    <a:lumMod val="75000"/>
                  </a:schemeClr>
                </a:solidFill>
              </a:rPr>
              <a:t>“Now you are Christ’s body, and individually parts of it” </a:t>
            </a:r>
            <a:r>
              <a:rPr lang="en-US" dirty="0" smtClean="0"/>
              <a:t>(1 Corinthians 12:27).</a:t>
            </a:r>
          </a:p>
          <a:p>
            <a:pPr marL="0" lvl="0" indent="0" algn="ctr">
              <a:buNone/>
            </a:pPr>
            <a:endParaRPr lang="en-US" sz="1000" dirty="0" smtClean="0"/>
          </a:p>
          <a:p>
            <a:pPr marL="0" lvl="0" indent="0" algn="ctr">
              <a:buNone/>
            </a:pPr>
            <a:r>
              <a:rPr lang="en-US" dirty="0" smtClean="0">
                <a:solidFill>
                  <a:schemeClr val="tx2">
                    <a:lumMod val="75000"/>
                  </a:schemeClr>
                </a:solidFill>
              </a:rPr>
              <a:t>“We, though many, are one body in Christ” </a:t>
            </a:r>
            <a:r>
              <a:rPr lang="en-US" dirty="0" smtClean="0"/>
              <a:t>(Romans 12:5).</a:t>
            </a:r>
          </a:p>
          <a:p>
            <a:endParaRPr lang="en-US" dirty="0"/>
          </a:p>
        </p:txBody>
      </p:sp>
      <p:pic>
        <p:nvPicPr>
          <p:cNvPr id="4" name="Picture 3" descr="Slide5-Body_of_Christ-wikimedia.jpg"/>
          <p:cNvPicPr>
            <a:picLocks noChangeAspect="1"/>
          </p:cNvPicPr>
          <p:nvPr/>
        </p:nvPicPr>
        <p:blipFill>
          <a:blip r:embed="rId3" cstate="print"/>
          <a:stretch>
            <a:fillRect/>
          </a:stretch>
        </p:blipFill>
        <p:spPr>
          <a:xfrm>
            <a:off x="2355821" y="3733800"/>
            <a:ext cx="4125972" cy="2747962"/>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a:off x="2286000" y="638251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of Christ (continued)</a:t>
            </a:r>
            <a:endParaRPr lang="en-US" dirty="0"/>
          </a:p>
        </p:txBody>
      </p:sp>
      <p:sp>
        <p:nvSpPr>
          <p:cNvPr id="3" name="Content Placeholder 2"/>
          <p:cNvSpPr>
            <a:spLocks noGrp="1"/>
          </p:cNvSpPr>
          <p:nvPr>
            <p:ph idx="1"/>
          </p:nvPr>
        </p:nvSpPr>
        <p:spPr>
          <a:xfrm>
            <a:off x="1371600" y="1752600"/>
            <a:ext cx="3886200" cy="4373563"/>
          </a:xfrm>
        </p:spPr>
        <p:txBody>
          <a:bodyPr/>
          <a:lstStyle/>
          <a:p>
            <a:pPr marL="0" lvl="0" indent="0" algn="ctr">
              <a:buNone/>
            </a:pPr>
            <a:r>
              <a:rPr lang="en-US" dirty="0" smtClean="0">
                <a:solidFill>
                  <a:schemeClr val="accent4">
                    <a:lumMod val="75000"/>
                  </a:schemeClr>
                </a:solidFill>
              </a:rPr>
              <a:t>“Grow in every way into him who is the head, Christ, from whom the whole body, joined and held together .  .  .  , brings about the body’s growth and builds itself up in love” </a:t>
            </a:r>
            <a:r>
              <a:rPr lang="en-US" dirty="0" smtClean="0"/>
              <a:t>(Ephesians 4:15–16).</a:t>
            </a:r>
          </a:p>
          <a:p>
            <a:endParaRPr lang="en-US" dirty="0"/>
          </a:p>
        </p:txBody>
      </p:sp>
      <p:pic>
        <p:nvPicPr>
          <p:cNvPr id="4" name="Picture 3" descr="Slide6-St_annes_feast-wikimedia.jpg"/>
          <p:cNvPicPr>
            <a:picLocks noChangeAspect="1"/>
          </p:cNvPicPr>
          <p:nvPr/>
        </p:nvPicPr>
        <p:blipFill>
          <a:blip r:embed="rId3" cstate="print"/>
          <a:stretch>
            <a:fillRect/>
          </a:stretch>
        </p:blipFill>
        <p:spPr>
          <a:xfrm>
            <a:off x="5562600" y="1752600"/>
            <a:ext cx="3257550" cy="4343400"/>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bwMode="auto">
          <a:xfrm>
            <a:off x="5577840" y="6053328"/>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Salt and Light</a:t>
            </a:r>
            <a:endParaRPr lang="en-US" dirty="0"/>
          </a:p>
        </p:txBody>
      </p:sp>
      <p:sp>
        <p:nvSpPr>
          <p:cNvPr id="3" name="Content Placeholder 2"/>
          <p:cNvSpPr>
            <a:spLocks noGrp="1"/>
          </p:cNvSpPr>
          <p:nvPr>
            <p:ph idx="1"/>
          </p:nvPr>
        </p:nvSpPr>
        <p:spPr/>
        <p:txBody>
          <a:bodyPr/>
          <a:lstStyle/>
          <a:p>
            <a:pPr marL="0" indent="0">
              <a:buNone/>
            </a:pPr>
            <a:r>
              <a:rPr lang="en-US" dirty="0" smtClean="0"/>
              <a:t>When Jesus said to his disciples, </a:t>
            </a:r>
            <a:r>
              <a:rPr lang="en-US" dirty="0" smtClean="0">
                <a:solidFill>
                  <a:schemeClr val="accent3">
                    <a:lumMod val="50000"/>
                  </a:schemeClr>
                </a:solidFill>
              </a:rPr>
              <a:t>“You are the salt of the earth” </a:t>
            </a:r>
            <a:r>
              <a:rPr lang="en-US" dirty="0" smtClean="0"/>
              <a:t>(Matthew 5:13), why did he compare his disciples to salt rather than to another spice?</a:t>
            </a:r>
          </a:p>
          <a:p>
            <a:endParaRPr lang="en-US" dirty="0" smtClean="0"/>
          </a:p>
          <a:p>
            <a:pPr>
              <a:buNone/>
            </a:pPr>
            <a:endParaRPr lang="en-US" dirty="0"/>
          </a:p>
        </p:txBody>
      </p:sp>
      <p:pic>
        <p:nvPicPr>
          <p:cNvPr id="4" name="Picture 3" descr="Slide7-Salt_Harvesting_-wikimedia.jpg"/>
          <p:cNvPicPr>
            <a:picLocks noChangeAspect="1"/>
          </p:cNvPicPr>
          <p:nvPr/>
        </p:nvPicPr>
        <p:blipFill>
          <a:blip r:embed="rId3" cstate="print"/>
          <a:stretch>
            <a:fillRect/>
          </a:stretch>
        </p:blipFill>
        <p:spPr>
          <a:xfrm>
            <a:off x="2262430" y="3581400"/>
            <a:ext cx="4237592" cy="28194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5" name="TextBox 4"/>
          <p:cNvSpPr txBox="1"/>
          <p:nvPr/>
        </p:nvSpPr>
        <p:spPr bwMode="auto">
          <a:xfrm>
            <a:off x="2133600" y="6446520"/>
            <a:ext cx="2590800" cy="169277"/>
          </a:xfrm>
          <a:prstGeom prst="rect">
            <a:avLst/>
          </a:prstGeom>
          <a:noFill/>
          <a:ln w="9525">
            <a:noFill/>
            <a:miter lim="800000"/>
            <a:headEnd/>
            <a:tailEnd/>
          </a:ln>
        </p:spPr>
        <p:txBody>
          <a:bodyPr wrap="square" rtlCol="0">
            <a:spAutoFit/>
          </a:bodyPr>
          <a:lstStyle/>
          <a:p>
            <a:r>
              <a:rPr lang="en-US" sz="500" dirty="0" smtClean="0"/>
              <a:t>Shapeshifters.co</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Salt</a:t>
            </a:r>
            <a:endParaRPr lang="en-US" dirty="0"/>
          </a:p>
        </p:txBody>
      </p:sp>
      <p:sp>
        <p:nvSpPr>
          <p:cNvPr id="3" name="Content Placeholder 2"/>
          <p:cNvSpPr>
            <a:spLocks noGrp="1"/>
          </p:cNvSpPr>
          <p:nvPr>
            <p:ph idx="1"/>
          </p:nvPr>
        </p:nvSpPr>
        <p:spPr>
          <a:xfrm>
            <a:off x="1371600" y="1752600"/>
            <a:ext cx="6477000" cy="4648200"/>
          </a:xfrm>
        </p:spPr>
        <p:txBody>
          <a:bodyPr/>
          <a:lstStyle/>
          <a:p>
            <a:pPr lvl="0"/>
            <a:r>
              <a:rPr lang="en-US" dirty="0" smtClean="0"/>
              <a:t>Of all the spices, salt may be the most necessary (every body must have salt) and the tastiest.</a:t>
            </a:r>
          </a:p>
          <a:p>
            <a:pPr lvl="0"/>
            <a:r>
              <a:rPr lang="en-US" dirty="0" smtClean="0"/>
              <a:t>On its own, salt has a </a:t>
            </a:r>
            <a:br>
              <a:rPr lang="en-US" dirty="0" smtClean="0"/>
            </a:br>
            <a:r>
              <a:rPr lang="en-US" dirty="0" smtClean="0"/>
              <a:t>strong bite, but when </a:t>
            </a:r>
            <a:br>
              <a:rPr lang="en-US" dirty="0" smtClean="0"/>
            </a:br>
            <a:r>
              <a:rPr lang="en-US" dirty="0" smtClean="0"/>
              <a:t>mixed with other foods, </a:t>
            </a:r>
            <a:br>
              <a:rPr lang="en-US" dirty="0" smtClean="0"/>
            </a:br>
            <a:r>
              <a:rPr lang="en-US" dirty="0" smtClean="0"/>
              <a:t>it enhances the other </a:t>
            </a:r>
            <a:br>
              <a:rPr lang="en-US" dirty="0" smtClean="0"/>
            </a:br>
            <a:r>
              <a:rPr lang="en-US" dirty="0" smtClean="0"/>
              <a:t>flavors in the food.</a:t>
            </a:r>
          </a:p>
          <a:p>
            <a:endParaRPr lang="en-US" dirty="0"/>
          </a:p>
        </p:txBody>
      </p:sp>
      <p:pic>
        <p:nvPicPr>
          <p:cNvPr id="4" name="Picture 3" descr="Slide8-Salt_collector_in_Lake_Retba-wikimedia.jpg"/>
          <p:cNvPicPr>
            <a:picLocks noChangeAspect="1"/>
          </p:cNvPicPr>
          <p:nvPr/>
        </p:nvPicPr>
        <p:blipFill>
          <a:blip r:embed="rId3" cstate="print"/>
          <a:stretch>
            <a:fillRect/>
          </a:stretch>
        </p:blipFill>
        <p:spPr>
          <a:xfrm>
            <a:off x="5257800" y="2895600"/>
            <a:ext cx="3472561" cy="2819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a:off x="5181600" y="5715000"/>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Salt</a:t>
            </a:r>
            <a:endParaRPr lang="en-US" dirty="0"/>
          </a:p>
        </p:txBody>
      </p:sp>
      <p:sp>
        <p:nvSpPr>
          <p:cNvPr id="3" name="Content Placeholder 2"/>
          <p:cNvSpPr>
            <a:spLocks noGrp="1"/>
          </p:cNvSpPr>
          <p:nvPr>
            <p:ph idx="1"/>
          </p:nvPr>
        </p:nvSpPr>
        <p:spPr>
          <a:xfrm>
            <a:off x="3505200" y="1752600"/>
            <a:ext cx="4419600" cy="4800600"/>
          </a:xfrm>
        </p:spPr>
        <p:txBody>
          <a:bodyPr>
            <a:normAutofit/>
          </a:bodyPr>
          <a:lstStyle/>
          <a:p>
            <a:pPr lvl="0"/>
            <a:r>
              <a:rPr lang="en-US" dirty="0" smtClean="0"/>
              <a:t>You are the salt of the earth. But if salt loses its taste, with what can the earth be seasoned? It is no longer good for anything but to be thrown out and trampled underfoot.</a:t>
            </a:r>
          </a:p>
          <a:p>
            <a:pPr lvl="0"/>
            <a:r>
              <a:rPr lang="en-US" dirty="0" smtClean="0"/>
              <a:t>Jesus calls us to bring out the true flavor and goodness of the world, not only in ourselves but also in others.</a:t>
            </a:r>
          </a:p>
          <a:p>
            <a:pPr>
              <a:buNone/>
            </a:pPr>
            <a:endParaRPr lang="en-US" dirty="0"/>
          </a:p>
        </p:txBody>
      </p:sp>
      <p:pic>
        <p:nvPicPr>
          <p:cNvPr id="4" name="Picture 3" descr="Slide9-Salzstreuer-wikimedia.jpg"/>
          <p:cNvPicPr>
            <a:picLocks noChangeAspect="1"/>
          </p:cNvPicPr>
          <p:nvPr/>
        </p:nvPicPr>
        <p:blipFill>
          <a:blip r:embed="rId3" cstate="print"/>
          <a:srcRect l="18889" t="13333" r="17778" b="15556"/>
          <a:stretch>
            <a:fillRect/>
          </a:stretch>
        </p:blipFill>
        <p:spPr>
          <a:xfrm>
            <a:off x="838200" y="2133600"/>
            <a:ext cx="2375297" cy="26670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Box 4"/>
          <p:cNvSpPr txBox="1"/>
          <p:nvPr/>
        </p:nvSpPr>
        <p:spPr bwMode="auto">
          <a:xfrm rot="5400000">
            <a:off x="-541839" y="509696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400</TotalTime>
  <Words>1278</Words>
  <Application>Microsoft Office PowerPoint</Application>
  <PresentationFormat>On-screen Show (4:3)</PresentationFormat>
  <Paragraphs>139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LIC Presentation template</vt:lpstr>
      <vt:lpstr>Images of Church</vt:lpstr>
      <vt:lpstr>Body of Christ</vt:lpstr>
      <vt:lpstr>Body of Christ (continued)</vt:lpstr>
      <vt:lpstr>Body of Christ (continued)</vt:lpstr>
      <vt:lpstr>Body of Christ (continued)</vt:lpstr>
      <vt:lpstr>Body of Christ (continued)</vt:lpstr>
      <vt:lpstr>Salt and Light</vt:lpstr>
      <vt:lpstr>Salt</vt:lpstr>
      <vt:lpstr>Salt</vt:lpstr>
      <vt:lpstr>Light</vt:lpstr>
      <vt:lpstr>Light</vt:lpstr>
      <vt:lpstr>Light (continued)</vt:lpstr>
      <vt:lpstr>Bride of Christ</vt:lpstr>
      <vt:lpstr>Bride of Christ (continued)</vt:lpstr>
      <vt:lpstr>Christ’s Flock</vt:lpstr>
      <vt:lpstr>Christ’s Flock (continued)</vt:lpstr>
      <vt:lpstr>Kingdom</vt:lpstr>
      <vt:lpstr>Vine and Vineyard</vt:lpstr>
      <vt:lpstr>Vine and Vineyard (continued)</vt:lpstr>
      <vt:lpstr>Temple of the Holy Spirit</vt:lpstr>
      <vt:lpstr>Temple of the Holy Spirit (continued)</vt:lpstr>
      <vt:lpstr>Temple of the Holy Spirit (continued)</vt:lpstr>
      <vt:lpstr>Temple of the Holy Spirit (continued)</vt:lpstr>
      <vt:lpstr>Family</vt:lpstr>
      <vt:lpstr>Family (continued)</vt:lpstr>
      <vt:lpstr>People of God</vt:lpstr>
      <vt:lpstr>Common Theme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Images of Church</dc:title>
  <dc:creator>bmartinka</dc:creator>
  <cp:lastModifiedBy>pintern</cp:lastModifiedBy>
  <cp:revision>41</cp:revision>
  <dcterms:created xsi:type="dcterms:W3CDTF">2010-11-22T16:01:31Z</dcterms:created>
  <dcterms:modified xsi:type="dcterms:W3CDTF">2012-02-15T17:06:31Z</dcterms:modified>
</cp:coreProperties>
</file>