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2"/>
  </p:notesMasterIdLst>
  <p:sldIdLst>
    <p:sldId id="268" r:id="rId2"/>
    <p:sldId id="262" r:id="rId3"/>
    <p:sldId id="263" r:id="rId4"/>
    <p:sldId id="266" r:id="rId5"/>
    <p:sldId id="267" r:id="rId6"/>
    <p:sldId id="258" r:id="rId7"/>
    <p:sldId id="269" r:id="rId8"/>
    <p:sldId id="270" r:id="rId9"/>
    <p:sldId id="260" r:id="rId10"/>
    <p:sldId id="261"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ooke Saron" initials="B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976" autoAdjust="0"/>
  </p:normalViewPr>
  <p:slideViewPr>
    <p:cSldViewPr>
      <p:cViewPr>
        <p:scale>
          <a:sx n="80" d="100"/>
          <a:sy n="80" d="100"/>
        </p:scale>
        <p:origin x="-2514" y="-4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3094E6-E682-4CF7-A464-8A124DD29A21}" type="doc">
      <dgm:prSet loTypeId="urn:microsoft.com/office/officeart/2005/8/layout/cycle3" loCatId="cycle" qsTypeId="urn:microsoft.com/office/officeart/2005/8/quickstyle/3d2" qsCatId="3D" csTypeId="urn:microsoft.com/office/officeart/2005/8/colors/colorful2" csCatId="colorful" phldr="1"/>
      <dgm:spPr/>
      <dgm:t>
        <a:bodyPr/>
        <a:lstStyle/>
        <a:p>
          <a:endParaRPr lang="en-US"/>
        </a:p>
      </dgm:t>
    </dgm:pt>
    <dgm:pt modelId="{92E6FF08-1536-4B86-9EEA-E303738A6124}">
      <dgm:prSet phldrT="[Text]" custT="1"/>
      <dgm:spPr/>
      <dgm:t>
        <a:bodyPr/>
        <a:lstStyle/>
        <a:p>
          <a:r>
            <a:rPr lang="en-US" sz="1800" b="1" dirty="0" smtClean="0"/>
            <a:t>The Israelites worship </a:t>
          </a:r>
          <a:br>
            <a:rPr lang="en-US" sz="1800" b="1" dirty="0" smtClean="0"/>
          </a:br>
          <a:r>
            <a:rPr lang="en-US" sz="1800" b="1" dirty="0" smtClean="0"/>
            <a:t>other gods.</a:t>
          </a:r>
          <a:endParaRPr lang="en-US" sz="1800" b="1" dirty="0"/>
        </a:p>
      </dgm:t>
    </dgm:pt>
    <dgm:pt modelId="{8D96D812-0D58-4176-88E2-DEC916B32B42}" type="parTrans" cxnId="{A3981DBF-CA96-4149-A7E4-D6D8D165A02C}">
      <dgm:prSet/>
      <dgm:spPr/>
      <dgm:t>
        <a:bodyPr/>
        <a:lstStyle/>
        <a:p>
          <a:endParaRPr lang="en-US"/>
        </a:p>
      </dgm:t>
    </dgm:pt>
    <dgm:pt modelId="{944918A0-E0F1-4656-9E23-6BBC5B937B69}" type="sibTrans" cxnId="{A3981DBF-CA96-4149-A7E4-D6D8D165A02C}">
      <dgm:prSet/>
      <dgm:spPr/>
      <dgm:t>
        <a:bodyPr/>
        <a:lstStyle/>
        <a:p>
          <a:endParaRPr lang="en-US"/>
        </a:p>
      </dgm:t>
    </dgm:pt>
    <dgm:pt modelId="{E3D9C6CB-33E9-4E6D-97DE-C144BB96497B}">
      <dgm:prSet phldrT="[Text]" custT="1"/>
      <dgm:spPr/>
      <dgm:t>
        <a:bodyPr/>
        <a:lstStyle/>
        <a:p>
          <a:r>
            <a:rPr lang="en-US" sz="1800" b="1" dirty="0" smtClean="0"/>
            <a:t>God raises a judge to deliver the Israelites.</a:t>
          </a:r>
          <a:endParaRPr lang="en-US" sz="1800" b="1" dirty="0"/>
        </a:p>
      </dgm:t>
    </dgm:pt>
    <dgm:pt modelId="{DE95F588-A410-44B0-8973-ACB370BC69CC}" type="parTrans" cxnId="{C651F67D-1081-49FD-BDED-A31E4BD73827}">
      <dgm:prSet/>
      <dgm:spPr/>
      <dgm:t>
        <a:bodyPr/>
        <a:lstStyle/>
        <a:p>
          <a:endParaRPr lang="en-US"/>
        </a:p>
      </dgm:t>
    </dgm:pt>
    <dgm:pt modelId="{68342D8E-967C-4B96-97BB-CBB6DF0A41CE}" type="sibTrans" cxnId="{C651F67D-1081-49FD-BDED-A31E4BD73827}">
      <dgm:prSet/>
      <dgm:spPr/>
      <dgm:t>
        <a:bodyPr/>
        <a:lstStyle/>
        <a:p>
          <a:endParaRPr lang="en-US"/>
        </a:p>
      </dgm:t>
    </dgm:pt>
    <dgm:pt modelId="{487E4914-C143-49EA-A3F9-21617FC6A2D7}">
      <dgm:prSet phldrT="[Text]" custT="1"/>
      <dgm:spPr/>
      <dgm:t>
        <a:bodyPr/>
        <a:lstStyle/>
        <a:p>
          <a:r>
            <a:rPr lang="en-US" sz="1800" b="1" dirty="0" smtClean="0"/>
            <a:t>The judge frees the Israelites from their enemies.</a:t>
          </a:r>
          <a:endParaRPr lang="en-US" sz="1800" b="1" dirty="0"/>
        </a:p>
      </dgm:t>
    </dgm:pt>
    <dgm:pt modelId="{608F6CD9-9CB8-4EB8-828C-728AB11D804B}" type="parTrans" cxnId="{20CA6283-E73E-4F57-8528-768C0990945D}">
      <dgm:prSet/>
      <dgm:spPr/>
      <dgm:t>
        <a:bodyPr/>
        <a:lstStyle/>
        <a:p>
          <a:endParaRPr lang="en-US"/>
        </a:p>
      </dgm:t>
    </dgm:pt>
    <dgm:pt modelId="{7A91DB88-C57B-41B5-827A-FC3BACD9851F}" type="sibTrans" cxnId="{20CA6283-E73E-4F57-8528-768C0990945D}">
      <dgm:prSet/>
      <dgm:spPr/>
      <dgm:t>
        <a:bodyPr/>
        <a:lstStyle/>
        <a:p>
          <a:endParaRPr lang="en-US"/>
        </a:p>
      </dgm:t>
    </dgm:pt>
    <dgm:pt modelId="{19D6AC08-FEED-4B8C-AFC5-56645DCE0A92}">
      <dgm:prSet phldrT="[Text]" custT="1"/>
      <dgm:spPr/>
      <dgm:t>
        <a:bodyPr/>
        <a:lstStyle/>
        <a:p>
          <a:r>
            <a:rPr lang="en-US" sz="1800" b="1" dirty="0" smtClean="0"/>
            <a:t>The land has peace while the judge lives.</a:t>
          </a:r>
          <a:endParaRPr lang="en-US" sz="1800" b="1" dirty="0"/>
        </a:p>
      </dgm:t>
    </dgm:pt>
    <dgm:pt modelId="{B8C6DF85-CE3A-42C1-AB02-D13026009A79}" type="parTrans" cxnId="{51DC6BA8-4943-4E64-A12C-6E9B5C720C80}">
      <dgm:prSet/>
      <dgm:spPr/>
      <dgm:t>
        <a:bodyPr/>
        <a:lstStyle/>
        <a:p>
          <a:endParaRPr lang="en-US"/>
        </a:p>
      </dgm:t>
    </dgm:pt>
    <dgm:pt modelId="{86CBCC6D-334B-4B64-B483-930309B73156}" type="sibTrans" cxnId="{51DC6BA8-4943-4E64-A12C-6E9B5C720C80}">
      <dgm:prSet/>
      <dgm:spPr/>
      <dgm:t>
        <a:bodyPr/>
        <a:lstStyle/>
        <a:p>
          <a:endParaRPr lang="en-US"/>
        </a:p>
      </dgm:t>
    </dgm:pt>
    <dgm:pt modelId="{46A20323-5CB6-4A23-8A0C-C2B1AA701405}">
      <dgm:prSet phldrT="[Text]" custT="1"/>
      <dgm:spPr/>
      <dgm:t>
        <a:bodyPr/>
        <a:lstStyle/>
        <a:p>
          <a:r>
            <a:rPr lang="en-US" sz="1800" b="1" dirty="0" smtClean="0"/>
            <a:t>The judge dies and the cycle begins again.</a:t>
          </a:r>
          <a:endParaRPr lang="en-US" sz="1800" b="1" dirty="0"/>
        </a:p>
      </dgm:t>
    </dgm:pt>
    <dgm:pt modelId="{6CF2BCFB-18F2-4385-9581-551BDA4C87C8}" type="parTrans" cxnId="{227DD8B7-4A4A-4F71-A606-1FC478F7DC5B}">
      <dgm:prSet/>
      <dgm:spPr/>
      <dgm:t>
        <a:bodyPr/>
        <a:lstStyle/>
        <a:p>
          <a:endParaRPr lang="en-US"/>
        </a:p>
      </dgm:t>
    </dgm:pt>
    <dgm:pt modelId="{1DAA9E50-09F1-4D4C-A13E-7B32F8A3FC18}" type="sibTrans" cxnId="{227DD8B7-4A4A-4F71-A606-1FC478F7DC5B}">
      <dgm:prSet/>
      <dgm:spPr/>
      <dgm:t>
        <a:bodyPr/>
        <a:lstStyle/>
        <a:p>
          <a:endParaRPr lang="en-US"/>
        </a:p>
      </dgm:t>
    </dgm:pt>
    <dgm:pt modelId="{21D8F66B-1ADF-4D67-98AA-F3BEFCC6954A}">
      <dgm:prSet custT="1"/>
      <dgm:spPr/>
      <dgm:t>
        <a:bodyPr/>
        <a:lstStyle/>
        <a:p>
          <a:r>
            <a:rPr lang="en-US" sz="1800" b="1" dirty="0" smtClean="0"/>
            <a:t>God becomes angry and gives the Israelites over to the power of their enemies.</a:t>
          </a:r>
          <a:endParaRPr lang="en-US" sz="1800" b="1" dirty="0"/>
        </a:p>
      </dgm:t>
    </dgm:pt>
    <dgm:pt modelId="{B44D9863-F7A5-47D8-AADF-2601C1B90138}" type="parTrans" cxnId="{65677AA8-0165-4E04-BB3A-ABB59B257304}">
      <dgm:prSet/>
      <dgm:spPr/>
      <dgm:t>
        <a:bodyPr/>
        <a:lstStyle/>
        <a:p>
          <a:endParaRPr lang="en-US"/>
        </a:p>
      </dgm:t>
    </dgm:pt>
    <dgm:pt modelId="{F233ECB1-7FAC-43E7-ADF1-992670DC304F}" type="sibTrans" cxnId="{65677AA8-0165-4E04-BB3A-ABB59B257304}">
      <dgm:prSet/>
      <dgm:spPr/>
      <dgm:t>
        <a:bodyPr/>
        <a:lstStyle/>
        <a:p>
          <a:endParaRPr lang="en-US"/>
        </a:p>
      </dgm:t>
    </dgm:pt>
    <dgm:pt modelId="{E033CE66-FC89-429F-AD6C-9BEB150165FD}">
      <dgm:prSet custT="1"/>
      <dgm:spPr/>
      <dgm:t>
        <a:bodyPr/>
        <a:lstStyle/>
        <a:p>
          <a:r>
            <a:rPr lang="en-US" sz="1800" b="1" dirty="0" smtClean="0"/>
            <a:t>The Israelites cry </a:t>
          </a:r>
          <a:br>
            <a:rPr lang="en-US" sz="1800" b="1" dirty="0" smtClean="0"/>
          </a:br>
          <a:r>
            <a:rPr lang="en-US" sz="1800" b="1" dirty="0" smtClean="0"/>
            <a:t>out to God.</a:t>
          </a:r>
          <a:endParaRPr lang="en-US" sz="1800" b="1" dirty="0"/>
        </a:p>
      </dgm:t>
    </dgm:pt>
    <dgm:pt modelId="{5FD4476D-6CE6-471D-A65B-CC25E1FAF03C}" type="parTrans" cxnId="{F6582AA5-8317-4630-9B3A-4D5400410B1E}">
      <dgm:prSet/>
      <dgm:spPr/>
      <dgm:t>
        <a:bodyPr/>
        <a:lstStyle/>
        <a:p>
          <a:endParaRPr lang="en-US"/>
        </a:p>
      </dgm:t>
    </dgm:pt>
    <dgm:pt modelId="{B3D88218-AD2B-4850-9F4E-C95ABDA4B60D}" type="sibTrans" cxnId="{F6582AA5-8317-4630-9B3A-4D5400410B1E}">
      <dgm:prSet/>
      <dgm:spPr/>
      <dgm:t>
        <a:bodyPr/>
        <a:lstStyle/>
        <a:p>
          <a:endParaRPr lang="en-US"/>
        </a:p>
      </dgm:t>
    </dgm:pt>
    <dgm:pt modelId="{2B254065-4DE4-40D8-86B2-3873F1CF52F3}" type="pres">
      <dgm:prSet presAssocID="{333094E6-E682-4CF7-A464-8A124DD29A21}" presName="Name0" presStyleCnt="0">
        <dgm:presLayoutVars>
          <dgm:dir/>
          <dgm:resizeHandles val="exact"/>
        </dgm:presLayoutVars>
      </dgm:prSet>
      <dgm:spPr/>
      <dgm:t>
        <a:bodyPr/>
        <a:lstStyle/>
        <a:p>
          <a:endParaRPr lang="en-US"/>
        </a:p>
      </dgm:t>
    </dgm:pt>
    <dgm:pt modelId="{51001942-111E-4AE8-952C-C6D97A0A09C1}" type="pres">
      <dgm:prSet presAssocID="{333094E6-E682-4CF7-A464-8A124DD29A21}" presName="cycle" presStyleCnt="0"/>
      <dgm:spPr/>
      <dgm:t>
        <a:bodyPr/>
        <a:lstStyle/>
        <a:p>
          <a:endParaRPr lang="en-US"/>
        </a:p>
      </dgm:t>
    </dgm:pt>
    <dgm:pt modelId="{8DF3D32F-F756-4847-B49F-FF4F03EF9D56}" type="pres">
      <dgm:prSet presAssocID="{92E6FF08-1536-4B86-9EEA-E303738A6124}" presName="nodeFirstNode" presStyleLbl="node1" presStyleIdx="0" presStyleCnt="7">
        <dgm:presLayoutVars>
          <dgm:bulletEnabled val="1"/>
        </dgm:presLayoutVars>
      </dgm:prSet>
      <dgm:spPr/>
      <dgm:t>
        <a:bodyPr/>
        <a:lstStyle/>
        <a:p>
          <a:endParaRPr lang="en-US"/>
        </a:p>
      </dgm:t>
    </dgm:pt>
    <dgm:pt modelId="{2D29F347-5805-4360-8262-42644515FBF0}" type="pres">
      <dgm:prSet presAssocID="{944918A0-E0F1-4656-9E23-6BBC5B937B69}" presName="sibTransFirstNode" presStyleLbl="bgShp" presStyleIdx="0" presStyleCnt="1"/>
      <dgm:spPr/>
      <dgm:t>
        <a:bodyPr/>
        <a:lstStyle/>
        <a:p>
          <a:endParaRPr lang="en-US"/>
        </a:p>
      </dgm:t>
    </dgm:pt>
    <dgm:pt modelId="{1508A046-AB5E-4AE0-AE9B-E3E744BE5D5E}" type="pres">
      <dgm:prSet presAssocID="{21D8F66B-1ADF-4D67-98AA-F3BEFCC6954A}" presName="nodeFollowingNodes" presStyleLbl="node1" presStyleIdx="1" presStyleCnt="7" custScaleX="112336" custScaleY="171730" custRadScaleRad="109616" custRadScaleInc="13130">
        <dgm:presLayoutVars>
          <dgm:bulletEnabled val="1"/>
        </dgm:presLayoutVars>
      </dgm:prSet>
      <dgm:spPr/>
      <dgm:t>
        <a:bodyPr/>
        <a:lstStyle/>
        <a:p>
          <a:endParaRPr lang="en-US"/>
        </a:p>
      </dgm:t>
    </dgm:pt>
    <dgm:pt modelId="{8154BD96-810D-4FD8-B82B-D341D4D3DB5F}" type="pres">
      <dgm:prSet presAssocID="{E033CE66-FC89-429F-AD6C-9BEB150165FD}" presName="nodeFollowingNodes" presStyleLbl="node1" presStyleIdx="2" presStyleCnt="7" custScaleY="77674">
        <dgm:presLayoutVars>
          <dgm:bulletEnabled val="1"/>
        </dgm:presLayoutVars>
      </dgm:prSet>
      <dgm:spPr/>
      <dgm:t>
        <a:bodyPr/>
        <a:lstStyle/>
        <a:p>
          <a:endParaRPr lang="en-US"/>
        </a:p>
      </dgm:t>
    </dgm:pt>
    <dgm:pt modelId="{745304A0-4E57-46A6-87FF-648CAA86A427}" type="pres">
      <dgm:prSet presAssocID="{E3D9C6CB-33E9-4E6D-97DE-C144BB96497B}" presName="nodeFollowingNodes" presStyleLbl="node1" presStyleIdx="3" presStyleCnt="7" custRadScaleRad="102187" custRadScaleInc="-5420">
        <dgm:presLayoutVars>
          <dgm:bulletEnabled val="1"/>
        </dgm:presLayoutVars>
      </dgm:prSet>
      <dgm:spPr/>
      <dgm:t>
        <a:bodyPr/>
        <a:lstStyle/>
        <a:p>
          <a:endParaRPr lang="en-US"/>
        </a:p>
      </dgm:t>
    </dgm:pt>
    <dgm:pt modelId="{0E14A3FC-76EC-441E-83AD-16F6199616E3}" type="pres">
      <dgm:prSet presAssocID="{487E4914-C143-49EA-A3F9-21617FC6A2D7}" presName="nodeFollowingNodes" presStyleLbl="node1" presStyleIdx="4" presStyleCnt="7" custScaleX="113051" custRadScaleRad="99325" custRadScaleInc="-1824">
        <dgm:presLayoutVars>
          <dgm:bulletEnabled val="1"/>
        </dgm:presLayoutVars>
      </dgm:prSet>
      <dgm:spPr/>
      <dgm:t>
        <a:bodyPr/>
        <a:lstStyle/>
        <a:p>
          <a:endParaRPr lang="en-US"/>
        </a:p>
      </dgm:t>
    </dgm:pt>
    <dgm:pt modelId="{697831C9-B62D-4F67-A391-1858FCCA0B0F}" type="pres">
      <dgm:prSet presAssocID="{19D6AC08-FEED-4B8C-AFC5-56645DCE0A92}" presName="nodeFollowingNodes" presStyleLbl="node1" presStyleIdx="5" presStyleCnt="7">
        <dgm:presLayoutVars>
          <dgm:bulletEnabled val="1"/>
        </dgm:presLayoutVars>
      </dgm:prSet>
      <dgm:spPr/>
      <dgm:t>
        <a:bodyPr/>
        <a:lstStyle/>
        <a:p>
          <a:endParaRPr lang="en-US"/>
        </a:p>
      </dgm:t>
    </dgm:pt>
    <dgm:pt modelId="{9A8CD880-4741-42AA-880E-048E6B87B3C5}" type="pres">
      <dgm:prSet presAssocID="{46A20323-5CB6-4A23-8A0C-C2B1AA701405}" presName="nodeFollowingNodes" presStyleLbl="node1" presStyleIdx="6" presStyleCnt="7">
        <dgm:presLayoutVars>
          <dgm:bulletEnabled val="1"/>
        </dgm:presLayoutVars>
      </dgm:prSet>
      <dgm:spPr/>
      <dgm:t>
        <a:bodyPr/>
        <a:lstStyle/>
        <a:p>
          <a:endParaRPr lang="en-US"/>
        </a:p>
      </dgm:t>
    </dgm:pt>
  </dgm:ptLst>
  <dgm:cxnLst>
    <dgm:cxn modelId="{65677AA8-0165-4E04-BB3A-ABB59B257304}" srcId="{333094E6-E682-4CF7-A464-8A124DD29A21}" destId="{21D8F66B-1ADF-4D67-98AA-F3BEFCC6954A}" srcOrd="1" destOrd="0" parTransId="{B44D9863-F7A5-47D8-AADF-2601C1B90138}" sibTransId="{F233ECB1-7FAC-43E7-ADF1-992670DC304F}"/>
    <dgm:cxn modelId="{A5E3B459-0E68-4EF8-89F1-518FE9966DE4}" type="presOf" srcId="{E3D9C6CB-33E9-4E6D-97DE-C144BB96497B}" destId="{745304A0-4E57-46A6-87FF-648CAA86A427}" srcOrd="0" destOrd="0" presId="urn:microsoft.com/office/officeart/2005/8/layout/cycle3"/>
    <dgm:cxn modelId="{3B1B7C66-7406-4EDB-81EA-8340D9B6CEF9}" type="presOf" srcId="{487E4914-C143-49EA-A3F9-21617FC6A2D7}" destId="{0E14A3FC-76EC-441E-83AD-16F6199616E3}" srcOrd="0" destOrd="0" presId="urn:microsoft.com/office/officeart/2005/8/layout/cycle3"/>
    <dgm:cxn modelId="{C651F67D-1081-49FD-BDED-A31E4BD73827}" srcId="{333094E6-E682-4CF7-A464-8A124DD29A21}" destId="{E3D9C6CB-33E9-4E6D-97DE-C144BB96497B}" srcOrd="3" destOrd="0" parTransId="{DE95F588-A410-44B0-8973-ACB370BC69CC}" sibTransId="{68342D8E-967C-4B96-97BB-CBB6DF0A41CE}"/>
    <dgm:cxn modelId="{F6582AA5-8317-4630-9B3A-4D5400410B1E}" srcId="{333094E6-E682-4CF7-A464-8A124DD29A21}" destId="{E033CE66-FC89-429F-AD6C-9BEB150165FD}" srcOrd="2" destOrd="0" parTransId="{5FD4476D-6CE6-471D-A65B-CC25E1FAF03C}" sibTransId="{B3D88218-AD2B-4850-9F4E-C95ABDA4B60D}"/>
    <dgm:cxn modelId="{20CA6283-E73E-4F57-8528-768C0990945D}" srcId="{333094E6-E682-4CF7-A464-8A124DD29A21}" destId="{487E4914-C143-49EA-A3F9-21617FC6A2D7}" srcOrd="4" destOrd="0" parTransId="{608F6CD9-9CB8-4EB8-828C-728AB11D804B}" sibTransId="{7A91DB88-C57B-41B5-827A-FC3BACD9851F}"/>
    <dgm:cxn modelId="{51DC6BA8-4943-4E64-A12C-6E9B5C720C80}" srcId="{333094E6-E682-4CF7-A464-8A124DD29A21}" destId="{19D6AC08-FEED-4B8C-AFC5-56645DCE0A92}" srcOrd="5" destOrd="0" parTransId="{B8C6DF85-CE3A-42C1-AB02-D13026009A79}" sibTransId="{86CBCC6D-334B-4B64-B483-930309B73156}"/>
    <dgm:cxn modelId="{35FCBABE-4C22-43C6-9533-C3D924AF7542}" type="presOf" srcId="{21D8F66B-1ADF-4D67-98AA-F3BEFCC6954A}" destId="{1508A046-AB5E-4AE0-AE9B-E3E744BE5D5E}" srcOrd="0" destOrd="0" presId="urn:microsoft.com/office/officeart/2005/8/layout/cycle3"/>
    <dgm:cxn modelId="{130CB9E8-74BA-4549-A282-C12A17A3E6CB}" type="presOf" srcId="{E033CE66-FC89-429F-AD6C-9BEB150165FD}" destId="{8154BD96-810D-4FD8-B82B-D341D4D3DB5F}" srcOrd="0" destOrd="0" presId="urn:microsoft.com/office/officeart/2005/8/layout/cycle3"/>
    <dgm:cxn modelId="{88F4EED9-E332-4F90-8F6D-08C36FC2158C}" type="presOf" srcId="{19D6AC08-FEED-4B8C-AFC5-56645DCE0A92}" destId="{697831C9-B62D-4F67-A391-1858FCCA0B0F}" srcOrd="0" destOrd="0" presId="urn:microsoft.com/office/officeart/2005/8/layout/cycle3"/>
    <dgm:cxn modelId="{526F4011-FFA0-471C-A25A-78138135BC71}" type="presOf" srcId="{92E6FF08-1536-4B86-9EEA-E303738A6124}" destId="{8DF3D32F-F756-4847-B49F-FF4F03EF9D56}" srcOrd="0" destOrd="0" presId="urn:microsoft.com/office/officeart/2005/8/layout/cycle3"/>
    <dgm:cxn modelId="{227DD8B7-4A4A-4F71-A606-1FC478F7DC5B}" srcId="{333094E6-E682-4CF7-A464-8A124DD29A21}" destId="{46A20323-5CB6-4A23-8A0C-C2B1AA701405}" srcOrd="6" destOrd="0" parTransId="{6CF2BCFB-18F2-4385-9581-551BDA4C87C8}" sibTransId="{1DAA9E50-09F1-4D4C-A13E-7B32F8A3FC18}"/>
    <dgm:cxn modelId="{04B46A9A-F609-4219-B4EC-C031E1E80994}" type="presOf" srcId="{333094E6-E682-4CF7-A464-8A124DD29A21}" destId="{2B254065-4DE4-40D8-86B2-3873F1CF52F3}" srcOrd="0" destOrd="0" presId="urn:microsoft.com/office/officeart/2005/8/layout/cycle3"/>
    <dgm:cxn modelId="{F7B6ADFA-2B30-4C71-8CBF-264AF87FB171}" type="presOf" srcId="{944918A0-E0F1-4656-9E23-6BBC5B937B69}" destId="{2D29F347-5805-4360-8262-42644515FBF0}" srcOrd="0" destOrd="0" presId="urn:microsoft.com/office/officeart/2005/8/layout/cycle3"/>
    <dgm:cxn modelId="{A3981DBF-CA96-4149-A7E4-D6D8D165A02C}" srcId="{333094E6-E682-4CF7-A464-8A124DD29A21}" destId="{92E6FF08-1536-4B86-9EEA-E303738A6124}" srcOrd="0" destOrd="0" parTransId="{8D96D812-0D58-4176-88E2-DEC916B32B42}" sibTransId="{944918A0-E0F1-4656-9E23-6BBC5B937B69}"/>
    <dgm:cxn modelId="{11809588-A259-4E9A-8A7E-112409247EF3}" type="presOf" srcId="{46A20323-5CB6-4A23-8A0C-C2B1AA701405}" destId="{9A8CD880-4741-42AA-880E-048E6B87B3C5}" srcOrd="0" destOrd="0" presId="urn:microsoft.com/office/officeart/2005/8/layout/cycle3"/>
    <dgm:cxn modelId="{D002BA78-B2D7-441A-8119-661D0C76A1C6}" type="presParOf" srcId="{2B254065-4DE4-40D8-86B2-3873F1CF52F3}" destId="{51001942-111E-4AE8-952C-C6D97A0A09C1}" srcOrd="0" destOrd="0" presId="urn:microsoft.com/office/officeart/2005/8/layout/cycle3"/>
    <dgm:cxn modelId="{75660C7C-BE26-40DA-90E2-FF4D9E30BE23}" type="presParOf" srcId="{51001942-111E-4AE8-952C-C6D97A0A09C1}" destId="{8DF3D32F-F756-4847-B49F-FF4F03EF9D56}" srcOrd="0" destOrd="0" presId="urn:microsoft.com/office/officeart/2005/8/layout/cycle3"/>
    <dgm:cxn modelId="{A40A31BF-2C98-4F8A-BCD5-73FEC35AFF2E}" type="presParOf" srcId="{51001942-111E-4AE8-952C-C6D97A0A09C1}" destId="{2D29F347-5805-4360-8262-42644515FBF0}" srcOrd="1" destOrd="0" presId="urn:microsoft.com/office/officeart/2005/8/layout/cycle3"/>
    <dgm:cxn modelId="{212BD63E-CC9C-4653-B876-77AFF2196368}" type="presParOf" srcId="{51001942-111E-4AE8-952C-C6D97A0A09C1}" destId="{1508A046-AB5E-4AE0-AE9B-E3E744BE5D5E}" srcOrd="2" destOrd="0" presId="urn:microsoft.com/office/officeart/2005/8/layout/cycle3"/>
    <dgm:cxn modelId="{79072330-9785-406D-8949-84B660D63BB8}" type="presParOf" srcId="{51001942-111E-4AE8-952C-C6D97A0A09C1}" destId="{8154BD96-810D-4FD8-B82B-D341D4D3DB5F}" srcOrd="3" destOrd="0" presId="urn:microsoft.com/office/officeart/2005/8/layout/cycle3"/>
    <dgm:cxn modelId="{23B13147-72A2-4355-A68A-B4E25FFD1FA4}" type="presParOf" srcId="{51001942-111E-4AE8-952C-C6D97A0A09C1}" destId="{745304A0-4E57-46A6-87FF-648CAA86A427}" srcOrd="4" destOrd="0" presId="urn:microsoft.com/office/officeart/2005/8/layout/cycle3"/>
    <dgm:cxn modelId="{C1D0DE69-11A2-4B11-BA4F-E658A73DE192}" type="presParOf" srcId="{51001942-111E-4AE8-952C-C6D97A0A09C1}" destId="{0E14A3FC-76EC-441E-83AD-16F6199616E3}" srcOrd="5" destOrd="0" presId="urn:microsoft.com/office/officeart/2005/8/layout/cycle3"/>
    <dgm:cxn modelId="{6A792E4A-BCFC-4093-811F-25492315D299}" type="presParOf" srcId="{51001942-111E-4AE8-952C-C6D97A0A09C1}" destId="{697831C9-B62D-4F67-A391-1858FCCA0B0F}" srcOrd="6" destOrd="0" presId="urn:microsoft.com/office/officeart/2005/8/layout/cycle3"/>
    <dgm:cxn modelId="{F1E5E689-5958-4DD5-BF10-8C236D1571C9}" type="presParOf" srcId="{51001942-111E-4AE8-952C-C6D97A0A09C1}" destId="{9A8CD880-4741-42AA-880E-048E6B87B3C5}"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3F167D6-0267-47C2-8925-FA0DAC4AC967}" type="datetimeFigureOut">
              <a:rPr lang="en-US"/>
              <a:pPr>
                <a:defRPr/>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50F895E-9150-4128-940D-45457108ADA3}" type="slidenum">
              <a:rPr lang="en-US"/>
              <a:pPr>
                <a:defRPr/>
              </a:pPr>
              <a:t>‹#›</a:t>
            </a:fld>
            <a:endParaRPr lang="en-US"/>
          </a:p>
        </p:txBody>
      </p:sp>
    </p:spTree>
    <p:extLst>
      <p:ext uri="{BB962C8B-B14F-4D97-AF65-F5344CB8AC3E}">
        <p14:creationId xmlns:p14="http://schemas.microsoft.com/office/powerpoint/2010/main" val="11456716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a:t>
            </a:r>
            <a:r>
              <a:rPr lang="en-US" i="0" dirty="0" smtClean="0"/>
              <a:t>  Moses</a:t>
            </a:r>
            <a:r>
              <a:rPr lang="en-US" dirty="0" smtClean="0"/>
              <a:t>, whom God does not permit to enter the Promised Land, lifts up Joshua to be the leader to succeed him. Joshua leads the people across the River Jordan and quickly faces hostility and resistance from the native Canaanites.  </a:t>
            </a:r>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680502-6D34-4A11-9460-615CE8454D3E}"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  </a:t>
            </a:r>
            <a:r>
              <a:rPr lang="en-US" dirty="0" smtClean="0"/>
              <a:t>Joshua wins many battles and is blessed with military success. Understanding how this “god of war” is reconciled with the Christian understanding of a “god of love” can be tricky for the students. This “god of war” perspective flows directly from the Israelites’ cultural experience of being warriors themselves during this time period. They believed God fought for and with them and thus their victories were ordained. Echoes of this theology can be heard today in arguments that “God is on our side in this or that conflict.” God is often perceived with a balance of justice and mercy. Images of God of this type fall strongly on the “justice” side, to the point of “God’s justice” being displayed on the battlefield. </a:t>
            </a:r>
          </a:p>
          <a:p>
            <a:pPr eaLnBrk="1" hangingPunct="1">
              <a:spcBef>
                <a:spcPct val="0"/>
              </a:spcBef>
            </a:pPr>
            <a:endParaRPr lang="en-US" dirty="0" smtClean="0"/>
          </a:p>
          <a:p>
            <a:pPr eaLnBrk="1" hangingPunct="1">
              <a:spcBef>
                <a:spcPct val="0"/>
              </a:spcBef>
            </a:pPr>
            <a:endParaRPr lang="en-US" dirty="0"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E7B01B-CFEB-4BCC-8B00-E4943B823854}"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b="1" dirty="0" smtClean="0"/>
          </a:p>
        </p:txBody>
      </p:sp>
      <p:sp>
        <p:nvSpPr>
          <p:cNvPr id="4" name="Slide Number Placeholder 3"/>
          <p:cNvSpPr>
            <a:spLocks noGrp="1"/>
          </p:cNvSpPr>
          <p:nvPr>
            <p:ph type="sldNum" sz="quarter" idx="5"/>
          </p:nvPr>
        </p:nvSpPr>
        <p:spPr/>
        <p:txBody>
          <a:bodyPr/>
          <a:lstStyle/>
          <a:p>
            <a:pPr>
              <a:defRPr/>
            </a:pPr>
            <a:fld id="{21937817-9112-4BD6-83E2-301CE2F0AC9D}"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hangingPunct="1">
              <a:defRPr/>
            </a:pPr>
            <a:endParaRPr lang="en-US" b="1" dirty="0"/>
          </a:p>
        </p:txBody>
      </p:sp>
      <p:sp>
        <p:nvSpPr>
          <p:cNvPr id="4" name="Slide Number Placeholder 3"/>
          <p:cNvSpPr>
            <a:spLocks noGrp="1"/>
          </p:cNvSpPr>
          <p:nvPr>
            <p:ph type="sldNum" sz="quarter" idx="5"/>
          </p:nvPr>
        </p:nvSpPr>
        <p:spPr/>
        <p:txBody>
          <a:bodyPr/>
          <a:lstStyle/>
          <a:p>
            <a:pPr>
              <a:defRPr/>
            </a:pPr>
            <a:fld id="{9C77E52F-5FB8-4875-AC03-5930F48EA179}"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  </a:t>
            </a:r>
            <a:r>
              <a:rPr lang="en-US" dirty="0" smtClean="0"/>
              <a:t>Begin by asking students to answer the question</a:t>
            </a:r>
            <a:r>
              <a:rPr lang="en-US" baseline="0" dirty="0" smtClean="0"/>
              <a:t> and </a:t>
            </a:r>
            <a:r>
              <a:rPr lang="en-US" dirty="0" smtClean="0"/>
              <a:t>give examples of judges in our society today. Then explain that the role of a U.S. judge today is specialized to a specific arena of law. Unlike in the past, it is not an inherited position; rather, people are appointed or democratically elected to oversee a specific municipality, county, state, or region. There are also many others who act as judges outside of courtrooms. These include referees and umpires, arbiters in disputes, ombudsmen, and professional boards. There are a few in religious arenas who act as judges, but generally judges are concerned with secular affairs.</a:t>
            </a:r>
          </a:p>
          <a:p>
            <a:pPr eaLnBrk="1" hangingPunct="1">
              <a:spcBef>
                <a:spcPct val="0"/>
              </a:spcBef>
            </a:pPr>
            <a:endParaRPr lang="en-US"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4CA01D-8DF6-4766-95BD-5F3AB6CB721B}"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i="1" dirty="0" smtClean="0"/>
              <a:t>Notes:  </a:t>
            </a:r>
            <a:r>
              <a:rPr lang="en-US" dirty="0" smtClean="0"/>
              <a:t>The twelve biblical judges are </a:t>
            </a:r>
            <a:r>
              <a:rPr lang="en-US" dirty="0" err="1" smtClean="0"/>
              <a:t>Othniel</a:t>
            </a:r>
            <a:r>
              <a:rPr lang="en-US" dirty="0" smtClean="0"/>
              <a:t>, </a:t>
            </a:r>
            <a:r>
              <a:rPr lang="en-US" b="1" dirty="0" smtClean="0"/>
              <a:t>Ehud</a:t>
            </a:r>
            <a:r>
              <a:rPr lang="en-US" dirty="0" smtClean="0"/>
              <a:t>, </a:t>
            </a:r>
            <a:r>
              <a:rPr lang="en-US" dirty="0" err="1" smtClean="0"/>
              <a:t>Shamgar</a:t>
            </a:r>
            <a:r>
              <a:rPr lang="en-US" dirty="0" smtClean="0"/>
              <a:t>, </a:t>
            </a:r>
            <a:r>
              <a:rPr lang="en-US" b="1" dirty="0" smtClean="0"/>
              <a:t>Deborah</a:t>
            </a:r>
            <a:r>
              <a:rPr lang="en-US" dirty="0" smtClean="0"/>
              <a:t>,</a:t>
            </a:r>
            <a:r>
              <a:rPr lang="en-US" b="1" dirty="0" smtClean="0"/>
              <a:t> Gideon</a:t>
            </a:r>
            <a:r>
              <a:rPr lang="en-US" dirty="0" smtClean="0"/>
              <a:t>, </a:t>
            </a:r>
            <a:r>
              <a:rPr lang="en-US" dirty="0" err="1" smtClean="0"/>
              <a:t>Tola</a:t>
            </a:r>
            <a:r>
              <a:rPr lang="en-US" dirty="0" smtClean="0"/>
              <a:t>, </a:t>
            </a:r>
            <a:r>
              <a:rPr lang="en-US" dirty="0" err="1" smtClean="0"/>
              <a:t>Jair</a:t>
            </a:r>
            <a:r>
              <a:rPr lang="en-US" dirty="0" smtClean="0"/>
              <a:t>, </a:t>
            </a:r>
            <a:r>
              <a:rPr lang="en-US" b="1" dirty="0" err="1" smtClean="0"/>
              <a:t>Jepthah</a:t>
            </a:r>
            <a:r>
              <a:rPr lang="en-US" dirty="0" smtClean="0"/>
              <a:t>, </a:t>
            </a:r>
            <a:r>
              <a:rPr lang="en-US" dirty="0" err="1" smtClean="0"/>
              <a:t>Ibzan</a:t>
            </a:r>
            <a:r>
              <a:rPr lang="en-US" dirty="0" smtClean="0"/>
              <a:t>, </a:t>
            </a:r>
            <a:r>
              <a:rPr lang="en-US" dirty="0" err="1" smtClean="0"/>
              <a:t>Elon</a:t>
            </a:r>
            <a:r>
              <a:rPr lang="en-US" dirty="0" smtClean="0"/>
              <a:t>, </a:t>
            </a:r>
            <a:r>
              <a:rPr lang="en-US" dirty="0" err="1" smtClean="0"/>
              <a:t>Abdon</a:t>
            </a:r>
            <a:r>
              <a:rPr lang="en-US" dirty="0" smtClean="0"/>
              <a:t>, and </a:t>
            </a:r>
            <a:r>
              <a:rPr lang="en-US" b="1" dirty="0" smtClean="0"/>
              <a:t>Samson</a:t>
            </a:r>
            <a:r>
              <a:rPr lang="en-US" dirty="0" smtClean="0"/>
              <a:t>. Bold names are the ones who are given longer narratives. These figures occupy an important role in the transition between the leadership of the Exodus (under Moses) and the later rise of the Kingdom (under Saul and David).  </a:t>
            </a:r>
          </a:p>
          <a:p>
            <a:endParaRPr lang="en-US" dirty="0"/>
          </a:p>
        </p:txBody>
      </p:sp>
      <p:sp>
        <p:nvSpPr>
          <p:cNvPr id="4" name="Slide Number Placeholder 3"/>
          <p:cNvSpPr>
            <a:spLocks noGrp="1"/>
          </p:cNvSpPr>
          <p:nvPr>
            <p:ph type="sldNum" sz="quarter" idx="10"/>
          </p:nvPr>
        </p:nvSpPr>
        <p:spPr/>
        <p:txBody>
          <a:bodyPr/>
          <a:lstStyle/>
          <a:p>
            <a:pPr>
              <a:defRPr/>
            </a:pPr>
            <a:fld id="{F50F895E-9150-4128-940D-45457108ADA3}"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i="1" dirty="0" smtClean="0"/>
              <a:t>Notes:  </a:t>
            </a:r>
            <a:r>
              <a:rPr lang="en-US" dirty="0" smtClean="0"/>
              <a:t>This slide introduces three of the more memorable judges and describes the </a:t>
            </a:r>
            <a:r>
              <a:rPr lang="en-US" dirty="0" err="1" smtClean="0"/>
              <a:t>religio</a:t>
            </a:r>
            <a:r>
              <a:rPr lang="en-US" dirty="0" smtClean="0"/>
              <a:t>-political role of the judges as described in the Book of Judges.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50F895E-9150-4128-940D-45457108ADA3}"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a:t>
            </a:r>
            <a:r>
              <a:rPr lang="en-US" i="1" baseline="0" dirty="0" smtClean="0"/>
              <a:t>  </a:t>
            </a:r>
            <a:r>
              <a:rPr lang="en-US" dirty="0" smtClean="0"/>
              <a:t>This slide gives a summary of what is contained in these books. It is important to note</a:t>
            </a:r>
            <a:r>
              <a:rPr lang="en-US" baseline="0" dirty="0" smtClean="0"/>
              <a:t> </a:t>
            </a:r>
            <a:r>
              <a:rPr lang="en-US" dirty="0" smtClean="0"/>
              <a:t>the concept that the Israelites experienced military success when they followed God’s Covenant and, conversely, suffered failures when they did not.  </a:t>
            </a:r>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EF5A7D-E731-47AC-B796-046342119157}"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  </a:t>
            </a:r>
            <a:r>
              <a:rPr lang="en-US" dirty="0" smtClean="0"/>
              <a:t>This seven-part cycle expands on the “Following Covenant = Success; Rejecting Covenant = Failure” formula. This same idea will be seen again in unit 6. It is important to emphasize that God does not directly cause the Israelites to fail. Rather, this failure is a result of the moral / spiritual / social / political weakness that befalls the community when the people start worshiping gods other than the God of Abraham.  </a:t>
            </a:r>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F5F8C7-18CF-44DA-A861-42426BC74B07}" type="slidenum">
              <a:rPr lang="en-US" smtClean="0"/>
              <a:pPr fontAlgn="base">
                <a:spcBef>
                  <a:spcPct val="0"/>
                </a:spcBef>
                <a:spcAft>
                  <a:spcPct val="0"/>
                </a:spcAft>
                <a:defRPr/>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2 lines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w/emphais on second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dirty="0"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dirty="0"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dirty="0" smtClean="0"/>
              <a:t>Click to edit Master text styles</a:t>
            </a:r>
          </a:p>
          <a:p>
            <a:pPr lvl="1"/>
            <a:r>
              <a:rPr lang="en-US" dirty="0"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dirty="0" smtClean="0"/>
              <a:t>Click to edit Master text styles</a:t>
            </a:r>
          </a:p>
          <a:p>
            <a:pPr lvl="0"/>
            <a:endParaRPr lang="en-US" dirty="0" smtClean="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Joshua and Judges</a:t>
            </a:r>
            <a:endParaRPr lang="en-US" dirty="0"/>
          </a:p>
        </p:txBody>
      </p:sp>
      <p:sp>
        <p:nvSpPr>
          <p:cNvPr id="3" name="Subtitle 2"/>
          <p:cNvSpPr>
            <a:spLocks noGrp="1"/>
          </p:cNvSpPr>
          <p:nvPr>
            <p:ph type="subTitle" idx="1"/>
          </p:nvPr>
        </p:nvSpPr>
        <p:spPr/>
        <p:txBody>
          <a:bodyPr/>
          <a:lstStyle/>
          <a:p>
            <a:r>
              <a:rPr lang="en-US" dirty="0" smtClean="0"/>
              <a:t>The </a:t>
            </a:r>
            <a:r>
              <a:rPr lang="en-US" smtClean="0"/>
              <a:t>Bible </a:t>
            </a:r>
            <a:r>
              <a:rPr lang="en-US" smtClean="0"/>
              <a:t>Course</a:t>
            </a:r>
            <a:endParaRPr lang="en-US" dirty="0"/>
          </a:p>
        </p:txBody>
      </p:sp>
      <p:sp>
        <p:nvSpPr>
          <p:cNvPr id="4" name="Text Placeholder 3"/>
          <p:cNvSpPr>
            <a:spLocks noGrp="1"/>
          </p:cNvSpPr>
          <p:nvPr>
            <p:ph type="body" sz="quarter" idx="10"/>
          </p:nvPr>
        </p:nvSpPr>
        <p:spPr/>
        <p:txBody>
          <a:bodyPr>
            <a:normAutofit fontScale="62500" lnSpcReduction="20000"/>
          </a:bodyPr>
          <a:lstStyle/>
          <a:p>
            <a:r>
              <a:rPr lang="en-US" dirty="0" smtClean="0"/>
              <a:t>Document#: TX001078</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0" y="838200"/>
          <a:ext cx="9144000" cy="56905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838200" y="4379893"/>
            <a:ext cx="7467600" cy="954107"/>
          </a:xfrm>
          <a:prstGeom prst="rect">
            <a:avLst/>
          </a:prstGeom>
          <a:noFill/>
        </p:spPr>
        <p:txBody>
          <a:bodyPr>
            <a:spAutoFit/>
          </a:bodyPr>
          <a:lstStyle/>
          <a:p>
            <a:pPr algn="ctr" fontAlgn="auto">
              <a:spcBef>
                <a:spcPts val="0"/>
              </a:spcBef>
              <a:spcAft>
                <a:spcPts val="0"/>
              </a:spcAft>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Book of Judges has </a:t>
            </a:r>
          </a:p>
          <a:p>
            <a:pPr algn="ctr" fontAlgn="auto">
              <a:spcBef>
                <a:spcPts val="0"/>
              </a:spcBef>
              <a:spcAft>
                <a:spcPts val="0"/>
              </a:spcAft>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t</a:t>
            </a: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he </a:t>
            </a: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Judges cycle</a:t>
            </a:r>
          </a:p>
        </p:txBody>
      </p:sp>
      <p:pic>
        <p:nvPicPr>
          <p:cNvPr id="8" name="Picture 4"/>
          <p:cNvPicPr>
            <a:picLocks noChangeAspect="1" noChangeArrowheads="1"/>
          </p:cNvPicPr>
          <p:nvPr/>
        </p:nvPicPr>
        <p:blipFill>
          <a:blip r:embed="rId8" cstate="print"/>
          <a:srcRect/>
          <a:stretch>
            <a:fillRect/>
          </a:stretch>
        </p:blipFill>
        <p:spPr bwMode="auto">
          <a:xfrm>
            <a:off x="3810000" y="2286000"/>
            <a:ext cx="1600200" cy="18188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Rectangle 8"/>
          <p:cNvSpPr/>
          <p:nvPr/>
        </p:nvSpPr>
        <p:spPr>
          <a:xfrm rot="16200000">
            <a:off x="4931597" y="3183706"/>
            <a:ext cx="1050288" cy="169277"/>
          </a:xfrm>
          <a:prstGeom prst="rect">
            <a:avLst/>
          </a:prstGeom>
        </p:spPr>
        <p:txBody>
          <a:bodyPr wrap="square">
            <a:spAutoFit/>
          </a:bodyPr>
          <a:lstStyle/>
          <a:p>
            <a:r>
              <a:rPr lang="en-US" sz="500" i="1" dirty="0" smtClean="0"/>
              <a:t>www.classicalhebrewblog.com</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8DF3D32F-F756-4847-B49F-FF4F03EF9D56}"/>
                                            </p:graphicEl>
                                          </p:spTgt>
                                        </p:tgtEl>
                                        <p:attrNameLst>
                                          <p:attrName>style.visibility</p:attrName>
                                        </p:attrNameLst>
                                      </p:cBhvr>
                                      <p:to>
                                        <p:strVal val="visible"/>
                                      </p:to>
                                    </p:set>
                                    <p:animEffect transition="in" filter="fade">
                                      <p:cBhvr>
                                        <p:cTn id="7" dur="1000"/>
                                        <p:tgtEl>
                                          <p:spTgt spid="6">
                                            <p:graphicEl>
                                              <a:dgm id="{8DF3D32F-F756-4847-B49F-FF4F03EF9D56}"/>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graphicEl>
                                              <a:dgm id="{2D29F347-5805-4360-8262-42644515FBF0}"/>
                                            </p:graphicEl>
                                          </p:spTgt>
                                        </p:tgtEl>
                                        <p:attrNameLst>
                                          <p:attrName>style.visibility</p:attrName>
                                        </p:attrNameLst>
                                      </p:cBhvr>
                                      <p:to>
                                        <p:strVal val="visible"/>
                                      </p:to>
                                    </p:set>
                                    <p:animEffect transition="in" filter="fade">
                                      <p:cBhvr>
                                        <p:cTn id="12" dur="1000"/>
                                        <p:tgtEl>
                                          <p:spTgt spid="6">
                                            <p:graphicEl>
                                              <a:dgm id="{2D29F347-5805-4360-8262-42644515FBF0}"/>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graphicEl>
                                              <a:dgm id="{1508A046-AB5E-4AE0-AE9B-E3E744BE5D5E}"/>
                                            </p:graphicEl>
                                          </p:spTgt>
                                        </p:tgtEl>
                                        <p:attrNameLst>
                                          <p:attrName>style.visibility</p:attrName>
                                        </p:attrNameLst>
                                      </p:cBhvr>
                                      <p:to>
                                        <p:strVal val="visible"/>
                                      </p:to>
                                    </p:set>
                                    <p:animEffect transition="in" filter="fade">
                                      <p:cBhvr>
                                        <p:cTn id="15" dur="1000"/>
                                        <p:tgtEl>
                                          <p:spTgt spid="6">
                                            <p:graphicEl>
                                              <a:dgm id="{1508A046-AB5E-4AE0-AE9B-E3E744BE5D5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graphicEl>
                                              <a:dgm id="{8154BD96-810D-4FD8-B82B-D341D4D3DB5F}"/>
                                            </p:graphicEl>
                                          </p:spTgt>
                                        </p:tgtEl>
                                        <p:attrNameLst>
                                          <p:attrName>style.visibility</p:attrName>
                                        </p:attrNameLst>
                                      </p:cBhvr>
                                      <p:to>
                                        <p:strVal val="visible"/>
                                      </p:to>
                                    </p:set>
                                    <p:animEffect transition="in" filter="fade">
                                      <p:cBhvr>
                                        <p:cTn id="20" dur="1000"/>
                                        <p:tgtEl>
                                          <p:spTgt spid="6">
                                            <p:graphicEl>
                                              <a:dgm id="{8154BD96-810D-4FD8-B82B-D341D4D3DB5F}"/>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graphicEl>
                                              <a:dgm id="{745304A0-4E57-46A6-87FF-648CAA86A427}"/>
                                            </p:graphicEl>
                                          </p:spTgt>
                                        </p:tgtEl>
                                        <p:attrNameLst>
                                          <p:attrName>style.visibility</p:attrName>
                                        </p:attrNameLst>
                                      </p:cBhvr>
                                      <p:to>
                                        <p:strVal val="visible"/>
                                      </p:to>
                                    </p:set>
                                    <p:animEffect transition="in" filter="fade">
                                      <p:cBhvr>
                                        <p:cTn id="25" dur="1000"/>
                                        <p:tgtEl>
                                          <p:spTgt spid="6">
                                            <p:graphicEl>
                                              <a:dgm id="{745304A0-4E57-46A6-87FF-648CAA86A427}"/>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graphicEl>
                                              <a:dgm id="{0E14A3FC-76EC-441E-83AD-16F6199616E3}"/>
                                            </p:graphicEl>
                                          </p:spTgt>
                                        </p:tgtEl>
                                        <p:attrNameLst>
                                          <p:attrName>style.visibility</p:attrName>
                                        </p:attrNameLst>
                                      </p:cBhvr>
                                      <p:to>
                                        <p:strVal val="visible"/>
                                      </p:to>
                                    </p:set>
                                    <p:animEffect transition="in" filter="fade">
                                      <p:cBhvr>
                                        <p:cTn id="30" dur="1000"/>
                                        <p:tgtEl>
                                          <p:spTgt spid="6">
                                            <p:graphicEl>
                                              <a:dgm id="{0E14A3FC-76EC-441E-83AD-16F6199616E3}"/>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6">
                                            <p:graphicEl>
                                              <a:dgm id="{697831C9-B62D-4F67-A391-1858FCCA0B0F}"/>
                                            </p:graphicEl>
                                          </p:spTgt>
                                        </p:tgtEl>
                                        <p:attrNameLst>
                                          <p:attrName>style.visibility</p:attrName>
                                        </p:attrNameLst>
                                      </p:cBhvr>
                                      <p:to>
                                        <p:strVal val="visible"/>
                                      </p:to>
                                    </p:set>
                                    <p:animEffect transition="in" filter="fade">
                                      <p:cBhvr>
                                        <p:cTn id="35" dur="1000"/>
                                        <p:tgtEl>
                                          <p:spTgt spid="6">
                                            <p:graphicEl>
                                              <a:dgm id="{697831C9-B62D-4F67-A391-1858FCCA0B0F}"/>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6">
                                            <p:graphicEl>
                                              <a:dgm id="{9A8CD880-4741-42AA-880E-048E6B87B3C5}"/>
                                            </p:graphicEl>
                                          </p:spTgt>
                                        </p:tgtEl>
                                        <p:attrNameLst>
                                          <p:attrName>style.visibility</p:attrName>
                                        </p:attrNameLst>
                                      </p:cBhvr>
                                      <p:to>
                                        <p:strVal val="visible"/>
                                      </p:to>
                                    </p:set>
                                    <p:animEffect transition="in" filter="fade">
                                      <p:cBhvr>
                                        <p:cTn id="40" dur="1000"/>
                                        <p:tgtEl>
                                          <p:spTgt spid="6">
                                            <p:graphicEl>
                                              <a:dgm id="{9A8CD880-4741-42AA-880E-048E6B87B3C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2743200" y="3688896"/>
            <a:ext cx="3429000" cy="294526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3" name="Title 12"/>
          <p:cNvSpPr>
            <a:spLocks noGrp="1"/>
          </p:cNvSpPr>
          <p:nvPr>
            <p:ph type="title"/>
          </p:nvPr>
        </p:nvSpPr>
        <p:spPr/>
        <p:txBody>
          <a:bodyPr/>
          <a:lstStyle/>
          <a:p>
            <a:r>
              <a:rPr lang="en-US" dirty="0" smtClean="0"/>
              <a:t>Joshua</a:t>
            </a:r>
            <a:endParaRPr lang="en-US" dirty="0"/>
          </a:p>
        </p:txBody>
      </p:sp>
      <p:sp>
        <p:nvSpPr>
          <p:cNvPr id="14" name="Content Placeholder 13"/>
          <p:cNvSpPr>
            <a:spLocks noGrp="1"/>
          </p:cNvSpPr>
          <p:nvPr>
            <p:ph idx="1"/>
          </p:nvPr>
        </p:nvSpPr>
        <p:spPr>
          <a:xfrm>
            <a:off x="1371600" y="1752601"/>
            <a:ext cx="7315200" cy="2057400"/>
          </a:xfrm>
        </p:spPr>
        <p:txBody>
          <a:bodyPr/>
          <a:lstStyle/>
          <a:p>
            <a:pPr>
              <a:spcBef>
                <a:spcPct val="0"/>
              </a:spcBef>
              <a:buFontTx/>
              <a:buChar char="•"/>
            </a:pPr>
            <a:r>
              <a:rPr lang="en-US" dirty="0" smtClean="0"/>
              <a:t>Joshua was the successor to Moses who led the Israelites into Canaan, the Promised Land.</a:t>
            </a:r>
          </a:p>
          <a:p>
            <a:pPr>
              <a:spcBef>
                <a:spcPct val="0"/>
              </a:spcBef>
              <a:buFontTx/>
              <a:buChar char="•"/>
            </a:pPr>
            <a:r>
              <a:rPr lang="en-US" dirty="0" smtClean="0"/>
              <a:t>Canaan was promised by God to Abraham.</a:t>
            </a:r>
          </a:p>
          <a:p>
            <a:pPr>
              <a:spcBef>
                <a:spcPct val="0"/>
              </a:spcBef>
              <a:buFontTx/>
              <a:buChar char="•"/>
            </a:pPr>
            <a:r>
              <a:rPr lang="en-US" dirty="0" smtClean="0"/>
              <a:t>The Canaanites held polytheistic beliefs and refused to hand over their land to the Israelites.</a:t>
            </a:r>
          </a:p>
          <a:p>
            <a:endParaRPr lang="en-US" dirty="0"/>
          </a:p>
        </p:txBody>
      </p:sp>
      <p:sp>
        <p:nvSpPr>
          <p:cNvPr id="15" name="TextBox 14"/>
          <p:cNvSpPr txBox="1"/>
          <p:nvPr/>
        </p:nvSpPr>
        <p:spPr bwMode="auto">
          <a:xfrm rot="16200000">
            <a:off x="5219702" y="4944561"/>
            <a:ext cx="1981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wipe(right)">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500"/>
                                        <p:tgtEl>
                                          <p:spTgt spid="1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xEl>
                                              <p:pRg st="1" end="1"/>
                                            </p:txEl>
                                          </p:spTgt>
                                        </p:tgtEl>
                                        <p:attrNameLst>
                                          <p:attrName>style.visibility</p:attrName>
                                        </p:attrNameLst>
                                      </p:cBhvr>
                                      <p:to>
                                        <p:strVal val="visible"/>
                                      </p:to>
                                    </p:set>
                                    <p:animEffect transition="in" filter="fade">
                                      <p:cBhvr>
                                        <p:cTn id="17" dur="500"/>
                                        <p:tgtEl>
                                          <p:spTgt spid="1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2" end="2"/>
                                            </p:txEl>
                                          </p:spTgt>
                                        </p:tgtEl>
                                        <p:attrNameLst>
                                          <p:attrName>style.visibility</p:attrName>
                                        </p:attrNameLst>
                                      </p:cBhvr>
                                      <p:to>
                                        <p:strVal val="visible"/>
                                      </p:to>
                                    </p:set>
                                    <p:animEffect transition="in" filter="fade">
                                      <p:cBhvr>
                                        <p:cTn id="22"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2849059" y="4114800"/>
            <a:ext cx="3324225" cy="2414588"/>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5" name="Title 14"/>
          <p:cNvSpPr>
            <a:spLocks noGrp="1"/>
          </p:cNvSpPr>
          <p:nvPr>
            <p:ph type="title"/>
          </p:nvPr>
        </p:nvSpPr>
        <p:spPr/>
        <p:txBody>
          <a:bodyPr/>
          <a:lstStyle/>
          <a:p>
            <a:r>
              <a:rPr lang="en-US" dirty="0" smtClean="0"/>
              <a:t>“Joshua: God Is on Our Side”</a:t>
            </a:r>
            <a:endParaRPr lang="en-US" dirty="0"/>
          </a:p>
        </p:txBody>
      </p:sp>
      <p:sp>
        <p:nvSpPr>
          <p:cNvPr id="16" name="Content Placeholder 15"/>
          <p:cNvSpPr>
            <a:spLocks noGrp="1"/>
          </p:cNvSpPr>
          <p:nvPr>
            <p:ph idx="1"/>
          </p:nvPr>
        </p:nvSpPr>
        <p:spPr/>
        <p:txBody>
          <a:bodyPr/>
          <a:lstStyle/>
          <a:p>
            <a:pPr>
              <a:spcBef>
                <a:spcPct val="0"/>
              </a:spcBef>
              <a:buFontTx/>
              <a:buChar char="•"/>
            </a:pPr>
            <a:r>
              <a:rPr lang="en-US" dirty="0" smtClean="0"/>
              <a:t>Joshua and the Israelite army swiftly conquer the land of Canaan. A pivotal moment is the taking of the small town of Jericho.</a:t>
            </a:r>
          </a:p>
          <a:p>
            <a:pPr>
              <a:spcBef>
                <a:spcPct val="0"/>
              </a:spcBef>
              <a:buFontTx/>
              <a:buChar char="•"/>
            </a:pPr>
            <a:r>
              <a:rPr lang="en-US" dirty="0" smtClean="0"/>
              <a:t>In the Book of Joshua, God is presented as a warrior waging a holy war.</a:t>
            </a:r>
          </a:p>
          <a:p>
            <a:pPr>
              <a:spcBef>
                <a:spcPct val="0"/>
              </a:spcBef>
              <a:buFontTx/>
              <a:buChar char="•"/>
            </a:pPr>
            <a:r>
              <a:rPr lang="en-US" dirty="0" smtClean="0"/>
              <a:t>The Israelites believed God was on their side.</a:t>
            </a:r>
          </a:p>
          <a:p>
            <a:endParaRPr lang="en-US" dirty="0"/>
          </a:p>
        </p:txBody>
      </p:sp>
      <p:sp>
        <p:nvSpPr>
          <p:cNvPr id="17" name="TextBox 16"/>
          <p:cNvSpPr txBox="1"/>
          <p:nvPr/>
        </p:nvSpPr>
        <p:spPr bwMode="auto">
          <a:xfrm rot="16200000">
            <a:off x="5401761" y="5401762"/>
            <a:ext cx="1524000" cy="169277"/>
          </a:xfrm>
          <a:prstGeom prst="rect">
            <a:avLst/>
          </a:prstGeom>
          <a:noFill/>
          <a:ln w="9525">
            <a:noFill/>
            <a:miter lim="800000"/>
            <a:headEnd/>
            <a:tailEnd/>
          </a:ln>
        </p:spPr>
        <p:txBody>
          <a:bodyPr wrap="square" rtlCol="0">
            <a:spAutoFit/>
          </a:bodyPr>
          <a:lstStyle/>
          <a:p>
            <a:r>
              <a:rPr lang="en-US" sz="500" i="1" dirty="0" smtClean="0"/>
              <a:t>static.artbible.info/large/jozua_amorieten.jpg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2" end="2"/>
                                            </p:txEl>
                                          </p:spTgt>
                                        </p:tgtEl>
                                        <p:attrNameLst>
                                          <p:attrName>style.visibility</p:attrName>
                                        </p:attrNameLst>
                                      </p:cBhvr>
                                      <p:to>
                                        <p:strVal val="visible"/>
                                      </p:to>
                                    </p:set>
                                    <p:animEffect transition="in" filter="fade">
                                      <p:cBhvr>
                                        <p:cTn id="17" dur="500"/>
                                        <p:tgtEl>
                                          <p:spTgt spid="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rgbClr val="C00000"/>
                </a:solidFill>
              </a:rPr>
              <a:t>How can a God of love wage such a </a:t>
            </a:r>
            <a:br>
              <a:rPr lang="en-US" dirty="0" smtClean="0">
                <a:solidFill>
                  <a:srgbClr val="C00000"/>
                </a:solidFill>
              </a:rPr>
            </a:br>
            <a:r>
              <a:rPr lang="en-US" dirty="0" smtClean="0">
                <a:solidFill>
                  <a:srgbClr val="C00000"/>
                </a:solidFill>
              </a:rPr>
              <a:t>savage and brutal war?</a:t>
            </a:r>
            <a:endParaRPr lang="en-US" dirty="0">
              <a:solidFill>
                <a:srgbClr val="C00000"/>
              </a:solidFill>
            </a:endParaRPr>
          </a:p>
        </p:txBody>
      </p:sp>
      <p:sp>
        <p:nvSpPr>
          <p:cNvPr id="5" name="Content Placeholder 4"/>
          <p:cNvSpPr>
            <a:spLocks noGrp="1"/>
          </p:cNvSpPr>
          <p:nvPr>
            <p:ph idx="1"/>
          </p:nvPr>
        </p:nvSpPr>
        <p:spPr/>
        <p:txBody>
          <a:bodyPr/>
          <a:lstStyle/>
          <a:p>
            <a:pPr>
              <a:buFontTx/>
              <a:buChar char="•"/>
            </a:pPr>
            <a:r>
              <a:rPr lang="en-US" dirty="0" smtClean="0"/>
              <a:t>It is important to remember that the words in the Sacred Scriptures are conditioned  by the language and culture of the Israelites.</a:t>
            </a:r>
          </a:p>
          <a:p>
            <a:pPr>
              <a:buFontTx/>
              <a:buChar char="•"/>
            </a:pPr>
            <a:r>
              <a:rPr lang="en-US" dirty="0" smtClean="0"/>
              <a:t>The metaphor of God as a warrior provided the Israelites with a sense of security.</a:t>
            </a:r>
          </a:p>
          <a:p>
            <a:pPr>
              <a:buFontTx/>
              <a:buChar char="•"/>
            </a:pPr>
            <a:r>
              <a:rPr lang="en-US" dirty="0" smtClean="0"/>
              <a:t>God freed them from the clutches of Pharaoh and would lead them into battle in the Promised Land.</a:t>
            </a:r>
          </a:p>
          <a:p>
            <a:pPr>
              <a:buFontTx/>
              <a:buChar char="•"/>
            </a:pPr>
            <a:r>
              <a:rPr lang="en-US" dirty="0" smtClean="0"/>
              <a:t>For the Israelites, war was a holy act to fulfill the promise God made to the fathers and mothers.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Joshua’s Undying Devotion to God</a:t>
            </a:r>
            <a:endParaRPr lang="en-US" dirty="0"/>
          </a:p>
        </p:txBody>
      </p:sp>
      <p:sp>
        <p:nvSpPr>
          <p:cNvPr id="3" name="Content Placeholder 2"/>
          <p:cNvSpPr>
            <a:spLocks noGrp="1"/>
          </p:cNvSpPr>
          <p:nvPr>
            <p:ph idx="1"/>
          </p:nvPr>
        </p:nvSpPr>
        <p:spPr>
          <a:xfrm>
            <a:off x="1371600" y="1752600"/>
            <a:ext cx="3810000" cy="4373563"/>
          </a:xfrm>
        </p:spPr>
        <p:txBody>
          <a:bodyPr/>
          <a:lstStyle/>
          <a:p>
            <a:pPr>
              <a:buFont typeface="Arial" charset="0"/>
              <a:buChar char="•"/>
              <a:defRPr/>
            </a:pPr>
            <a:r>
              <a:rPr lang="en-US" dirty="0" smtClean="0"/>
              <a:t>Joshua models a true commitment to the Covenant with God.</a:t>
            </a:r>
          </a:p>
          <a:p>
            <a:pPr>
              <a:buFont typeface="Arial" charset="0"/>
              <a:buChar char="•"/>
              <a:defRPr/>
            </a:pPr>
            <a:r>
              <a:rPr lang="en-US" dirty="0" smtClean="0"/>
              <a:t>He demonstrates to the Israelites that when they remain true to the Covenant, God will abundantly bless them.</a:t>
            </a:r>
          </a:p>
          <a:p>
            <a:pPr>
              <a:buFont typeface="Arial" charset="0"/>
              <a:buChar char="•"/>
              <a:defRPr/>
            </a:pPr>
            <a:endParaRPr lang="en-US" dirty="0" smtClean="0"/>
          </a:p>
          <a:p>
            <a:pPr marL="0" indent="0" algn="ctr">
              <a:buNone/>
              <a:defRPr/>
            </a:pPr>
            <a:r>
              <a:rPr lang="en-US" dirty="0" smtClean="0">
                <a:solidFill>
                  <a:srgbClr val="C00000"/>
                </a:solidFill>
              </a:rPr>
              <a:t>“As for me and my household, we will serve the L</a:t>
            </a:r>
            <a:r>
              <a:rPr lang="en-US" cap="small" dirty="0" smtClean="0">
                <a:solidFill>
                  <a:srgbClr val="C00000"/>
                </a:solidFill>
              </a:rPr>
              <a:t>ord.</a:t>
            </a:r>
            <a:r>
              <a:rPr lang="en-US" dirty="0" smtClean="0">
                <a:solidFill>
                  <a:srgbClr val="C00000"/>
                </a:solidFill>
              </a:rPr>
              <a:t>” </a:t>
            </a:r>
            <a:br>
              <a:rPr lang="en-US" dirty="0" smtClean="0">
                <a:solidFill>
                  <a:srgbClr val="C00000"/>
                </a:solidFill>
              </a:rPr>
            </a:br>
            <a:r>
              <a:rPr lang="en-US" dirty="0" smtClean="0"/>
              <a:t>(Joshua 24:15)</a:t>
            </a:r>
          </a:p>
          <a:p>
            <a:pPr>
              <a:buFont typeface="Arial" charset="0"/>
              <a:buChar char="•"/>
              <a:defRPr/>
            </a:pPr>
            <a:endParaRPr lang="en-US" dirty="0" smtClean="0"/>
          </a:p>
          <a:p>
            <a:endParaRPr lang="en-US" dirty="0"/>
          </a:p>
        </p:txBody>
      </p:sp>
      <p:pic>
        <p:nvPicPr>
          <p:cNvPr id="4" name="Picture 3" descr="Joshua-wikimedia.jpg"/>
          <p:cNvPicPr>
            <a:picLocks noChangeAspect="1"/>
          </p:cNvPicPr>
          <p:nvPr/>
        </p:nvPicPr>
        <p:blipFill>
          <a:blip r:embed="rId3" cstate="print"/>
          <a:stretch>
            <a:fillRect/>
          </a:stretch>
        </p:blipFill>
        <p:spPr>
          <a:xfrm>
            <a:off x="5257800" y="1752600"/>
            <a:ext cx="3295650" cy="4227523"/>
          </a:xfrm>
          <a:prstGeom prst="rect">
            <a:avLst/>
          </a:prstGeom>
        </p:spPr>
      </p:pic>
      <p:sp>
        <p:nvSpPr>
          <p:cNvPr id="5" name="TextBox 4"/>
          <p:cNvSpPr txBox="1"/>
          <p:nvPr/>
        </p:nvSpPr>
        <p:spPr bwMode="auto">
          <a:xfrm rot="16200000">
            <a:off x="7558633" y="4830262"/>
            <a:ext cx="2057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3" cstate="print"/>
          <a:srcRect/>
          <a:stretch>
            <a:fillRect/>
          </a:stretch>
        </p:blipFill>
        <p:spPr bwMode="auto">
          <a:xfrm>
            <a:off x="5715000" y="4267200"/>
            <a:ext cx="2300118" cy="1500188"/>
          </a:xfrm>
          <a:prstGeom prst="rect">
            <a:avLst/>
          </a:prstGeom>
          <a:noFill/>
          <a:ln w="9525">
            <a:noFill/>
            <a:miter lim="800000"/>
            <a:headEnd/>
            <a:tailEnd/>
          </a:ln>
          <a:effectLst>
            <a:reflection blurRad="6350" stA="52000" endA="300" endPos="35000" dir="5400000" sy="-100000" algn="bl" rotWithShape="0"/>
          </a:effectLst>
        </p:spPr>
      </p:pic>
      <p:pic>
        <p:nvPicPr>
          <p:cNvPr id="2050" name="Picture 2"/>
          <p:cNvPicPr>
            <a:picLocks noChangeAspect="1" noChangeArrowheads="1"/>
          </p:cNvPicPr>
          <p:nvPr/>
        </p:nvPicPr>
        <p:blipFill>
          <a:blip r:embed="rId4" cstate="print"/>
          <a:srcRect/>
          <a:stretch>
            <a:fillRect/>
          </a:stretch>
        </p:blipFill>
        <p:spPr bwMode="auto">
          <a:xfrm>
            <a:off x="1066800" y="3505200"/>
            <a:ext cx="3429000" cy="2743200"/>
          </a:xfrm>
          <a:prstGeom prst="rect">
            <a:avLst/>
          </a:prstGeom>
          <a:ln w="88900" cap="sq" cmpd="thickThin">
            <a:solidFill>
              <a:srgbClr val="000000"/>
            </a:solidFill>
            <a:prstDash val="solid"/>
            <a:miter lim="800000"/>
          </a:ln>
          <a:effectLst>
            <a:innerShdw blurRad="76200">
              <a:srgbClr val="000000"/>
            </a:innerShdw>
          </a:effectLst>
          <a:scene3d>
            <a:camera prst="orthographicFront"/>
            <a:lightRig rig="threePt" dir="t"/>
          </a:scene3d>
          <a:sp3d>
            <a:bevelT w="114300" prst="artDeco"/>
          </a:sp3d>
        </p:spPr>
      </p:pic>
      <p:pic>
        <p:nvPicPr>
          <p:cNvPr id="8" name="Picture 7" descr="American-Idol-judges-blogs.pioneerlocal.com"/>
          <p:cNvPicPr>
            <a:picLocks noChangeAspect="1"/>
          </p:cNvPicPr>
          <p:nvPr/>
        </p:nvPicPr>
        <p:blipFill>
          <a:blip r:embed="rId5" cstate="print"/>
          <a:stretch>
            <a:fillRect/>
          </a:stretch>
        </p:blipFill>
        <p:spPr>
          <a:xfrm>
            <a:off x="5029200" y="1295400"/>
            <a:ext cx="3613150" cy="25009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TextBox 8"/>
          <p:cNvSpPr txBox="1"/>
          <p:nvPr/>
        </p:nvSpPr>
        <p:spPr bwMode="auto">
          <a:xfrm rot="16200000">
            <a:off x="7840162" y="2506160"/>
            <a:ext cx="1676401" cy="169279"/>
          </a:xfrm>
          <a:prstGeom prst="rect">
            <a:avLst/>
          </a:prstGeom>
          <a:noFill/>
          <a:ln w="9525">
            <a:noFill/>
            <a:miter lim="800000"/>
            <a:headEnd/>
            <a:tailEnd/>
          </a:ln>
        </p:spPr>
        <p:txBody>
          <a:bodyPr wrap="square" rtlCol="0">
            <a:spAutoFit/>
          </a:bodyPr>
          <a:lstStyle/>
          <a:p>
            <a:r>
              <a:rPr lang="en-US" sz="500" dirty="0" smtClean="0"/>
              <a:t>blogs.pioneerlocal.com\</a:t>
            </a:r>
            <a:endParaRPr lang="en-US" sz="500" dirty="0">
              <a:solidFill>
                <a:schemeClr val="bg1">
                  <a:lumMod val="65000"/>
                </a:schemeClr>
              </a:solidFill>
            </a:endParaRPr>
          </a:p>
        </p:txBody>
      </p:sp>
      <p:sp>
        <p:nvSpPr>
          <p:cNvPr id="10" name="TextBox 9"/>
          <p:cNvSpPr txBox="1"/>
          <p:nvPr/>
        </p:nvSpPr>
        <p:spPr bwMode="auto">
          <a:xfrm rot="16200000">
            <a:off x="7382961" y="4868362"/>
            <a:ext cx="1371600" cy="169277"/>
          </a:xfrm>
          <a:prstGeom prst="rect">
            <a:avLst/>
          </a:prstGeom>
          <a:noFill/>
          <a:ln w="9525">
            <a:noFill/>
            <a:miter lim="800000"/>
            <a:headEnd/>
            <a:tailEnd/>
          </a:ln>
        </p:spPr>
        <p:txBody>
          <a:bodyPr wrap="square" rtlCol="0">
            <a:spAutoFit/>
          </a:bodyPr>
          <a:lstStyle/>
          <a:p>
            <a:r>
              <a:rPr lang="en-US" sz="500" i="1" dirty="0" smtClean="0"/>
              <a:t>blogs.sfweekly.com/</a:t>
            </a:r>
            <a:r>
              <a:rPr lang="en-US" sz="500" i="1" dirty="0" err="1" smtClean="0"/>
              <a:t>thesnitch</a:t>
            </a:r>
            <a:r>
              <a:rPr lang="en-US" sz="500" i="1" dirty="0" smtClean="0"/>
              <a:t>/gavel.jpg</a:t>
            </a:r>
            <a:endParaRPr lang="en-US" sz="500" dirty="0">
              <a:solidFill>
                <a:schemeClr val="bg1">
                  <a:lumMod val="65000"/>
                </a:schemeClr>
              </a:solidFill>
            </a:endParaRPr>
          </a:p>
        </p:txBody>
      </p:sp>
      <p:sp>
        <p:nvSpPr>
          <p:cNvPr id="11" name="TextBox 10"/>
          <p:cNvSpPr txBox="1"/>
          <p:nvPr/>
        </p:nvSpPr>
        <p:spPr bwMode="auto">
          <a:xfrm>
            <a:off x="1066800" y="6248400"/>
            <a:ext cx="3352800" cy="169277"/>
          </a:xfrm>
          <a:prstGeom prst="rect">
            <a:avLst/>
          </a:prstGeom>
          <a:noFill/>
          <a:ln w="9525">
            <a:noFill/>
            <a:miter lim="800000"/>
            <a:headEnd/>
            <a:tailEnd/>
          </a:ln>
        </p:spPr>
        <p:txBody>
          <a:bodyPr wrap="square" rtlCol="0">
            <a:spAutoFit/>
          </a:bodyPr>
          <a:lstStyle/>
          <a:p>
            <a:r>
              <a:rPr lang="en-US" sz="500" i="1" dirty="0" smtClean="0"/>
              <a:t>www.co.dekalb.ga.us/superior/images/Judges_Bench.jpg</a:t>
            </a:r>
            <a:endParaRPr lang="en-US" sz="500" dirty="0">
              <a:solidFill>
                <a:schemeClr val="bg1">
                  <a:lumMod val="65000"/>
                </a:schemeClr>
              </a:solidFill>
            </a:endParaRPr>
          </a:p>
        </p:txBody>
      </p:sp>
      <p:sp>
        <p:nvSpPr>
          <p:cNvPr id="12" name="TextBox 11"/>
          <p:cNvSpPr txBox="1"/>
          <p:nvPr/>
        </p:nvSpPr>
        <p:spPr bwMode="auto">
          <a:xfrm>
            <a:off x="990600" y="1410831"/>
            <a:ext cx="3733800" cy="2246769"/>
          </a:xfrm>
          <a:prstGeom prst="rect">
            <a:avLst/>
          </a:prstGeom>
          <a:noFill/>
          <a:ln w="9525">
            <a:noFill/>
            <a:miter lim="800000"/>
            <a:headEnd/>
            <a:tailEnd/>
          </a:ln>
        </p:spPr>
        <p:txBody>
          <a:bodyPr wrap="square" rtlCol="0">
            <a:spAutoFit/>
          </a:bodyP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is the role of a judge or someone passing judgment today?  </a:t>
            </a:r>
          </a:p>
          <a:p>
            <a:pPr algn="ct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par>
                                <p:cTn id="25" presetID="10" presetClass="entr" presetSubtype="0" fill="hold" nodeType="withEffect">
                                  <p:stCondLst>
                                    <p:cond delay="0"/>
                                  </p:stCondLst>
                                  <p:childTnLst>
                                    <p:set>
                                      <p:cBhvr>
                                        <p:cTn id="26" dur="1" fill="hold">
                                          <p:stCondLst>
                                            <p:cond delay="0"/>
                                          </p:stCondLst>
                                        </p:cTn>
                                        <p:tgtEl>
                                          <p:spTgt spid="2050"/>
                                        </p:tgtEl>
                                        <p:attrNameLst>
                                          <p:attrName>style.visibility</p:attrName>
                                        </p:attrNameLst>
                                      </p:cBhvr>
                                      <p:to>
                                        <p:strVal val="visible"/>
                                      </p:to>
                                    </p:set>
                                    <p:animEffect transition="in" filter="fade">
                                      <p:cBhvr>
                                        <p:cTn id="2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Biblical Judges</a:t>
            </a:r>
            <a:endParaRPr lang="en-US" dirty="0"/>
          </a:p>
        </p:txBody>
      </p:sp>
      <p:sp>
        <p:nvSpPr>
          <p:cNvPr id="3" name="Content Placeholder 2"/>
          <p:cNvSpPr>
            <a:spLocks noGrp="1"/>
          </p:cNvSpPr>
          <p:nvPr>
            <p:ph idx="1"/>
          </p:nvPr>
        </p:nvSpPr>
        <p:spPr>
          <a:xfrm>
            <a:off x="1371600" y="1752600"/>
            <a:ext cx="4800600" cy="4373563"/>
          </a:xfrm>
        </p:spPr>
        <p:txBody>
          <a:bodyPr/>
          <a:lstStyle/>
          <a:p>
            <a:pPr>
              <a:spcBef>
                <a:spcPct val="0"/>
              </a:spcBef>
              <a:buFontTx/>
              <a:buChar char="•"/>
            </a:pPr>
            <a:r>
              <a:rPr lang="en-US" dirty="0" smtClean="0"/>
              <a:t>After Joshua’s death, the Israelites fall into a cycle of sin, calamity, repentance, and deliverance.</a:t>
            </a:r>
          </a:p>
          <a:p>
            <a:pPr>
              <a:spcBef>
                <a:spcPct val="0"/>
              </a:spcBef>
              <a:buFontTx/>
              <a:buChar char="•"/>
            </a:pPr>
            <a:r>
              <a:rPr lang="en-US" dirty="0" smtClean="0"/>
              <a:t>The Book of Judges is a series of short stories about human leaders’ accomplishing God’s will.</a:t>
            </a:r>
          </a:p>
          <a:p>
            <a:pPr>
              <a:spcBef>
                <a:spcPct val="0"/>
              </a:spcBef>
              <a:buFontTx/>
              <a:buChar char="•"/>
            </a:pPr>
            <a:r>
              <a:rPr lang="en-US" dirty="0" smtClean="0"/>
              <a:t>The time of the Judges was from 1200 to 1000 BC.</a:t>
            </a:r>
          </a:p>
          <a:p>
            <a:pPr>
              <a:spcBef>
                <a:spcPct val="0"/>
              </a:spcBef>
              <a:buFontTx/>
              <a:buChar char="•"/>
            </a:pPr>
            <a:r>
              <a:rPr lang="en-US" dirty="0" smtClean="0"/>
              <a:t>There are twelve heroic yet flawed leaders in the Bible who are considered judges.</a:t>
            </a:r>
          </a:p>
          <a:p>
            <a:endParaRPr lang="en-US" dirty="0"/>
          </a:p>
        </p:txBody>
      </p:sp>
      <p:grpSp>
        <p:nvGrpSpPr>
          <p:cNvPr id="11" name="Group 10"/>
          <p:cNvGrpSpPr/>
          <p:nvPr/>
        </p:nvGrpSpPr>
        <p:grpSpPr>
          <a:xfrm>
            <a:off x="6963862" y="2608424"/>
            <a:ext cx="1346159" cy="1658776"/>
            <a:chOff x="6629401" y="2608424"/>
            <a:chExt cx="1346159" cy="1658776"/>
          </a:xfrm>
        </p:grpSpPr>
        <p:pic>
          <p:nvPicPr>
            <p:cNvPr id="5" name="Picture 4"/>
            <p:cNvPicPr>
              <a:picLocks noChangeAspect="1" noChangeArrowheads="1"/>
            </p:cNvPicPr>
            <p:nvPr/>
          </p:nvPicPr>
          <p:blipFill>
            <a:blip r:embed="rId3" cstate="print"/>
            <a:srcRect/>
            <a:stretch>
              <a:fillRect/>
            </a:stretch>
          </p:blipFill>
          <p:spPr bwMode="auto">
            <a:xfrm>
              <a:off x="6629401" y="2608424"/>
              <a:ext cx="1219200" cy="1658776"/>
            </a:xfrm>
            <a:prstGeom prst="rect">
              <a:avLst/>
            </a:prstGeom>
            <a:noFill/>
            <a:ln w="9525">
              <a:noFill/>
              <a:miter lim="800000"/>
              <a:headEnd/>
              <a:tailEnd/>
            </a:ln>
            <a:scene3d>
              <a:camera prst="orthographicFront"/>
              <a:lightRig rig="threePt" dir="t"/>
            </a:scene3d>
            <a:sp3d>
              <a:bevelT w="165100" prst="coolSlant"/>
            </a:sp3d>
          </p:spPr>
        </p:pic>
        <p:sp>
          <p:nvSpPr>
            <p:cNvPr id="6" name="TextBox 5"/>
            <p:cNvSpPr txBox="1"/>
            <p:nvPr/>
          </p:nvSpPr>
          <p:spPr bwMode="auto">
            <a:xfrm rot="16200000">
              <a:off x="7090822" y="3323886"/>
              <a:ext cx="1600199" cy="169277"/>
            </a:xfrm>
            <a:prstGeom prst="rect">
              <a:avLst/>
            </a:prstGeom>
            <a:noFill/>
            <a:ln w="9525">
              <a:noFill/>
              <a:miter lim="800000"/>
              <a:headEnd/>
              <a:tailEnd/>
            </a:ln>
          </p:spPr>
          <p:txBody>
            <a:bodyPr wrap="square" rtlCol="0">
              <a:spAutoFit/>
            </a:bodyPr>
            <a:lstStyle/>
            <a:p>
              <a:r>
                <a:rPr lang="en-US" sz="500" i="1" dirty="0" smtClean="0"/>
                <a:t>www.uncutmountainsupply.com</a:t>
              </a:r>
              <a:endParaRPr lang="en-US" sz="500" dirty="0">
                <a:solidFill>
                  <a:schemeClr val="bg1">
                    <a:lumMod val="65000"/>
                  </a:schemeClr>
                </a:solidFill>
              </a:endParaRPr>
            </a:p>
          </p:txBody>
        </p:sp>
      </p:grpSp>
      <p:grpSp>
        <p:nvGrpSpPr>
          <p:cNvPr id="10" name="Group 9"/>
          <p:cNvGrpSpPr/>
          <p:nvPr/>
        </p:nvGrpSpPr>
        <p:grpSpPr>
          <a:xfrm>
            <a:off x="6735261" y="990600"/>
            <a:ext cx="1799139" cy="1408177"/>
            <a:chOff x="6400800" y="990600"/>
            <a:chExt cx="1799139" cy="1408177"/>
          </a:xfrm>
        </p:grpSpPr>
        <p:pic>
          <p:nvPicPr>
            <p:cNvPr id="4" name="Picture 3"/>
            <p:cNvPicPr>
              <a:picLocks noChangeAspect="1" noChangeArrowheads="1"/>
            </p:cNvPicPr>
            <p:nvPr/>
          </p:nvPicPr>
          <p:blipFill>
            <a:blip r:embed="rId4" cstate="print"/>
            <a:srcRect/>
            <a:stretch>
              <a:fillRect/>
            </a:stretch>
          </p:blipFill>
          <p:spPr bwMode="auto">
            <a:xfrm>
              <a:off x="6400800" y="990600"/>
              <a:ext cx="1676401" cy="140817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Rectangle 6"/>
            <p:cNvSpPr/>
            <p:nvPr/>
          </p:nvSpPr>
          <p:spPr>
            <a:xfrm rot="16200000">
              <a:off x="7790532" y="1611729"/>
              <a:ext cx="649537" cy="169277"/>
            </a:xfrm>
            <a:prstGeom prst="rect">
              <a:avLst/>
            </a:prstGeom>
          </p:spPr>
          <p:txBody>
            <a:bodyPr wrap="square">
              <a:spAutoFit/>
            </a:bodyPr>
            <a:lstStyle/>
            <a:p>
              <a:r>
                <a:rPr lang="en-US" sz="500" i="1" dirty="0" smtClean="0"/>
                <a:t>www.temkit.com</a:t>
              </a:r>
              <a:endParaRPr lang="en-US" sz="500" dirty="0"/>
            </a:p>
          </p:txBody>
        </p:sp>
      </p:grpSp>
      <p:grpSp>
        <p:nvGrpSpPr>
          <p:cNvPr id="12" name="Group 11"/>
          <p:cNvGrpSpPr/>
          <p:nvPr/>
        </p:nvGrpSpPr>
        <p:grpSpPr>
          <a:xfrm>
            <a:off x="6935287" y="4501571"/>
            <a:ext cx="1370512" cy="1746829"/>
            <a:chOff x="6600826" y="4501571"/>
            <a:chExt cx="1370512" cy="1746829"/>
          </a:xfrm>
        </p:grpSpPr>
        <p:pic>
          <p:nvPicPr>
            <p:cNvPr id="8" name="Picture 7" descr="samson-wikimedia.jpg"/>
            <p:cNvPicPr>
              <a:picLocks noChangeAspect="1"/>
            </p:cNvPicPr>
            <p:nvPr/>
          </p:nvPicPr>
          <p:blipFill>
            <a:blip r:embed="rId5" cstate="print"/>
            <a:stretch>
              <a:fillRect/>
            </a:stretch>
          </p:blipFill>
          <p:spPr>
            <a:xfrm>
              <a:off x="6600826" y="4501571"/>
              <a:ext cx="1247774" cy="1746829"/>
            </a:xfrm>
            <a:prstGeom prst="rect">
              <a:avLst/>
            </a:prstGeom>
            <a:scene3d>
              <a:camera prst="orthographicFront"/>
              <a:lightRig rig="threePt" dir="t"/>
            </a:scene3d>
            <a:sp3d>
              <a:bevelT prst="slope"/>
            </a:sp3d>
          </p:spPr>
        </p:pic>
        <p:sp>
          <p:nvSpPr>
            <p:cNvPr id="9" name="Rectangle 8"/>
            <p:cNvSpPr/>
            <p:nvPr/>
          </p:nvSpPr>
          <p:spPr>
            <a:xfrm rot="16200000">
              <a:off x="7371431" y="5155028"/>
              <a:ext cx="1030537" cy="169277"/>
            </a:xfrm>
            <a:prstGeom prst="rect">
              <a:avLst/>
            </a:prstGeom>
          </p:spPr>
          <p:txBody>
            <a:bodyPr wrap="square">
              <a:spAutoFit/>
            </a:bodyPr>
            <a:lstStyle/>
            <a:p>
              <a:r>
                <a:rPr lang="en-US" sz="500" i="1" dirty="0" smtClean="0"/>
                <a:t>Image in </a:t>
              </a:r>
              <a:r>
                <a:rPr lang="en-US" sz="500" i="1" dirty="0" err="1" smtClean="0"/>
                <a:t>publiv</a:t>
              </a:r>
              <a:r>
                <a:rPr lang="en-US" sz="500" i="1" dirty="0" smtClean="0"/>
                <a:t> domain</a:t>
              </a:r>
              <a:endParaRPr lang="en-US" sz="500" dirty="0"/>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Role of the Biblical Judges</a:t>
            </a:r>
            <a:endParaRPr lang="en-US" dirty="0"/>
          </a:p>
        </p:txBody>
      </p:sp>
      <p:sp>
        <p:nvSpPr>
          <p:cNvPr id="3" name="Content Placeholder 2"/>
          <p:cNvSpPr>
            <a:spLocks noGrp="1"/>
          </p:cNvSpPr>
          <p:nvPr>
            <p:ph idx="1"/>
          </p:nvPr>
        </p:nvSpPr>
        <p:spPr>
          <a:xfrm>
            <a:off x="1371600" y="1752601"/>
            <a:ext cx="5791200" cy="1828800"/>
          </a:xfrm>
        </p:spPr>
        <p:txBody>
          <a:bodyPr/>
          <a:lstStyle/>
          <a:p>
            <a:pPr>
              <a:spcBef>
                <a:spcPct val="0"/>
              </a:spcBef>
              <a:buFontTx/>
              <a:buChar char="•"/>
            </a:pPr>
            <a:r>
              <a:rPr lang="en-US" dirty="0" smtClean="0"/>
              <a:t>Settle disputes with their own tribe and between tribes</a:t>
            </a:r>
          </a:p>
          <a:p>
            <a:pPr>
              <a:spcBef>
                <a:spcPct val="0"/>
              </a:spcBef>
              <a:buFontTx/>
              <a:buChar char="•"/>
            </a:pPr>
            <a:r>
              <a:rPr lang="en-US" dirty="0" smtClean="0"/>
              <a:t>Lead the military defense against outside invaders</a:t>
            </a:r>
          </a:p>
          <a:p>
            <a:pPr>
              <a:spcBef>
                <a:spcPct val="0"/>
              </a:spcBef>
              <a:buFontTx/>
              <a:buChar char="•"/>
            </a:pPr>
            <a:r>
              <a:rPr lang="en-US" dirty="0" smtClean="0"/>
              <a:t>Challenge Israel to remain faithful to God</a:t>
            </a:r>
          </a:p>
          <a:p>
            <a:endParaRPr lang="en-US" dirty="0"/>
          </a:p>
        </p:txBody>
      </p:sp>
      <p:grpSp>
        <p:nvGrpSpPr>
          <p:cNvPr id="10" name="Group 9"/>
          <p:cNvGrpSpPr/>
          <p:nvPr/>
        </p:nvGrpSpPr>
        <p:grpSpPr>
          <a:xfrm>
            <a:off x="3961765" y="4419600"/>
            <a:ext cx="1422359" cy="1762450"/>
            <a:chOff x="6553201" y="2608424"/>
            <a:chExt cx="1422359" cy="1762450"/>
          </a:xfrm>
        </p:grpSpPr>
        <p:pic>
          <p:nvPicPr>
            <p:cNvPr id="11" name="Picture 10"/>
            <p:cNvPicPr>
              <a:picLocks noChangeAspect="1" noChangeArrowheads="1"/>
            </p:cNvPicPr>
            <p:nvPr/>
          </p:nvPicPr>
          <p:blipFill>
            <a:blip r:embed="rId3" cstate="print"/>
            <a:srcRect/>
            <a:stretch>
              <a:fillRect/>
            </a:stretch>
          </p:blipFill>
          <p:spPr bwMode="auto">
            <a:xfrm>
              <a:off x="6553201" y="2608424"/>
              <a:ext cx="1295400" cy="1762450"/>
            </a:xfrm>
            <a:prstGeom prst="rect">
              <a:avLst/>
            </a:prstGeom>
            <a:noFill/>
            <a:ln w="9525">
              <a:noFill/>
              <a:miter lim="800000"/>
              <a:headEnd/>
              <a:tailEnd/>
            </a:ln>
            <a:scene3d>
              <a:camera prst="orthographicFront"/>
              <a:lightRig rig="threePt" dir="t"/>
            </a:scene3d>
            <a:sp3d>
              <a:bevelT w="165100" prst="coolSlant"/>
            </a:sp3d>
          </p:spPr>
        </p:pic>
        <p:sp>
          <p:nvSpPr>
            <p:cNvPr id="12" name="TextBox 11"/>
            <p:cNvSpPr txBox="1"/>
            <p:nvPr/>
          </p:nvSpPr>
          <p:spPr bwMode="auto">
            <a:xfrm rot="16200000">
              <a:off x="7090822" y="3323886"/>
              <a:ext cx="1600199" cy="169277"/>
            </a:xfrm>
            <a:prstGeom prst="rect">
              <a:avLst/>
            </a:prstGeom>
            <a:noFill/>
            <a:ln w="9525">
              <a:noFill/>
              <a:miter lim="800000"/>
              <a:headEnd/>
              <a:tailEnd/>
            </a:ln>
          </p:spPr>
          <p:txBody>
            <a:bodyPr wrap="square" rtlCol="0">
              <a:spAutoFit/>
            </a:bodyPr>
            <a:lstStyle/>
            <a:p>
              <a:r>
                <a:rPr lang="en-US" sz="500" i="1" dirty="0" smtClean="0"/>
                <a:t>www.uncutmountainsupply.com</a:t>
              </a:r>
              <a:endParaRPr lang="en-US" sz="500" dirty="0">
                <a:solidFill>
                  <a:schemeClr val="bg1">
                    <a:lumMod val="65000"/>
                  </a:schemeClr>
                </a:solidFill>
              </a:endParaRPr>
            </a:p>
          </p:txBody>
        </p:sp>
      </p:grpSp>
      <p:grpSp>
        <p:nvGrpSpPr>
          <p:cNvPr id="13" name="Group 12"/>
          <p:cNvGrpSpPr/>
          <p:nvPr/>
        </p:nvGrpSpPr>
        <p:grpSpPr>
          <a:xfrm>
            <a:off x="990600" y="4419600"/>
            <a:ext cx="2209165" cy="1752600"/>
            <a:chOff x="5990774" y="990600"/>
            <a:chExt cx="2209165" cy="1752600"/>
          </a:xfrm>
        </p:grpSpPr>
        <p:pic>
          <p:nvPicPr>
            <p:cNvPr id="14" name="Picture 13"/>
            <p:cNvPicPr>
              <a:picLocks noChangeAspect="1" noChangeArrowheads="1"/>
            </p:cNvPicPr>
            <p:nvPr/>
          </p:nvPicPr>
          <p:blipFill>
            <a:blip r:embed="rId4" cstate="print"/>
            <a:srcRect/>
            <a:stretch>
              <a:fillRect/>
            </a:stretch>
          </p:blipFill>
          <p:spPr bwMode="auto">
            <a:xfrm>
              <a:off x="5990774" y="990600"/>
              <a:ext cx="2086428" cy="1752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5" name="Rectangle 14"/>
            <p:cNvSpPr/>
            <p:nvPr/>
          </p:nvSpPr>
          <p:spPr>
            <a:xfrm rot="16200000">
              <a:off x="7790532" y="1611729"/>
              <a:ext cx="649537" cy="169277"/>
            </a:xfrm>
            <a:prstGeom prst="rect">
              <a:avLst/>
            </a:prstGeom>
          </p:spPr>
          <p:txBody>
            <a:bodyPr wrap="square">
              <a:spAutoFit/>
            </a:bodyPr>
            <a:lstStyle/>
            <a:p>
              <a:r>
                <a:rPr lang="en-US" sz="500" i="1" dirty="0" smtClean="0"/>
                <a:t>www.temkit.com</a:t>
              </a:r>
              <a:endParaRPr lang="en-US" sz="500" dirty="0"/>
            </a:p>
          </p:txBody>
        </p:sp>
      </p:grpSp>
      <p:grpSp>
        <p:nvGrpSpPr>
          <p:cNvPr id="16" name="Group 15"/>
          <p:cNvGrpSpPr/>
          <p:nvPr/>
        </p:nvGrpSpPr>
        <p:grpSpPr>
          <a:xfrm>
            <a:off x="6171565" y="4419600"/>
            <a:ext cx="1370512" cy="1746829"/>
            <a:chOff x="6600826" y="4501571"/>
            <a:chExt cx="1370512" cy="1746829"/>
          </a:xfrm>
        </p:grpSpPr>
        <p:pic>
          <p:nvPicPr>
            <p:cNvPr id="17" name="Picture 16" descr="samson-wikimedia.jpg"/>
            <p:cNvPicPr>
              <a:picLocks noChangeAspect="1"/>
            </p:cNvPicPr>
            <p:nvPr/>
          </p:nvPicPr>
          <p:blipFill>
            <a:blip r:embed="rId5" cstate="print"/>
            <a:stretch>
              <a:fillRect/>
            </a:stretch>
          </p:blipFill>
          <p:spPr>
            <a:xfrm>
              <a:off x="6600826" y="4501571"/>
              <a:ext cx="1247774" cy="1746829"/>
            </a:xfrm>
            <a:prstGeom prst="rect">
              <a:avLst/>
            </a:prstGeom>
            <a:scene3d>
              <a:camera prst="orthographicFront"/>
              <a:lightRig rig="threePt" dir="t"/>
            </a:scene3d>
            <a:sp3d>
              <a:bevelT prst="slope"/>
            </a:sp3d>
          </p:spPr>
        </p:pic>
        <p:sp>
          <p:nvSpPr>
            <p:cNvPr id="18" name="Rectangle 17"/>
            <p:cNvSpPr/>
            <p:nvPr/>
          </p:nvSpPr>
          <p:spPr>
            <a:xfrm rot="16200000">
              <a:off x="7371431" y="5155028"/>
              <a:ext cx="1030537" cy="169277"/>
            </a:xfrm>
            <a:prstGeom prst="rect">
              <a:avLst/>
            </a:prstGeom>
          </p:spPr>
          <p:txBody>
            <a:bodyPr wrap="square">
              <a:spAutoFit/>
            </a:bodyPr>
            <a:lstStyle/>
            <a:p>
              <a:r>
                <a:rPr lang="en-US" sz="500" dirty="0" smtClean="0"/>
                <a:t>Image in public domain</a:t>
              </a:r>
              <a:endParaRPr lang="en-US" sz="500" dirty="0"/>
            </a:p>
          </p:txBody>
        </p:sp>
      </p:grpSp>
      <p:sp>
        <p:nvSpPr>
          <p:cNvPr id="19" name="TextBox 18"/>
          <p:cNvSpPr txBox="1"/>
          <p:nvPr/>
        </p:nvSpPr>
        <p:spPr bwMode="auto">
          <a:xfrm>
            <a:off x="1066800" y="3943290"/>
            <a:ext cx="1981200" cy="400110"/>
          </a:xfrm>
          <a:prstGeom prst="rect">
            <a:avLst/>
          </a:prstGeom>
          <a:noFill/>
          <a:ln w="9525">
            <a:noFill/>
            <a:miter lim="800000"/>
            <a:headEnd/>
            <a:tailEnd/>
          </a:ln>
        </p:spPr>
        <p:txBody>
          <a:bodyPr wrap="square" rtlCol="0">
            <a:spAutoFit/>
          </a:bodyPr>
          <a:lstStyle/>
          <a:p>
            <a:pPr algn="ctr"/>
            <a:r>
              <a:rPr lang="en-US" sz="2000" dirty="0" smtClean="0">
                <a:solidFill>
                  <a:srgbClr val="C00000"/>
                </a:solidFill>
              </a:rPr>
              <a:t>Gideon</a:t>
            </a:r>
            <a:endParaRPr lang="en-US" sz="2000" dirty="0">
              <a:solidFill>
                <a:srgbClr val="C00000"/>
              </a:solidFill>
            </a:endParaRPr>
          </a:p>
        </p:txBody>
      </p:sp>
      <p:sp>
        <p:nvSpPr>
          <p:cNvPr id="20" name="TextBox 19"/>
          <p:cNvSpPr txBox="1"/>
          <p:nvPr/>
        </p:nvSpPr>
        <p:spPr bwMode="auto">
          <a:xfrm>
            <a:off x="3962400" y="3943290"/>
            <a:ext cx="1295400" cy="400110"/>
          </a:xfrm>
          <a:prstGeom prst="rect">
            <a:avLst/>
          </a:prstGeom>
          <a:noFill/>
          <a:ln w="9525">
            <a:noFill/>
            <a:miter lim="800000"/>
            <a:headEnd/>
            <a:tailEnd/>
          </a:ln>
        </p:spPr>
        <p:txBody>
          <a:bodyPr wrap="square" rtlCol="0">
            <a:spAutoFit/>
          </a:bodyPr>
          <a:lstStyle/>
          <a:p>
            <a:pPr algn="ctr"/>
            <a:r>
              <a:rPr lang="en-US" sz="2000" dirty="0" smtClean="0">
                <a:solidFill>
                  <a:srgbClr val="C00000"/>
                </a:solidFill>
              </a:rPr>
              <a:t>Deborah</a:t>
            </a:r>
            <a:endParaRPr lang="en-US" sz="2000" dirty="0">
              <a:solidFill>
                <a:srgbClr val="C00000"/>
              </a:solidFill>
            </a:endParaRPr>
          </a:p>
        </p:txBody>
      </p:sp>
      <p:sp>
        <p:nvSpPr>
          <p:cNvPr id="21" name="TextBox 20"/>
          <p:cNvSpPr txBox="1"/>
          <p:nvPr/>
        </p:nvSpPr>
        <p:spPr bwMode="auto">
          <a:xfrm>
            <a:off x="6172200" y="3943290"/>
            <a:ext cx="1219200" cy="400110"/>
          </a:xfrm>
          <a:prstGeom prst="rect">
            <a:avLst/>
          </a:prstGeom>
          <a:noFill/>
          <a:ln w="9525">
            <a:noFill/>
            <a:miter lim="800000"/>
            <a:headEnd/>
            <a:tailEnd/>
          </a:ln>
        </p:spPr>
        <p:txBody>
          <a:bodyPr wrap="square" rtlCol="0">
            <a:spAutoFit/>
          </a:bodyPr>
          <a:lstStyle/>
          <a:p>
            <a:pPr algn="ctr"/>
            <a:r>
              <a:rPr lang="en-US" sz="2000" dirty="0" smtClean="0">
                <a:solidFill>
                  <a:srgbClr val="C00000"/>
                </a:solidFill>
              </a:rPr>
              <a:t>Samson</a:t>
            </a:r>
            <a:endParaRPr lang="en-US" sz="2000" dirty="0">
              <a:solidFill>
                <a:srgbClr val="C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US" dirty="0" smtClean="0"/>
              <a:t>Success and Failure in the</a:t>
            </a:r>
            <a:endParaRPr lang="en-US" dirty="0"/>
          </a:p>
        </p:txBody>
      </p:sp>
      <p:sp>
        <p:nvSpPr>
          <p:cNvPr id="17" name="Content Placeholder 16"/>
          <p:cNvSpPr>
            <a:spLocks noGrp="1"/>
          </p:cNvSpPr>
          <p:nvPr>
            <p:ph idx="1"/>
          </p:nvPr>
        </p:nvSpPr>
        <p:spPr/>
        <p:txBody>
          <a:bodyPr/>
          <a:lstStyle/>
          <a:p>
            <a:pPr>
              <a:spcBef>
                <a:spcPct val="0"/>
              </a:spcBef>
              <a:buFontTx/>
              <a:buChar char="•"/>
            </a:pPr>
            <a:r>
              <a:rPr lang="en-US" dirty="0" smtClean="0"/>
              <a:t>When the Israelites were faithful to their Covenant with God, they experienced military success.</a:t>
            </a:r>
          </a:p>
          <a:p>
            <a:pPr>
              <a:spcBef>
                <a:spcPct val="0"/>
              </a:spcBef>
              <a:buFontTx/>
              <a:buChar char="•"/>
            </a:pPr>
            <a:r>
              <a:rPr lang="en-US" dirty="0" smtClean="0"/>
              <a:t>When the Israelites were disobedient to the Covenant, they experienced military defeat.</a:t>
            </a:r>
          </a:p>
          <a:p>
            <a:endParaRPr lang="en-US" dirty="0"/>
          </a:p>
        </p:txBody>
      </p:sp>
      <p:sp>
        <p:nvSpPr>
          <p:cNvPr id="18" name="Text Placeholder 17"/>
          <p:cNvSpPr>
            <a:spLocks noGrp="1"/>
          </p:cNvSpPr>
          <p:nvPr>
            <p:ph type="body" sz="quarter" idx="12"/>
          </p:nvPr>
        </p:nvSpPr>
        <p:spPr/>
        <p:txBody>
          <a:bodyPr/>
          <a:lstStyle/>
          <a:p>
            <a:r>
              <a:rPr lang="en-US" dirty="0" smtClean="0"/>
              <a:t>Books of Joshua and Judges</a:t>
            </a:r>
            <a:endParaRPr lang="en-US" dirty="0"/>
          </a:p>
        </p:txBody>
      </p:sp>
      <p:pic>
        <p:nvPicPr>
          <p:cNvPr id="8" name="Picture 7" descr="biblical scene-wikimedia.jpg"/>
          <p:cNvPicPr>
            <a:picLocks noChangeAspect="1"/>
          </p:cNvPicPr>
          <p:nvPr/>
        </p:nvPicPr>
        <p:blipFill>
          <a:blip r:embed="rId3" cstate="print"/>
          <a:stretch>
            <a:fillRect/>
          </a:stretch>
        </p:blipFill>
        <p:spPr>
          <a:xfrm>
            <a:off x="2971800" y="3657600"/>
            <a:ext cx="2596515" cy="2990229"/>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9" name="Rectangle 8"/>
          <p:cNvSpPr/>
          <p:nvPr/>
        </p:nvSpPr>
        <p:spPr>
          <a:xfrm rot="16200000">
            <a:off x="5055770" y="5078830"/>
            <a:ext cx="1030537" cy="169277"/>
          </a:xfrm>
          <a:prstGeom prst="rect">
            <a:avLst/>
          </a:prstGeom>
        </p:spPr>
        <p:txBody>
          <a:bodyPr wrap="square">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500"/>
                                        <p:tgtEl>
                                          <p:spTgt spid="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xEl>
                                              <p:pRg st="1" end="1"/>
                                            </p:txEl>
                                          </p:spTgt>
                                        </p:tgtEl>
                                        <p:attrNameLst>
                                          <p:attrName>style.visibility</p:attrName>
                                        </p:attrNameLst>
                                      </p:cBhvr>
                                      <p:to>
                                        <p:strVal val="visible"/>
                                      </p:to>
                                    </p:set>
                                    <p:animEffect transition="in" filter="fade">
                                      <p:cBhvr>
                                        <p:cTn id="12" dur="500"/>
                                        <p:tgtEl>
                                          <p:spTgt spid="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774</TotalTime>
  <Words>1044</Words>
  <Application>Microsoft Office PowerPoint</Application>
  <PresentationFormat>On-screen Show (4:3)</PresentationFormat>
  <Paragraphs>77</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1_Office Theme</vt:lpstr>
      <vt:lpstr>Joshua and Judges</vt:lpstr>
      <vt:lpstr>Joshua</vt:lpstr>
      <vt:lpstr>“Joshua: God Is on Our Side”</vt:lpstr>
      <vt:lpstr>How can a God of love wage such a  savage and brutal war?</vt:lpstr>
      <vt:lpstr>Joshua’s Undying Devotion to God</vt:lpstr>
      <vt:lpstr>PowerPoint Presentation</vt:lpstr>
      <vt:lpstr>Biblical Judges</vt:lpstr>
      <vt:lpstr>The Role of the Biblical Judges</vt:lpstr>
      <vt:lpstr>Success and Failure in the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5A</dc:title>
  <dc:creator>Rick Kohut</dc:creator>
  <cp:lastModifiedBy>bholzworth</cp:lastModifiedBy>
  <cp:revision>89</cp:revision>
  <dcterms:created xsi:type="dcterms:W3CDTF">2009-08-27T01:13:06Z</dcterms:created>
  <dcterms:modified xsi:type="dcterms:W3CDTF">2012-02-15T17:20:29Z</dcterms:modified>
</cp:coreProperties>
</file>