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53" r:id="rId1"/>
  </p:sldMasterIdLst>
  <p:notesMasterIdLst>
    <p:notesMasterId r:id="rId19"/>
  </p:notesMasterIdLst>
  <p:sldIdLst>
    <p:sldId id="310" r:id="rId2"/>
    <p:sldId id="329" r:id="rId3"/>
    <p:sldId id="330" r:id="rId4"/>
    <p:sldId id="331" r:id="rId5"/>
    <p:sldId id="332" r:id="rId6"/>
    <p:sldId id="333" r:id="rId7"/>
    <p:sldId id="334" r:id="rId8"/>
    <p:sldId id="335" r:id="rId9"/>
    <p:sldId id="336" r:id="rId10"/>
    <p:sldId id="337" r:id="rId11"/>
    <p:sldId id="338" r:id="rId12"/>
    <p:sldId id="339" r:id="rId13"/>
    <p:sldId id="340" r:id="rId14"/>
    <p:sldId id="341" r:id="rId15"/>
    <p:sldId id="342" r:id="rId16"/>
    <p:sldId id="343" r:id="rId17"/>
    <p:sldId id="344" r:id="rId18"/>
  </p:sldIdLst>
  <p:sldSz cx="9144000" cy="6858000" type="screen4x3"/>
  <p:notesSz cx="6858000" cy="9144000"/>
  <p:custDataLst>
    <p:tags r:id="rId20"/>
  </p:custDataLst>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stin Karr" initials="JK" lastIdx="4" clrIdx="0"/>
  <p:cmAuthor id="1" name="Susanna Seibert" initials="SS" lastIdx="5"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A5598"/>
    <a:srgbClr val="C30027"/>
    <a:srgbClr val="178D34"/>
    <a:srgbClr val="008000"/>
    <a:srgbClr val="D60005"/>
    <a:srgbClr val="314BCD"/>
    <a:srgbClr val="FF0000"/>
    <a:srgbClr val="3539C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59" autoAdjust="0"/>
    <p:restoredTop sz="86425" autoAdjust="0"/>
  </p:normalViewPr>
  <p:slideViewPr>
    <p:cSldViewPr snapToGrid="0" snapToObjects="1">
      <p:cViewPr varScale="1">
        <p:scale>
          <a:sx n="119" d="100"/>
          <a:sy n="119" d="100"/>
        </p:scale>
        <p:origin x="390" y="102"/>
      </p:cViewPr>
      <p:guideLst>
        <p:guide orient="horz" pos="2160"/>
        <p:guide pos="2880"/>
      </p:guideLst>
    </p:cSldViewPr>
  </p:slideViewPr>
  <p:outlineViewPr>
    <p:cViewPr>
      <p:scale>
        <a:sx n="33" d="100"/>
        <a:sy n="33" d="100"/>
      </p:scale>
      <p:origin x="258"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6758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fld id="{16DC5929-8357-4C99-A218-FA02D61B50BC}" type="datetimeFigureOut">
              <a:rPr lang="en-US"/>
              <a:pPr>
                <a:defRPr/>
              </a:pPr>
              <a:t>5/19/2015</a:t>
            </a:fld>
            <a:endParaRPr lang="en-US" dirty="0"/>
          </a:p>
        </p:txBody>
      </p:sp>
      <p:sp>
        <p:nvSpPr>
          <p:cNvPr id="553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758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759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6759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D3835CB9-1183-4972-9987-AD6871187B5F}" type="slidenum">
              <a:rPr lang="en-US"/>
              <a:pPr>
                <a:defRPr/>
              </a:pPr>
              <a:t>‹#›</a:t>
            </a:fld>
            <a:endParaRPr lang="en-US" dirty="0"/>
          </a:p>
        </p:txBody>
      </p:sp>
    </p:spTree>
    <p:extLst>
      <p:ext uri="{BB962C8B-B14F-4D97-AF65-F5344CB8AC3E}">
        <p14:creationId xmlns:p14="http://schemas.microsoft.com/office/powerpoint/2010/main" val="32427494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5/19/2015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959041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5/19/2015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32607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5/19/2015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79914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5/19/2015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70216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5/19/2015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9541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38428F-13A6-461E-ACE3-3651423F24A5}" type="datetimeFigureOut">
              <a:rPr lang="en-US" smtClean="0">
                <a:solidFill>
                  <a:prstClr val="black">
                    <a:tint val="75000"/>
                  </a:prstClr>
                </a:solidFill>
              </a:rPr>
              <a:pPr/>
              <a:t>5/19/2015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55393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38428F-13A6-461E-ACE3-3651423F24A5}" type="datetimeFigureOut">
              <a:rPr lang="en-US" smtClean="0">
                <a:solidFill>
                  <a:prstClr val="black">
                    <a:tint val="75000"/>
                  </a:prstClr>
                </a:solidFill>
              </a:rPr>
              <a:pPr/>
              <a:t>5/19/2015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86060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38428F-13A6-461E-ACE3-3651423F24A5}" type="datetimeFigureOut">
              <a:rPr lang="en-US" smtClean="0">
                <a:solidFill>
                  <a:prstClr val="black">
                    <a:tint val="75000"/>
                  </a:prstClr>
                </a:solidFill>
              </a:rPr>
              <a:pPr/>
              <a:t>5/19/2015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67973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38428F-13A6-461E-ACE3-3651423F24A5}" type="datetimeFigureOut">
              <a:rPr lang="en-US" smtClean="0">
                <a:solidFill>
                  <a:prstClr val="black">
                    <a:tint val="75000"/>
                  </a:prstClr>
                </a:solidFill>
              </a:rPr>
              <a:pPr/>
              <a:t>5/19/2015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68883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38428F-13A6-461E-ACE3-3651423F24A5}" type="datetimeFigureOut">
              <a:rPr lang="en-US" smtClean="0">
                <a:solidFill>
                  <a:prstClr val="black">
                    <a:tint val="75000"/>
                  </a:prstClr>
                </a:solidFill>
              </a:rPr>
              <a:pPr/>
              <a:t>5/19/2015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21245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38428F-13A6-461E-ACE3-3651423F24A5}" type="datetimeFigureOut">
              <a:rPr lang="en-US" smtClean="0">
                <a:solidFill>
                  <a:prstClr val="black">
                    <a:tint val="75000"/>
                  </a:prstClr>
                </a:solidFill>
              </a:rPr>
              <a:pPr/>
              <a:t>5/19/2015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6034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81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7738428F-13A6-461E-ACE3-3651423F24A5}" type="datetimeFigureOut">
              <a:rPr lang="en-US" smtClean="0">
                <a:solidFill>
                  <a:prstClr val="black">
                    <a:tint val="75000"/>
                  </a:prstClr>
                </a:solidFill>
                <a:latin typeface="Calibri"/>
              </a:rPr>
              <a:pPr eaLnBrk="1" fontAlgn="auto" hangingPunct="1">
                <a:spcBef>
                  <a:spcPts val="0"/>
                </a:spcBef>
                <a:spcAft>
                  <a:spcPts val="0"/>
                </a:spcAft>
              </a:pPr>
              <a:t>5/19/2015</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A52185CE-A228-4E7E-803F-2499737AE528}" type="slidenum">
              <a:rPr lang="en-US" smtClean="0">
                <a:solidFill>
                  <a:prstClr val="black">
                    <a:tint val="75000"/>
                  </a:prstClr>
                </a:solidFill>
                <a:latin typeface="Calibri"/>
              </a:rPr>
              <a:pPr eaLnBrk="1" fontAlgn="auto" hangingPunct="1">
                <a:spcBef>
                  <a:spcPts val="0"/>
                </a:spcBef>
                <a:spcAft>
                  <a:spcPts val="0"/>
                </a:spcAft>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221260244"/>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875" y="0"/>
            <a:ext cx="9429750" cy="6858000"/>
          </a:xfrm>
          <a:prstGeom prst="rect">
            <a:avLst/>
          </a:prstGeom>
          <a:noFill/>
          <a:ln>
            <a:noFill/>
          </a:ln>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336" y="4732998"/>
            <a:ext cx="1652629" cy="1977737"/>
          </a:xfrm>
          <a:prstGeom prst="rect">
            <a:avLst/>
          </a:prstGeom>
        </p:spPr>
      </p:pic>
    </p:spTree>
    <p:extLst>
      <p:ext uri="{BB962C8B-B14F-4D97-AF65-F5344CB8AC3E}">
        <p14:creationId xmlns:p14="http://schemas.microsoft.com/office/powerpoint/2010/main" val="37330877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67409" y="314760"/>
            <a:ext cx="73152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Aft>
                <a:spcPts val="0"/>
              </a:spcAft>
            </a:pPr>
            <a:r>
              <a:rPr lang="en-US" sz="3600" b="1" dirty="0" smtClean="0">
                <a:solidFill>
                  <a:srgbClr val="C30027"/>
                </a:solidFill>
                <a:latin typeface="Arial" panose="020B0604020202020204" pitchFamily="34" charset="0"/>
                <a:cs typeface="Arial" panose="020B0604020202020204" pitchFamily="34" charset="0"/>
              </a:rPr>
              <a:t>“The Eighth Commandment: What’s in a Name?”</a:t>
            </a:r>
          </a:p>
          <a:p>
            <a:pPr fontAlgn="auto">
              <a:lnSpc>
                <a:spcPct val="110000"/>
              </a:lnSpc>
              <a:spcAft>
                <a:spcPts val="0"/>
              </a:spcAft>
            </a:pPr>
            <a:r>
              <a:rPr lang="en-US" sz="1800" b="1" dirty="0">
                <a:solidFill>
                  <a:schemeClr val="tx1">
                    <a:lumMod val="50000"/>
                    <a:lumOff val="50000"/>
                  </a:schemeClr>
                </a:solidFill>
                <a:latin typeface="Arial" panose="020B0604020202020204" pitchFamily="34" charset="0"/>
                <a:cs typeface="Arial" panose="020B0604020202020204" pitchFamily="34" charset="0"/>
              </a:rPr>
              <a:t>(</a:t>
            </a:r>
            <a:r>
              <a:rPr lang="en-US" sz="1800" b="1" dirty="0" smtClean="0">
                <a:solidFill>
                  <a:schemeClr val="tx1">
                    <a:lumMod val="50000"/>
                    <a:lumOff val="50000"/>
                  </a:schemeClr>
                </a:solidFill>
                <a:latin typeface="Arial" panose="020B0604020202020204" pitchFamily="34" charset="0"/>
                <a:cs typeface="Arial" panose="020B0604020202020204" pitchFamily="34" charset="0"/>
              </a:rPr>
              <a:t>Handbook, </a:t>
            </a:r>
            <a:r>
              <a:rPr lang="en-US" sz="1800" b="1" dirty="0">
                <a:solidFill>
                  <a:schemeClr val="tx1">
                    <a:lumMod val="50000"/>
                    <a:lumOff val="50000"/>
                  </a:schemeClr>
                </a:solidFill>
                <a:latin typeface="Arial" panose="020B0604020202020204" pitchFamily="34" charset="0"/>
                <a:cs typeface="Arial" panose="020B0604020202020204" pitchFamily="34" charset="0"/>
              </a:rPr>
              <a:t>pages </a:t>
            </a:r>
            <a:r>
              <a:rPr lang="en-US" sz="1800" b="1" dirty="0" smtClean="0">
                <a:solidFill>
                  <a:schemeClr val="tx1">
                    <a:lumMod val="50000"/>
                    <a:lumOff val="50000"/>
                  </a:schemeClr>
                </a:solidFill>
                <a:latin typeface="Arial" panose="020B0604020202020204" pitchFamily="34" charset="0"/>
                <a:cs typeface="Arial" panose="020B0604020202020204" pitchFamily="34" charset="0"/>
              </a:rPr>
              <a:t>474–476)</a:t>
            </a:r>
            <a:endParaRPr lang="en-US" sz="1800" b="1" dirty="0">
              <a:solidFill>
                <a:schemeClr val="tx1">
                  <a:lumMod val="50000"/>
                  <a:lumOff val="50000"/>
                </a:schemeClr>
              </a:solidFill>
              <a:latin typeface="Arial" panose="020B0604020202020204" pitchFamily="34" charset="0"/>
              <a:cs typeface="Arial" panose="020B0604020202020204" pitchFamily="34" charset="0"/>
            </a:endParaRPr>
          </a:p>
          <a:p>
            <a:pPr fontAlgn="auto">
              <a:spcAft>
                <a:spcPts val="0"/>
              </a:spcAft>
            </a:pPr>
            <a:endParaRPr lang="en-US" sz="3600" dirty="0">
              <a:latin typeface="Arial" panose="020B0604020202020204" pitchFamily="34" charset="0"/>
              <a:cs typeface="Arial" panose="020B0604020202020204" pitchFamily="34" charset="0"/>
            </a:endParaRPr>
          </a:p>
        </p:txBody>
      </p:sp>
      <p:sp>
        <p:nvSpPr>
          <p:cNvPr id="5" name="Rectangle 4"/>
          <p:cNvSpPr/>
          <p:nvPr/>
        </p:nvSpPr>
        <p:spPr>
          <a:xfrm>
            <a:off x="4481283" y="2299624"/>
            <a:ext cx="4572000" cy="932563"/>
          </a:xfrm>
          <a:prstGeom prst="rect">
            <a:avLst/>
          </a:prstGeom>
        </p:spPr>
        <p:txBody>
          <a:bodyPr>
            <a:spAutoFit/>
          </a:bodyPr>
          <a:lstStyle/>
          <a:p>
            <a:pPr marL="0" marR="0">
              <a:lnSpc>
                <a:spcPct val="115000"/>
              </a:lnSpc>
              <a:spcBef>
                <a:spcPts val="0"/>
              </a:spcBef>
              <a:spcAft>
                <a:spcPts val="0"/>
              </a:spcAft>
            </a:pPr>
            <a:r>
              <a:rPr lang="en-US" dirty="0" smtClean="0">
                <a:solidFill>
                  <a:srgbClr val="000000"/>
                </a:solidFill>
                <a:latin typeface="Arial" panose="020B0604020202020204" pitchFamily="34" charset="0"/>
                <a:ea typeface="Times New Roman" panose="02020603050405020304" pitchFamily="18" charset="0"/>
                <a:cs typeface="TimesNewRomanPSMT"/>
              </a:rPr>
              <a:t>Words </a:t>
            </a:r>
            <a:r>
              <a:rPr lang="en-US" dirty="0">
                <a:solidFill>
                  <a:srgbClr val="000000"/>
                </a:solidFill>
                <a:latin typeface="Arial" panose="020B0604020202020204" pitchFamily="34" charset="0"/>
                <a:ea typeface="Times New Roman" panose="02020603050405020304" pitchFamily="18" charset="0"/>
                <a:cs typeface="TimesNewRomanPSMT"/>
              </a:rPr>
              <a:t>are incredibly powerful and can harm as well as praise.</a:t>
            </a:r>
            <a:endParaRPr lang="en-US" dirty="0">
              <a:solidFill>
                <a:srgbClr val="000000"/>
              </a:solidFill>
              <a:effectLst/>
              <a:latin typeface="Arial" panose="020B0604020202020204" pitchFamily="34" charset="0"/>
              <a:ea typeface="Times New Roman" panose="02020603050405020304" pitchFamily="18" charset="0"/>
              <a:cs typeface="TimesNewRomanPSMT"/>
            </a:endParaRPr>
          </a:p>
        </p:txBody>
      </p:sp>
      <p:sp>
        <p:nvSpPr>
          <p:cNvPr id="6" name="Rectangle 5"/>
          <p:cNvSpPr/>
          <p:nvPr/>
        </p:nvSpPr>
        <p:spPr>
          <a:xfrm>
            <a:off x="255270" y="4955034"/>
            <a:ext cx="4572000" cy="200055"/>
          </a:xfrm>
          <a:prstGeom prst="rect">
            <a:avLst/>
          </a:prstGeom>
        </p:spPr>
        <p:txBody>
          <a:bodyPr>
            <a:spAutoFit/>
          </a:bodyPr>
          <a:lstStyle/>
          <a:p>
            <a:r>
              <a:rPr lang="en-US" sz="700" dirty="0" smtClean="0">
                <a:solidFill>
                  <a:schemeClr val="bg1">
                    <a:lumMod val="65000"/>
                  </a:schemeClr>
                </a:solidFill>
                <a:latin typeface="Arial" panose="020B0604020202020204" pitchFamily="34" charset="0"/>
                <a:cs typeface="Arial" panose="020B0604020202020204" pitchFamily="34" charset="0"/>
              </a:rPr>
              <a:t>© StephanieZieber/www.shutterstock.com </a:t>
            </a:r>
            <a:endParaRPr lang="en-US" sz="700" dirty="0">
              <a:solidFill>
                <a:schemeClr val="bg1">
                  <a:lumMod val="65000"/>
                </a:schemeClr>
              </a:solidFill>
              <a:latin typeface="Arial" panose="020B0604020202020204" pitchFamily="34" charset="0"/>
              <a:cs typeface="Arial" panose="020B0604020202020204" pitchFamily="34" charset="0"/>
            </a:endParaRPr>
          </a:p>
        </p:txBody>
      </p:sp>
      <p:pic>
        <p:nvPicPr>
          <p:cNvPr id="7" name="Picture 6" descr="S8-shutterstock_158199479.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089" y="2299275"/>
            <a:ext cx="3980588" cy="2653725"/>
          </a:xfrm>
          <a:prstGeom prst="rect">
            <a:avLst/>
          </a:prstGeom>
        </p:spPr>
      </p:pic>
    </p:spTree>
    <p:extLst>
      <p:ext uri="{BB962C8B-B14F-4D97-AF65-F5344CB8AC3E}">
        <p14:creationId xmlns:p14="http://schemas.microsoft.com/office/powerpoint/2010/main" val="605048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2227600"/>
            <a:ext cx="8229600" cy="4525963"/>
          </a:xfrm>
        </p:spPr>
        <p:txBody>
          <a:bodyPr>
            <a:normAutofit/>
          </a:bodyPr>
          <a:lstStyle/>
          <a:p>
            <a:r>
              <a:rPr lang="en-US" sz="2400" dirty="0" smtClean="0">
                <a:latin typeface="Arial" pitchFamily="34" charset="0"/>
                <a:cs typeface="Arial" pitchFamily="34" charset="0"/>
              </a:rPr>
              <a:t>The Eighth Commandment asks us to practice the virtue of truthfulness.</a:t>
            </a:r>
          </a:p>
          <a:p>
            <a:r>
              <a:rPr lang="en-US" sz="2400" dirty="0" smtClean="0">
                <a:latin typeface="Arial" pitchFamily="34" charset="0"/>
                <a:cs typeface="Arial" pitchFamily="34" charset="0"/>
              </a:rPr>
              <a:t>The Sacrament of Penance and Reconciliation always restores our relationship with God.</a:t>
            </a:r>
          </a:p>
          <a:p>
            <a:r>
              <a:rPr lang="en-US" sz="2400" dirty="0" smtClean="0">
                <a:latin typeface="Arial" pitchFamily="34" charset="0"/>
                <a:cs typeface="Arial" pitchFamily="34" charset="0"/>
              </a:rPr>
              <a:t>Telling the truth does not mean talking about personal, private information, but it is our duty to tell secrets that could harm or hurt someone.</a:t>
            </a:r>
            <a:endParaRPr lang="en-US" sz="2400" dirty="0">
              <a:latin typeface="Arial" pitchFamily="34" charset="0"/>
              <a:cs typeface="Arial" pitchFamily="34" charset="0"/>
            </a:endParaRPr>
          </a:p>
        </p:txBody>
      </p:sp>
      <p:sp>
        <p:nvSpPr>
          <p:cNvPr id="6" name="Title 1"/>
          <p:cNvSpPr txBox="1">
            <a:spLocks/>
          </p:cNvSpPr>
          <p:nvPr/>
        </p:nvSpPr>
        <p:spPr>
          <a:xfrm>
            <a:off x="967409" y="314760"/>
            <a:ext cx="73152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Aft>
                <a:spcPts val="0"/>
              </a:spcAft>
            </a:pPr>
            <a:r>
              <a:rPr lang="en-US" sz="3600" b="1" dirty="0" smtClean="0">
                <a:solidFill>
                  <a:srgbClr val="C30027"/>
                </a:solidFill>
                <a:latin typeface="Arial" panose="020B0604020202020204" pitchFamily="34" charset="0"/>
                <a:cs typeface="Arial" panose="020B0604020202020204" pitchFamily="34" charset="0"/>
              </a:rPr>
              <a:t>“The Eighth Commandment: What’s in a Name?”</a:t>
            </a:r>
          </a:p>
          <a:p>
            <a:pPr fontAlgn="auto">
              <a:lnSpc>
                <a:spcPct val="110000"/>
              </a:lnSpc>
              <a:spcAft>
                <a:spcPts val="0"/>
              </a:spcAft>
            </a:pPr>
            <a:r>
              <a:rPr lang="en-US" sz="1800" b="1" dirty="0">
                <a:solidFill>
                  <a:schemeClr val="tx1">
                    <a:lumMod val="50000"/>
                    <a:lumOff val="50000"/>
                  </a:schemeClr>
                </a:solidFill>
                <a:latin typeface="Arial" panose="020B0604020202020204" pitchFamily="34" charset="0"/>
                <a:cs typeface="Arial" panose="020B0604020202020204" pitchFamily="34" charset="0"/>
              </a:rPr>
              <a:t>(</a:t>
            </a:r>
            <a:r>
              <a:rPr lang="en-US" sz="1800" b="1" dirty="0" smtClean="0">
                <a:solidFill>
                  <a:schemeClr val="tx1">
                    <a:lumMod val="50000"/>
                    <a:lumOff val="50000"/>
                  </a:schemeClr>
                </a:solidFill>
                <a:latin typeface="Arial" panose="020B0604020202020204" pitchFamily="34" charset="0"/>
                <a:cs typeface="Arial" panose="020B0604020202020204" pitchFamily="34" charset="0"/>
              </a:rPr>
              <a:t>Handbook, </a:t>
            </a:r>
            <a:r>
              <a:rPr lang="en-US" sz="1800" b="1" dirty="0">
                <a:solidFill>
                  <a:schemeClr val="tx1">
                    <a:lumMod val="50000"/>
                    <a:lumOff val="50000"/>
                  </a:schemeClr>
                </a:solidFill>
                <a:latin typeface="Arial" panose="020B0604020202020204" pitchFamily="34" charset="0"/>
                <a:cs typeface="Arial" panose="020B0604020202020204" pitchFamily="34" charset="0"/>
              </a:rPr>
              <a:t>pages </a:t>
            </a:r>
            <a:r>
              <a:rPr lang="en-US" sz="1800" b="1" dirty="0" smtClean="0">
                <a:solidFill>
                  <a:schemeClr val="tx1">
                    <a:lumMod val="50000"/>
                    <a:lumOff val="50000"/>
                  </a:schemeClr>
                </a:solidFill>
                <a:latin typeface="Arial" panose="020B0604020202020204" pitchFamily="34" charset="0"/>
                <a:cs typeface="Arial" panose="020B0604020202020204" pitchFamily="34" charset="0"/>
              </a:rPr>
              <a:t>474–476)</a:t>
            </a:r>
            <a:endParaRPr lang="en-US" sz="1800" b="1" dirty="0">
              <a:solidFill>
                <a:schemeClr val="tx1">
                  <a:lumMod val="50000"/>
                  <a:lumOff val="50000"/>
                </a:schemeClr>
              </a:solidFill>
              <a:latin typeface="Arial" panose="020B0604020202020204" pitchFamily="34" charset="0"/>
              <a:cs typeface="Arial" panose="020B0604020202020204" pitchFamily="34" charset="0"/>
            </a:endParaRPr>
          </a:p>
          <a:p>
            <a:pPr fontAlgn="auto">
              <a:spcAft>
                <a:spcPts val="0"/>
              </a:spcAft>
            </a:pP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1414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67409" y="314760"/>
            <a:ext cx="73152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Aft>
                <a:spcPts val="0"/>
              </a:spcAft>
            </a:pPr>
            <a:r>
              <a:rPr lang="en-US" sz="3600" b="1" dirty="0" smtClean="0">
                <a:solidFill>
                  <a:srgbClr val="C30027"/>
                </a:solidFill>
                <a:latin typeface="Arial" panose="020B0604020202020204" pitchFamily="34" charset="0"/>
                <a:cs typeface="Arial" panose="020B0604020202020204" pitchFamily="34" charset="0"/>
              </a:rPr>
              <a:t>“The Eighth Commandment: What’s in a Name?”</a:t>
            </a:r>
          </a:p>
          <a:p>
            <a:pPr fontAlgn="auto">
              <a:lnSpc>
                <a:spcPct val="110000"/>
              </a:lnSpc>
              <a:spcAft>
                <a:spcPts val="0"/>
              </a:spcAft>
            </a:pPr>
            <a:r>
              <a:rPr lang="en-US" sz="1800" b="1" dirty="0">
                <a:solidFill>
                  <a:schemeClr val="tx1">
                    <a:lumMod val="50000"/>
                    <a:lumOff val="50000"/>
                  </a:schemeClr>
                </a:solidFill>
                <a:latin typeface="Arial" panose="020B0604020202020204" pitchFamily="34" charset="0"/>
                <a:cs typeface="Arial" panose="020B0604020202020204" pitchFamily="34" charset="0"/>
              </a:rPr>
              <a:t>(</a:t>
            </a:r>
            <a:r>
              <a:rPr lang="en-US" sz="1800" b="1" dirty="0" smtClean="0">
                <a:solidFill>
                  <a:schemeClr val="tx1">
                    <a:lumMod val="50000"/>
                    <a:lumOff val="50000"/>
                  </a:schemeClr>
                </a:solidFill>
                <a:latin typeface="Arial" panose="020B0604020202020204" pitchFamily="34" charset="0"/>
                <a:cs typeface="Arial" panose="020B0604020202020204" pitchFamily="34" charset="0"/>
              </a:rPr>
              <a:t>Handbook, </a:t>
            </a:r>
            <a:r>
              <a:rPr lang="en-US" sz="1800" b="1" dirty="0">
                <a:solidFill>
                  <a:schemeClr val="tx1">
                    <a:lumMod val="50000"/>
                    <a:lumOff val="50000"/>
                  </a:schemeClr>
                </a:solidFill>
                <a:latin typeface="Arial" panose="020B0604020202020204" pitchFamily="34" charset="0"/>
                <a:cs typeface="Arial" panose="020B0604020202020204" pitchFamily="34" charset="0"/>
              </a:rPr>
              <a:t>pages </a:t>
            </a:r>
            <a:r>
              <a:rPr lang="en-US" sz="1800" b="1" dirty="0" smtClean="0">
                <a:solidFill>
                  <a:schemeClr val="tx1">
                    <a:lumMod val="50000"/>
                    <a:lumOff val="50000"/>
                  </a:schemeClr>
                </a:solidFill>
                <a:latin typeface="Arial" panose="020B0604020202020204" pitchFamily="34" charset="0"/>
                <a:cs typeface="Arial" panose="020B0604020202020204" pitchFamily="34" charset="0"/>
              </a:rPr>
              <a:t>474–476)</a:t>
            </a:r>
            <a:endParaRPr lang="en-US" sz="1800" b="1" dirty="0">
              <a:solidFill>
                <a:schemeClr val="tx1">
                  <a:lumMod val="50000"/>
                  <a:lumOff val="50000"/>
                </a:schemeClr>
              </a:solidFill>
              <a:latin typeface="Arial" panose="020B0604020202020204" pitchFamily="34" charset="0"/>
              <a:cs typeface="Arial" panose="020B0604020202020204" pitchFamily="34" charset="0"/>
            </a:endParaRPr>
          </a:p>
          <a:p>
            <a:pPr fontAlgn="auto">
              <a:spcAft>
                <a:spcPts val="0"/>
              </a:spcAft>
            </a:pPr>
            <a:endParaRPr lang="en-US" sz="3600" dirty="0">
              <a:latin typeface="Arial" panose="020B0604020202020204" pitchFamily="34" charset="0"/>
              <a:cs typeface="Arial" panose="020B0604020202020204" pitchFamily="34" charset="0"/>
            </a:endParaRPr>
          </a:p>
        </p:txBody>
      </p:sp>
      <p:pic>
        <p:nvPicPr>
          <p:cNvPr id="7" name="Picture 6" descr="S9-iStock_000011959646_Larg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52662" y="2353018"/>
            <a:ext cx="3591338" cy="2693504"/>
          </a:xfrm>
          <a:prstGeom prst="rect">
            <a:avLst/>
          </a:prstGeom>
        </p:spPr>
      </p:pic>
      <p:sp>
        <p:nvSpPr>
          <p:cNvPr id="5" name="TextBox 4"/>
          <p:cNvSpPr txBox="1"/>
          <p:nvPr/>
        </p:nvSpPr>
        <p:spPr>
          <a:xfrm>
            <a:off x="382130" y="2239616"/>
            <a:ext cx="5684575" cy="2477601"/>
          </a:xfrm>
          <a:prstGeom prst="rect">
            <a:avLst/>
          </a:prstGeom>
          <a:noFill/>
        </p:spPr>
        <p:txBody>
          <a:bodyPr wrap="square" rtlCol="0">
            <a:spAutoFit/>
          </a:bodyPr>
          <a:lstStyle/>
          <a:p>
            <a:pPr marL="457200" indent="-457200"/>
            <a:r>
              <a:rPr lang="en-US" sz="1550" b="1" dirty="0" smtClean="0">
                <a:latin typeface="Arial" panose="020B0604020202020204" pitchFamily="34" charset="0"/>
                <a:cs typeface="Arial" panose="020B0604020202020204" pitchFamily="34" charset="0"/>
              </a:rPr>
              <a:t>Activity: “Speak Wisely”</a:t>
            </a:r>
          </a:p>
          <a:p>
            <a:pPr marL="457200" indent="-457200"/>
            <a:r>
              <a:rPr lang="en-US" sz="1550" dirty="0" smtClean="0">
                <a:latin typeface="Arial" panose="020B0604020202020204" pitchFamily="34" charset="0"/>
                <a:cs typeface="Arial" panose="020B0604020202020204" pitchFamily="34" charset="0"/>
              </a:rPr>
              <a:t>1. Your teacher will arrange the class in groups of three.</a:t>
            </a:r>
          </a:p>
          <a:p>
            <a:pPr marL="288925" indent="-288925"/>
            <a:r>
              <a:rPr lang="en-US" sz="1550" dirty="0" smtClean="0">
                <a:latin typeface="Arial" panose="020B0604020202020204" pitchFamily="34" charset="0"/>
                <a:cs typeface="Arial" panose="020B0604020202020204" pitchFamily="34" charset="0"/>
              </a:rPr>
              <a:t>2 . Each group will be assigned one of the </a:t>
            </a:r>
            <a:r>
              <a:rPr lang="en-US" sz="1550" dirty="0" smtClean="0">
                <a:latin typeface="Arial" panose="020B0604020202020204" pitchFamily="34" charset="0"/>
                <a:cs typeface="Arial" panose="020B0604020202020204" pitchFamily="34" charset="0"/>
              </a:rPr>
              <a:t>following</a:t>
            </a:r>
            <a:br>
              <a:rPr lang="en-US" sz="1550" dirty="0" smtClean="0">
                <a:latin typeface="Arial" panose="020B0604020202020204" pitchFamily="34" charset="0"/>
                <a:cs typeface="Arial" panose="020B0604020202020204" pitchFamily="34" charset="0"/>
              </a:rPr>
            </a:br>
            <a:r>
              <a:rPr lang="en-US" sz="1550" dirty="0" smtClean="0">
                <a:latin typeface="Arial" panose="020B0604020202020204" pitchFamily="34" charset="0"/>
                <a:cs typeface="Arial" panose="020B0604020202020204" pitchFamily="34" charset="0"/>
              </a:rPr>
              <a:t>Scripture verses: </a:t>
            </a:r>
            <a:r>
              <a:rPr lang="en-US" sz="1550" b="1" dirty="0" smtClean="0">
                <a:latin typeface="Arial" panose="020B0604020202020204" pitchFamily="34" charset="0"/>
                <a:cs typeface="Arial" panose="020B0604020202020204" pitchFamily="34" charset="0"/>
              </a:rPr>
              <a:t>Leviticus 19:16; </a:t>
            </a:r>
            <a:r>
              <a:rPr lang="en-US" sz="1550" b="1" dirty="0" smtClean="0">
                <a:latin typeface="Arial" panose="020B0604020202020204" pitchFamily="34" charset="0"/>
                <a:cs typeface="Arial" panose="020B0604020202020204" pitchFamily="34" charset="0"/>
              </a:rPr>
              <a:t>Proverbs </a:t>
            </a:r>
            <a:r>
              <a:rPr lang="en-US" sz="1550" b="1" dirty="0" smtClean="0">
                <a:latin typeface="Arial" panose="020B0604020202020204" pitchFamily="34" charset="0"/>
                <a:cs typeface="Arial" panose="020B0604020202020204" pitchFamily="34" charset="0"/>
              </a:rPr>
              <a:t>11:1,3,5</a:t>
            </a:r>
            <a:r>
              <a:rPr lang="en-US" sz="1550" dirty="0" smtClean="0">
                <a:latin typeface="Arial" panose="020B0604020202020204" pitchFamily="34" charset="0"/>
                <a:cs typeface="Arial" panose="020B0604020202020204" pitchFamily="34" charset="0"/>
              </a:rPr>
              <a:t>–</a:t>
            </a:r>
            <a:r>
              <a:rPr lang="en-US" sz="1550" b="1" dirty="0" smtClean="0">
                <a:latin typeface="Arial" panose="020B0604020202020204" pitchFamily="34" charset="0"/>
                <a:cs typeface="Arial" panose="020B0604020202020204" pitchFamily="34" charset="0"/>
              </a:rPr>
              <a:t>6;</a:t>
            </a:r>
            <a:br>
              <a:rPr lang="en-US" sz="1550" b="1" dirty="0" smtClean="0">
                <a:latin typeface="Arial" panose="020B0604020202020204" pitchFamily="34" charset="0"/>
                <a:cs typeface="Arial" panose="020B0604020202020204" pitchFamily="34" charset="0"/>
              </a:rPr>
            </a:br>
            <a:r>
              <a:rPr lang="en-US" sz="1550" b="1" dirty="0" smtClean="0">
                <a:latin typeface="Arial" panose="020B0604020202020204" pitchFamily="34" charset="0"/>
                <a:cs typeface="Arial" panose="020B0604020202020204" pitchFamily="34" charset="0"/>
              </a:rPr>
              <a:t>Proverbs 11:13.</a:t>
            </a:r>
            <a:endParaRPr lang="en-US" sz="1550" b="1" dirty="0" smtClean="0">
              <a:latin typeface="Arial" panose="020B0604020202020204" pitchFamily="34" charset="0"/>
              <a:cs typeface="Arial" panose="020B0604020202020204" pitchFamily="34" charset="0"/>
            </a:endParaRPr>
          </a:p>
          <a:p>
            <a:pPr marL="233363" indent="-233363"/>
            <a:r>
              <a:rPr lang="en-US" sz="1550" dirty="0" smtClean="0">
                <a:latin typeface="Arial" panose="020B0604020202020204" pitchFamily="34" charset="0"/>
                <a:cs typeface="Arial" panose="020B0604020202020204" pitchFamily="34" charset="0"/>
              </a:rPr>
              <a:t>3. Read and discuss the meaning of your assigned verse. Answer this question: </a:t>
            </a:r>
            <a:r>
              <a:rPr lang="en-US" sz="1550" b="1" dirty="0" smtClean="0">
                <a:latin typeface="Arial" panose="020B0604020202020204" pitchFamily="34" charset="0"/>
                <a:cs typeface="Arial" panose="020B0604020202020204" pitchFamily="34" charset="0"/>
              </a:rPr>
              <a:t>How </a:t>
            </a:r>
            <a:r>
              <a:rPr lang="en-US" sz="1550" b="1" dirty="0" smtClean="0">
                <a:latin typeface="Arial" panose="020B0604020202020204" pitchFamily="34" charset="0"/>
                <a:cs typeface="Arial" panose="020B0604020202020204" pitchFamily="34" charset="0"/>
              </a:rPr>
              <a:t>does it apply to today’s world and your own lives?</a:t>
            </a:r>
            <a:endParaRPr lang="en-US" sz="1550" dirty="0">
              <a:latin typeface="Arial" panose="020B0604020202020204" pitchFamily="34" charset="0"/>
              <a:cs typeface="Arial" panose="020B0604020202020204" pitchFamily="34" charset="0"/>
            </a:endParaRPr>
          </a:p>
          <a:p>
            <a:pPr marL="233363" indent="-233363"/>
            <a:r>
              <a:rPr lang="en-US" sz="1550" dirty="0" smtClean="0">
                <a:latin typeface="Arial" panose="020B0604020202020204" pitchFamily="34" charset="0"/>
                <a:cs typeface="Arial" panose="020B0604020202020204" pitchFamily="34" charset="0"/>
              </a:rPr>
              <a:t>4. Group members will switch for discussion of a different verse.</a:t>
            </a:r>
            <a:endParaRPr lang="en-US" sz="1550" dirty="0">
              <a:latin typeface="Arial" panose="020B0604020202020204" pitchFamily="34" charset="0"/>
              <a:cs typeface="Arial" panose="020B0604020202020204" pitchFamily="34" charset="0"/>
            </a:endParaRPr>
          </a:p>
        </p:txBody>
      </p:sp>
      <p:sp>
        <p:nvSpPr>
          <p:cNvPr id="6" name="Rectangle 5"/>
          <p:cNvSpPr/>
          <p:nvPr/>
        </p:nvSpPr>
        <p:spPr>
          <a:xfrm>
            <a:off x="6648475" y="4763017"/>
            <a:ext cx="1467068" cy="200055"/>
          </a:xfrm>
          <a:prstGeom prst="rect">
            <a:avLst/>
          </a:prstGeom>
        </p:spPr>
        <p:txBody>
          <a:bodyPr wrap="none">
            <a:spAutoFit/>
          </a:bodyPr>
          <a:lstStyle/>
          <a:p>
            <a:r>
              <a:rPr lang="en-US" sz="700" dirty="0" smtClean="0">
                <a:solidFill>
                  <a:schemeClr val="bg1">
                    <a:lumMod val="65000"/>
                  </a:schemeClr>
                </a:solidFill>
                <a:latin typeface="Arial" panose="020B0604020202020204" pitchFamily="34" charset="0"/>
                <a:cs typeface="Arial" panose="020B0604020202020204" pitchFamily="34" charset="0"/>
              </a:rPr>
              <a:t>© Pavlen/www.istockphoto.com </a:t>
            </a:r>
            <a:endParaRPr lang="en-US" sz="7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7879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4555" y="368170"/>
            <a:ext cx="9766852"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Aft>
                <a:spcPts val="0"/>
              </a:spcAft>
            </a:pPr>
            <a:r>
              <a:rPr lang="en-US" sz="3200" b="1" dirty="0" smtClean="0">
                <a:solidFill>
                  <a:srgbClr val="0A5598"/>
                </a:solidFill>
                <a:latin typeface="Arial" panose="020B0604020202020204" pitchFamily="34" charset="0"/>
                <a:cs typeface="Arial" panose="020B0604020202020204" pitchFamily="34" charset="0"/>
              </a:rPr>
              <a:t>“People of Faith: Archbishop Oscar Romero”</a:t>
            </a:r>
          </a:p>
          <a:p>
            <a:pPr fontAlgn="auto">
              <a:lnSpc>
                <a:spcPct val="110000"/>
              </a:lnSpc>
              <a:spcAft>
                <a:spcPts val="0"/>
              </a:spcAft>
            </a:pPr>
            <a:r>
              <a:rPr lang="en-US" sz="1800" b="1" dirty="0">
                <a:solidFill>
                  <a:schemeClr val="bg1">
                    <a:lumMod val="65000"/>
                  </a:schemeClr>
                </a:solidFill>
                <a:latin typeface="Arial" panose="020B0604020202020204" pitchFamily="34" charset="0"/>
                <a:cs typeface="Arial" panose="020B0604020202020204" pitchFamily="34" charset="0"/>
              </a:rPr>
              <a:t>(</a:t>
            </a:r>
            <a:r>
              <a:rPr lang="en-US" sz="1800" b="1" dirty="0" smtClean="0">
                <a:solidFill>
                  <a:schemeClr val="bg1">
                    <a:lumMod val="65000"/>
                  </a:schemeClr>
                </a:solidFill>
                <a:latin typeface="Arial" panose="020B0604020202020204" pitchFamily="34" charset="0"/>
                <a:cs typeface="Arial" panose="020B0604020202020204" pitchFamily="34" charset="0"/>
              </a:rPr>
              <a:t>Handbook, page 477)</a:t>
            </a:r>
            <a:endParaRPr lang="en-US" sz="1800" b="1" dirty="0">
              <a:solidFill>
                <a:schemeClr val="bg1">
                  <a:lumMod val="65000"/>
                </a:schemeClr>
              </a:solidFill>
              <a:latin typeface="Arial" panose="020B0604020202020204" pitchFamily="34" charset="0"/>
              <a:cs typeface="Arial" panose="020B0604020202020204" pitchFamily="34" charset="0"/>
            </a:endParaRPr>
          </a:p>
          <a:p>
            <a:pPr fontAlgn="auto">
              <a:lnSpc>
                <a:spcPct val="110000"/>
              </a:lnSpc>
              <a:spcAft>
                <a:spcPts val="0"/>
              </a:spcAft>
            </a:pPr>
            <a:endParaRPr lang="en-US" sz="3600" dirty="0">
              <a:latin typeface="Arial" panose="020B0604020202020204" pitchFamily="34" charset="0"/>
              <a:cs typeface="Arial" panose="020B0604020202020204" pitchFamily="34" charset="0"/>
            </a:endParaRPr>
          </a:p>
        </p:txBody>
      </p:sp>
      <p:sp>
        <p:nvSpPr>
          <p:cNvPr id="5" name="Rectangle 4"/>
          <p:cNvSpPr/>
          <p:nvPr/>
        </p:nvSpPr>
        <p:spPr>
          <a:xfrm>
            <a:off x="630713" y="1621652"/>
            <a:ext cx="4572000" cy="1251881"/>
          </a:xfrm>
          <a:prstGeom prst="rect">
            <a:avLst/>
          </a:prstGeom>
        </p:spPr>
        <p:txBody>
          <a:bodyPr>
            <a:spAutoFit/>
          </a:bodyPr>
          <a:lstStyle/>
          <a:p>
            <a:pPr marL="0" marR="0">
              <a:lnSpc>
                <a:spcPct val="115000"/>
              </a:lnSpc>
              <a:spcBef>
                <a:spcPts val="0"/>
              </a:spcBef>
              <a:spcAft>
                <a:spcPts val="0"/>
              </a:spcAft>
            </a:pPr>
            <a:r>
              <a:rPr lang="en-US" sz="2200" dirty="0" smtClean="0">
                <a:solidFill>
                  <a:srgbClr val="000000"/>
                </a:solidFill>
                <a:latin typeface="Arial" panose="020B0604020202020204" pitchFamily="34" charset="0"/>
                <a:ea typeface="Times New Roman" panose="02020603050405020304" pitchFamily="18" charset="0"/>
                <a:cs typeface="TimesNewRomanPSMT"/>
              </a:rPr>
              <a:t>Archbishop </a:t>
            </a:r>
            <a:r>
              <a:rPr lang="en-US" sz="2200" dirty="0">
                <a:solidFill>
                  <a:srgbClr val="000000"/>
                </a:solidFill>
                <a:latin typeface="Arial" panose="020B0604020202020204" pitchFamily="34" charset="0"/>
                <a:ea typeface="Times New Roman" panose="02020603050405020304" pitchFamily="18" charset="0"/>
                <a:cs typeface="TimesNewRomanPSMT"/>
              </a:rPr>
              <a:t>Oscar Romero was a powerful witness to God in the world.</a:t>
            </a:r>
            <a:endParaRPr lang="en-US" sz="2200" dirty="0">
              <a:solidFill>
                <a:srgbClr val="000000"/>
              </a:solidFill>
              <a:effectLst/>
              <a:latin typeface="Arial" panose="020B0604020202020204" pitchFamily="34" charset="0"/>
              <a:ea typeface="Times New Roman" panose="02020603050405020304" pitchFamily="18" charset="0"/>
              <a:cs typeface="TimesNewRomanPSMT"/>
            </a:endParaRPr>
          </a:p>
        </p:txBody>
      </p:sp>
      <p:sp>
        <p:nvSpPr>
          <p:cNvPr id="6" name="Rectangle 5"/>
          <p:cNvSpPr/>
          <p:nvPr/>
        </p:nvSpPr>
        <p:spPr>
          <a:xfrm>
            <a:off x="6928051" y="5422890"/>
            <a:ext cx="1508747" cy="200055"/>
          </a:xfrm>
          <a:prstGeom prst="rect">
            <a:avLst/>
          </a:prstGeom>
        </p:spPr>
        <p:txBody>
          <a:bodyPr wrap="none">
            <a:spAutoFit/>
          </a:bodyPr>
          <a:lstStyle/>
          <a:p>
            <a:pPr algn="r"/>
            <a:r>
              <a:rPr lang="en-US" sz="700" dirty="0" smtClean="0">
                <a:solidFill>
                  <a:schemeClr val="bg1">
                    <a:lumMod val="65000"/>
                  </a:schemeClr>
                </a:solidFill>
                <a:latin typeface="Arial" panose="020B0604020202020204" pitchFamily="34" charset="0"/>
                <a:cs typeface="Arial" panose="020B0604020202020204" pitchFamily="34" charset="0"/>
              </a:rPr>
              <a:t>© Hakne1/www.shutterstock.com</a:t>
            </a:r>
            <a:endParaRPr lang="en-US" sz="700" dirty="0">
              <a:solidFill>
                <a:schemeClr val="bg1">
                  <a:lumMod val="65000"/>
                </a:schemeClr>
              </a:solidFill>
              <a:latin typeface="Arial" panose="020B0604020202020204" pitchFamily="34" charset="0"/>
              <a:cs typeface="Arial" panose="020B0604020202020204" pitchFamily="34" charset="0"/>
            </a:endParaRPr>
          </a:p>
        </p:txBody>
      </p:sp>
      <p:pic>
        <p:nvPicPr>
          <p:cNvPr id="7" name="Picture 6" descr="S10-shutterstock_147597467.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9742" y="1621652"/>
            <a:ext cx="2837323" cy="3783096"/>
          </a:xfrm>
          <a:prstGeom prst="rect">
            <a:avLst/>
          </a:prstGeom>
        </p:spPr>
      </p:pic>
    </p:spTree>
    <p:extLst>
      <p:ext uri="{BB962C8B-B14F-4D97-AF65-F5344CB8AC3E}">
        <p14:creationId xmlns:p14="http://schemas.microsoft.com/office/powerpoint/2010/main" val="2736938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647130"/>
            <a:ext cx="8229600" cy="4525963"/>
          </a:xfrm>
        </p:spPr>
        <p:txBody>
          <a:bodyPr>
            <a:normAutofit/>
          </a:bodyPr>
          <a:lstStyle/>
          <a:p>
            <a:r>
              <a:rPr lang="en-US" sz="2400" dirty="0" smtClean="0">
                <a:latin typeface="Arial" pitchFamily="34" charset="0"/>
                <a:cs typeface="Arial" pitchFamily="34" charset="0"/>
              </a:rPr>
              <a:t>Oscar Romero was appointed archbishop of San Salvador during difficult and dangerous times in El Salvador.</a:t>
            </a:r>
          </a:p>
          <a:p>
            <a:r>
              <a:rPr lang="en-US" sz="2400" dirty="0" smtClean="0">
                <a:latin typeface="Arial" pitchFamily="34" charset="0"/>
                <a:cs typeface="Arial" pitchFamily="34" charset="0"/>
              </a:rPr>
              <a:t>When his friend Fr. Rutilio Grande was killed, the archbishop realized his friend was killed because he lived the Gospel of Jesus and spoke out on injustice toward the poor. </a:t>
            </a:r>
            <a:endParaRPr lang="en-US" sz="2400" dirty="0">
              <a:latin typeface="Arial" pitchFamily="34" charset="0"/>
              <a:cs typeface="Arial" pitchFamily="34" charset="0"/>
            </a:endParaRPr>
          </a:p>
        </p:txBody>
      </p:sp>
      <p:sp>
        <p:nvSpPr>
          <p:cNvPr id="6" name="Title 1"/>
          <p:cNvSpPr txBox="1">
            <a:spLocks/>
          </p:cNvSpPr>
          <p:nvPr/>
        </p:nvSpPr>
        <p:spPr>
          <a:xfrm>
            <a:off x="-344555" y="368170"/>
            <a:ext cx="9766852"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Aft>
                <a:spcPts val="0"/>
              </a:spcAft>
            </a:pPr>
            <a:r>
              <a:rPr lang="en-US" sz="3200" b="1" dirty="0" smtClean="0">
                <a:solidFill>
                  <a:srgbClr val="0A5598"/>
                </a:solidFill>
                <a:latin typeface="Arial" panose="020B0604020202020204" pitchFamily="34" charset="0"/>
                <a:cs typeface="Arial" panose="020B0604020202020204" pitchFamily="34" charset="0"/>
              </a:rPr>
              <a:t>“People of Faith: Archbishop Oscar Romero”</a:t>
            </a:r>
          </a:p>
          <a:p>
            <a:pPr fontAlgn="auto">
              <a:lnSpc>
                <a:spcPct val="110000"/>
              </a:lnSpc>
              <a:spcAft>
                <a:spcPts val="0"/>
              </a:spcAft>
            </a:pPr>
            <a:r>
              <a:rPr lang="en-US" sz="1800" b="1" dirty="0">
                <a:solidFill>
                  <a:schemeClr val="bg1">
                    <a:lumMod val="65000"/>
                  </a:schemeClr>
                </a:solidFill>
                <a:latin typeface="Arial" panose="020B0604020202020204" pitchFamily="34" charset="0"/>
                <a:cs typeface="Arial" panose="020B0604020202020204" pitchFamily="34" charset="0"/>
              </a:rPr>
              <a:t>(</a:t>
            </a:r>
            <a:r>
              <a:rPr lang="en-US" sz="1800" b="1" dirty="0" smtClean="0">
                <a:solidFill>
                  <a:schemeClr val="bg1">
                    <a:lumMod val="65000"/>
                  </a:schemeClr>
                </a:solidFill>
                <a:latin typeface="Arial" panose="020B0604020202020204" pitchFamily="34" charset="0"/>
                <a:cs typeface="Arial" panose="020B0604020202020204" pitchFamily="34" charset="0"/>
              </a:rPr>
              <a:t>Handbook, page 477)</a:t>
            </a:r>
            <a:endParaRPr lang="en-US" sz="1800" b="1" dirty="0">
              <a:solidFill>
                <a:schemeClr val="bg1">
                  <a:lumMod val="65000"/>
                </a:schemeClr>
              </a:solidFill>
              <a:latin typeface="Arial" panose="020B0604020202020204" pitchFamily="34" charset="0"/>
              <a:cs typeface="Arial" panose="020B0604020202020204" pitchFamily="34" charset="0"/>
            </a:endParaRPr>
          </a:p>
          <a:p>
            <a:pPr fontAlgn="auto">
              <a:lnSpc>
                <a:spcPct val="110000"/>
              </a:lnSpc>
              <a:spcAft>
                <a:spcPts val="0"/>
              </a:spcAft>
            </a:pP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1641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4555" y="368170"/>
            <a:ext cx="9766852"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Aft>
                <a:spcPts val="0"/>
              </a:spcAft>
            </a:pPr>
            <a:r>
              <a:rPr lang="en-US" sz="3200" b="1" dirty="0" smtClean="0">
                <a:solidFill>
                  <a:srgbClr val="0A5598"/>
                </a:solidFill>
                <a:latin typeface="Arial" panose="020B0604020202020204" pitchFamily="34" charset="0"/>
                <a:cs typeface="Arial" panose="020B0604020202020204" pitchFamily="34" charset="0"/>
              </a:rPr>
              <a:t>“People of Faith: Archbishop Oscar Romero”</a:t>
            </a:r>
          </a:p>
          <a:p>
            <a:pPr fontAlgn="auto">
              <a:lnSpc>
                <a:spcPct val="110000"/>
              </a:lnSpc>
              <a:spcAft>
                <a:spcPts val="0"/>
              </a:spcAft>
            </a:pPr>
            <a:r>
              <a:rPr lang="en-US" sz="1800" b="1" dirty="0">
                <a:solidFill>
                  <a:schemeClr val="bg1">
                    <a:lumMod val="65000"/>
                  </a:schemeClr>
                </a:solidFill>
                <a:latin typeface="Arial" panose="020B0604020202020204" pitchFamily="34" charset="0"/>
                <a:cs typeface="Arial" panose="020B0604020202020204" pitchFamily="34" charset="0"/>
              </a:rPr>
              <a:t>(</a:t>
            </a:r>
            <a:r>
              <a:rPr lang="en-US" sz="1800" b="1" dirty="0" smtClean="0">
                <a:solidFill>
                  <a:schemeClr val="bg1">
                    <a:lumMod val="65000"/>
                  </a:schemeClr>
                </a:solidFill>
                <a:latin typeface="Arial" panose="020B0604020202020204" pitchFamily="34" charset="0"/>
                <a:cs typeface="Arial" panose="020B0604020202020204" pitchFamily="34" charset="0"/>
              </a:rPr>
              <a:t>Handbook, page 477)</a:t>
            </a:r>
            <a:endParaRPr lang="en-US" sz="1800" b="1" dirty="0">
              <a:solidFill>
                <a:schemeClr val="bg1">
                  <a:lumMod val="65000"/>
                </a:schemeClr>
              </a:solidFill>
              <a:latin typeface="Arial" panose="020B0604020202020204" pitchFamily="34" charset="0"/>
              <a:cs typeface="Arial" panose="020B0604020202020204" pitchFamily="34" charset="0"/>
            </a:endParaRPr>
          </a:p>
          <a:p>
            <a:pPr fontAlgn="auto">
              <a:lnSpc>
                <a:spcPct val="110000"/>
              </a:lnSpc>
              <a:spcAft>
                <a:spcPts val="0"/>
              </a:spcAft>
            </a:pPr>
            <a:endParaRPr lang="en-US" sz="3600" dirty="0">
              <a:latin typeface="Arial" panose="020B0604020202020204" pitchFamily="34" charset="0"/>
              <a:cs typeface="Arial" panose="020B0604020202020204" pitchFamily="34" charset="0"/>
            </a:endParaRPr>
          </a:p>
        </p:txBody>
      </p:sp>
      <p:sp>
        <p:nvSpPr>
          <p:cNvPr id="5" name="Content Placeholder 2"/>
          <p:cNvSpPr>
            <a:spLocks noGrp="1"/>
          </p:cNvSpPr>
          <p:nvPr>
            <p:ph idx="1"/>
          </p:nvPr>
        </p:nvSpPr>
        <p:spPr>
          <a:xfrm>
            <a:off x="457200" y="1600200"/>
            <a:ext cx="8229600" cy="4525963"/>
          </a:xfrm>
        </p:spPr>
        <p:txBody>
          <a:bodyPr>
            <a:normAutofit/>
          </a:bodyPr>
          <a:lstStyle/>
          <a:p>
            <a:r>
              <a:rPr lang="en-US" sz="2400" dirty="0" smtClean="0">
                <a:latin typeface="Arial" pitchFamily="34" charset="0"/>
                <a:cs typeface="Arial" pitchFamily="34" charset="0"/>
              </a:rPr>
              <a:t>Archbishop Romero continued to speak out, despite the danger, and was killed while celebrating Mass on March 24, 1980.</a:t>
            </a:r>
          </a:p>
          <a:p>
            <a:r>
              <a:rPr lang="en-US" sz="2400" dirty="0" smtClean="0">
                <a:latin typeface="Arial" pitchFamily="34" charset="0"/>
                <a:cs typeface="Arial" pitchFamily="34" charset="0"/>
              </a:rPr>
              <a:t>In 1997, Pope Saint John Paul II gave Archbishop Romero the title </a:t>
            </a:r>
            <a:r>
              <a:rPr lang="en-US" sz="2400" dirty="0" smtClean="0">
                <a:latin typeface="Arial" pitchFamily="34" charset="0"/>
                <a:cs typeface="Arial" pitchFamily="34" charset="0"/>
              </a:rPr>
              <a:t>Servant </a:t>
            </a:r>
            <a:r>
              <a:rPr lang="en-US" sz="2400" dirty="0" smtClean="0">
                <a:latin typeface="Arial" pitchFamily="34" charset="0"/>
                <a:cs typeface="Arial" pitchFamily="34" charset="0"/>
              </a:rPr>
              <a:t>of God</a:t>
            </a:r>
            <a:r>
              <a:rPr lang="en-US" sz="2400" dirty="0" smtClean="0">
                <a:latin typeface="Arial" pitchFamily="34" charset="0"/>
                <a:cs typeface="Arial" pitchFamily="34" charset="0"/>
              </a:rPr>
              <a:t>, </a:t>
            </a:r>
            <a:r>
              <a:rPr lang="en-US" sz="2400" dirty="0" smtClean="0">
                <a:latin typeface="Arial" pitchFamily="34" charset="0"/>
                <a:cs typeface="Arial" pitchFamily="34" charset="0"/>
              </a:rPr>
              <a:t>which is the first step in the process of canonization as a saint.</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2342126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4555" y="368170"/>
            <a:ext cx="9766852"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Aft>
                <a:spcPts val="0"/>
              </a:spcAft>
            </a:pPr>
            <a:r>
              <a:rPr lang="en-US" sz="3200" b="1" dirty="0" smtClean="0">
                <a:solidFill>
                  <a:srgbClr val="0A5598"/>
                </a:solidFill>
                <a:latin typeface="Arial" panose="020B0604020202020204" pitchFamily="34" charset="0"/>
                <a:cs typeface="Arial" panose="020B0604020202020204" pitchFamily="34" charset="0"/>
              </a:rPr>
              <a:t>“People of Faith: Archbishop Oscar Romero”</a:t>
            </a:r>
          </a:p>
          <a:p>
            <a:pPr fontAlgn="auto">
              <a:lnSpc>
                <a:spcPct val="110000"/>
              </a:lnSpc>
              <a:spcAft>
                <a:spcPts val="0"/>
              </a:spcAft>
            </a:pPr>
            <a:r>
              <a:rPr lang="en-US" sz="1800" b="1" dirty="0">
                <a:solidFill>
                  <a:schemeClr val="bg1">
                    <a:lumMod val="65000"/>
                  </a:schemeClr>
                </a:solidFill>
                <a:latin typeface="Arial" panose="020B0604020202020204" pitchFamily="34" charset="0"/>
                <a:cs typeface="Arial" panose="020B0604020202020204" pitchFamily="34" charset="0"/>
              </a:rPr>
              <a:t>(</a:t>
            </a:r>
            <a:r>
              <a:rPr lang="en-US" sz="1800" b="1" dirty="0" smtClean="0">
                <a:solidFill>
                  <a:schemeClr val="bg1">
                    <a:lumMod val="65000"/>
                  </a:schemeClr>
                </a:solidFill>
                <a:latin typeface="Arial" panose="020B0604020202020204" pitchFamily="34" charset="0"/>
                <a:cs typeface="Arial" panose="020B0604020202020204" pitchFamily="34" charset="0"/>
              </a:rPr>
              <a:t>Handbook, page 477)</a:t>
            </a:r>
            <a:endParaRPr lang="en-US" sz="1800" b="1" dirty="0">
              <a:solidFill>
                <a:schemeClr val="bg1">
                  <a:lumMod val="65000"/>
                </a:schemeClr>
              </a:solidFill>
              <a:latin typeface="Arial" panose="020B0604020202020204" pitchFamily="34" charset="0"/>
              <a:cs typeface="Arial" panose="020B0604020202020204" pitchFamily="34" charset="0"/>
            </a:endParaRPr>
          </a:p>
          <a:p>
            <a:pPr fontAlgn="auto">
              <a:lnSpc>
                <a:spcPct val="110000"/>
              </a:lnSpc>
              <a:spcAft>
                <a:spcPts val="0"/>
              </a:spcAft>
            </a:pPr>
            <a:endParaRPr lang="en-US" sz="3600" dirty="0">
              <a:latin typeface="Arial" panose="020B0604020202020204" pitchFamily="34" charset="0"/>
              <a:cs typeface="Arial" panose="020B0604020202020204" pitchFamily="34" charset="0"/>
            </a:endParaRPr>
          </a:p>
        </p:txBody>
      </p:sp>
      <p:sp>
        <p:nvSpPr>
          <p:cNvPr id="5" name="Rectangle 4"/>
          <p:cNvSpPr/>
          <p:nvPr/>
        </p:nvSpPr>
        <p:spPr>
          <a:xfrm>
            <a:off x="574014" y="1399449"/>
            <a:ext cx="4572000" cy="3086422"/>
          </a:xfrm>
          <a:prstGeom prst="rect">
            <a:avLst/>
          </a:prstGeom>
        </p:spPr>
        <p:txBody>
          <a:bodyPr>
            <a:spAutoFit/>
          </a:bodyPr>
          <a:lstStyle/>
          <a:p>
            <a:pPr marL="228600" indent="-228600">
              <a:lnSpc>
                <a:spcPct val="115000"/>
              </a:lnSpc>
            </a:pPr>
            <a:r>
              <a:rPr lang="en-US" sz="1550" b="1" dirty="0" smtClean="0">
                <a:latin typeface="Arial" panose="020B0604020202020204" pitchFamily="34" charset="0"/>
                <a:ea typeface="Times New Roman" panose="02020603050405020304" pitchFamily="18" charset="0"/>
                <a:cs typeface="Times New Roman" panose="02020603050405020304" pitchFamily="18" charset="0"/>
              </a:rPr>
              <a:t>Activity: “Who Is Your Bishop?”</a:t>
            </a:r>
          </a:p>
          <a:p>
            <a:pPr marL="228600" indent="-228600">
              <a:lnSpc>
                <a:spcPct val="115000"/>
              </a:lnSpc>
              <a:buFont typeface="+mj-lt"/>
              <a:buAutoNum type="arabicPeriod"/>
            </a:pPr>
            <a:r>
              <a:rPr lang="en-US" sz="1550" dirty="0" smtClean="0">
                <a:latin typeface="Arial" panose="020B0604020202020204" pitchFamily="34" charset="0"/>
                <a:ea typeface="Times New Roman" panose="02020603050405020304" pitchFamily="18" charset="0"/>
                <a:cs typeface="Times New Roman" panose="02020603050405020304" pitchFamily="18" charset="0"/>
              </a:rPr>
              <a:t>Read this statement:</a:t>
            </a:r>
            <a:endParaRPr lang="en-US" sz="1550" dirty="0">
              <a:latin typeface="Arial" panose="020B0604020202020204" pitchFamily="34" charset="0"/>
              <a:ea typeface="Times New Roman" panose="02020603050405020304" pitchFamily="18" charset="0"/>
              <a:cs typeface="Times New Roman" panose="02020603050405020304" pitchFamily="18" charset="0"/>
            </a:endParaRPr>
          </a:p>
          <a:p>
            <a:pPr marL="233363" marR="0" lvl="0">
              <a:lnSpc>
                <a:spcPct val="115000"/>
              </a:lnSpc>
              <a:spcBef>
                <a:spcPts val="0"/>
              </a:spcBef>
              <a:spcAft>
                <a:spcPts val="0"/>
              </a:spcAft>
            </a:pPr>
            <a:r>
              <a:rPr lang="en-US" sz="1550" i="1" dirty="0" smtClean="0">
                <a:latin typeface="Arial" panose="020B0604020202020204" pitchFamily="34" charset="0"/>
                <a:ea typeface="Times New Roman" panose="02020603050405020304" pitchFamily="18" charset="0"/>
                <a:cs typeface="Times New Roman" panose="02020603050405020304" pitchFamily="18" charset="0"/>
              </a:rPr>
              <a:t>The </a:t>
            </a:r>
            <a:r>
              <a:rPr lang="en-US" sz="1550" i="1" dirty="0">
                <a:latin typeface="Arial" panose="020B0604020202020204" pitchFamily="34" charset="0"/>
                <a:ea typeface="Times New Roman" panose="02020603050405020304" pitchFamily="18" charset="0"/>
                <a:cs typeface="Times New Roman" panose="02020603050405020304" pitchFamily="18" charset="0"/>
              </a:rPr>
              <a:t>bishop is the leader of our diocese. He is our chief teacher of the faith. Just as we have gotten to know Archbishop Romero today, we can get to know our own bishop a little better</a:t>
            </a:r>
            <a:r>
              <a:rPr lang="en-US" sz="1550" i="1" dirty="0" smtClean="0">
                <a:latin typeface="Arial" panose="020B0604020202020204" pitchFamily="34" charset="0"/>
                <a:ea typeface="Times New Roman" panose="02020603050405020304" pitchFamily="18" charset="0"/>
                <a:cs typeface="Times New Roman" panose="02020603050405020304" pitchFamily="18" charset="0"/>
              </a:rPr>
              <a:t>.</a:t>
            </a:r>
          </a:p>
          <a:p>
            <a:pPr marL="233363" marR="0" lvl="0" indent="-233363">
              <a:lnSpc>
                <a:spcPct val="115000"/>
              </a:lnSpc>
              <a:spcBef>
                <a:spcPts val="0"/>
              </a:spcBef>
              <a:spcAft>
                <a:spcPts val="0"/>
              </a:spcAft>
            </a:pPr>
            <a:r>
              <a:rPr lang="en-US" sz="1550" dirty="0" smtClean="0">
                <a:latin typeface="Arial" panose="020B0604020202020204" pitchFamily="34" charset="0"/>
                <a:ea typeface="Times New Roman" panose="02020603050405020304" pitchFamily="18" charset="0"/>
                <a:cs typeface="Times New Roman" panose="02020603050405020304" pitchFamily="18" charset="0"/>
              </a:rPr>
              <a:t>2. Your teacher will arrange you into small groups. Each group will search online for background on the bishop of your diocese or archdiocese.</a:t>
            </a:r>
          </a:p>
          <a:p>
            <a:pPr marL="233363" marR="0" lvl="0" indent="-233363">
              <a:lnSpc>
                <a:spcPct val="115000"/>
              </a:lnSpc>
              <a:spcBef>
                <a:spcPts val="0"/>
              </a:spcBef>
              <a:spcAft>
                <a:spcPts val="0"/>
              </a:spcAft>
            </a:pPr>
            <a:r>
              <a:rPr lang="en-US" sz="1550" dirty="0" smtClean="0">
                <a:latin typeface="Arial" panose="020B0604020202020204" pitchFamily="34" charset="0"/>
                <a:ea typeface="Times New Roman" panose="02020603050405020304" pitchFamily="18" charset="0"/>
                <a:cs typeface="Times New Roman" panose="02020603050405020304" pitchFamily="18" charset="0"/>
              </a:rPr>
              <a:t>3. Answer the questions on the following slide about your bishop. </a:t>
            </a:r>
            <a:endParaRPr lang="en-US" sz="155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6" name="Rectangle 5"/>
          <p:cNvSpPr/>
          <p:nvPr/>
        </p:nvSpPr>
        <p:spPr>
          <a:xfrm>
            <a:off x="6920363" y="5425936"/>
            <a:ext cx="1418979" cy="200055"/>
          </a:xfrm>
          <a:prstGeom prst="rect">
            <a:avLst/>
          </a:prstGeom>
        </p:spPr>
        <p:txBody>
          <a:bodyPr wrap="none">
            <a:spAutoFit/>
          </a:bodyPr>
          <a:lstStyle/>
          <a:p>
            <a:pPr algn="r"/>
            <a:r>
              <a:rPr lang="en-US" sz="700" dirty="0" smtClean="0">
                <a:solidFill>
                  <a:schemeClr val="bg1">
                    <a:lumMod val="65000"/>
                  </a:schemeClr>
                </a:solidFill>
                <a:latin typeface="Arial" panose="020B0604020202020204" pitchFamily="34" charset="0"/>
                <a:cs typeface="Arial" panose="020B0604020202020204" pitchFamily="34" charset="0"/>
              </a:rPr>
              <a:t>© Telia/www.shutterstock.com </a:t>
            </a:r>
            <a:endParaRPr lang="en-US" sz="700" dirty="0">
              <a:solidFill>
                <a:schemeClr val="bg1">
                  <a:lumMod val="65000"/>
                </a:schemeClr>
              </a:solidFill>
              <a:latin typeface="Arial" panose="020B0604020202020204" pitchFamily="34" charset="0"/>
              <a:cs typeface="Arial" panose="020B0604020202020204" pitchFamily="34" charset="0"/>
            </a:endParaRPr>
          </a:p>
        </p:txBody>
      </p:sp>
      <p:pic>
        <p:nvPicPr>
          <p:cNvPr id="7" name="Picture 6" descr="S11-shutterstock_218932318.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35498" y="1659308"/>
            <a:ext cx="2203844" cy="3766628"/>
          </a:xfrm>
          <a:prstGeom prst="rect">
            <a:avLst/>
          </a:prstGeom>
        </p:spPr>
      </p:pic>
    </p:spTree>
    <p:extLst>
      <p:ext uri="{BB962C8B-B14F-4D97-AF65-F5344CB8AC3E}">
        <p14:creationId xmlns:p14="http://schemas.microsoft.com/office/powerpoint/2010/main" val="336971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44555" y="368170"/>
            <a:ext cx="9766852"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Aft>
                <a:spcPts val="0"/>
              </a:spcAft>
            </a:pPr>
            <a:r>
              <a:rPr lang="en-US" sz="3200" b="1" dirty="0" smtClean="0">
                <a:solidFill>
                  <a:srgbClr val="0A5598"/>
                </a:solidFill>
                <a:latin typeface="Arial" panose="020B0604020202020204" pitchFamily="34" charset="0"/>
                <a:cs typeface="Arial" panose="020B0604020202020204" pitchFamily="34" charset="0"/>
              </a:rPr>
              <a:t>“People of Faith: Archbishop Oscar Romero”</a:t>
            </a:r>
          </a:p>
          <a:p>
            <a:pPr fontAlgn="auto">
              <a:lnSpc>
                <a:spcPct val="110000"/>
              </a:lnSpc>
              <a:spcAft>
                <a:spcPts val="0"/>
              </a:spcAft>
            </a:pPr>
            <a:r>
              <a:rPr lang="en-US" sz="1800" b="1" dirty="0">
                <a:solidFill>
                  <a:schemeClr val="bg1">
                    <a:lumMod val="65000"/>
                  </a:schemeClr>
                </a:solidFill>
                <a:latin typeface="Arial" panose="020B0604020202020204" pitchFamily="34" charset="0"/>
                <a:cs typeface="Arial" panose="020B0604020202020204" pitchFamily="34" charset="0"/>
              </a:rPr>
              <a:t>(</a:t>
            </a:r>
            <a:r>
              <a:rPr lang="en-US" sz="1800" b="1" dirty="0" smtClean="0">
                <a:solidFill>
                  <a:schemeClr val="bg1">
                    <a:lumMod val="65000"/>
                  </a:schemeClr>
                </a:solidFill>
                <a:latin typeface="Arial" panose="020B0604020202020204" pitchFamily="34" charset="0"/>
                <a:cs typeface="Arial" panose="020B0604020202020204" pitchFamily="34" charset="0"/>
              </a:rPr>
              <a:t>Handbook, page 477)</a:t>
            </a:r>
            <a:endParaRPr lang="en-US" sz="1800" b="1" dirty="0">
              <a:solidFill>
                <a:schemeClr val="bg1">
                  <a:lumMod val="65000"/>
                </a:schemeClr>
              </a:solidFill>
              <a:latin typeface="Arial" panose="020B0604020202020204" pitchFamily="34" charset="0"/>
              <a:cs typeface="Arial" panose="020B0604020202020204" pitchFamily="34" charset="0"/>
            </a:endParaRPr>
          </a:p>
          <a:p>
            <a:pPr fontAlgn="auto">
              <a:lnSpc>
                <a:spcPct val="110000"/>
              </a:lnSpc>
              <a:spcAft>
                <a:spcPts val="0"/>
              </a:spcAft>
            </a:pPr>
            <a:endParaRPr lang="en-US" sz="3600" dirty="0">
              <a:latin typeface="Arial" panose="020B0604020202020204" pitchFamily="34" charset="0"/>
              <a:cs typeface="Arial" panose="020B0604020202020204" pitchFamily="34" charset="0"/>
            </a:endParaRPr>
          </a:p>
        </p:txBody>
      </p:sp>
      <p:sp>
        <p:nvSpPr>
          <p:cNvPr id="7" name="Rectangle 6"/>
          <p:cNvSpPr/>
          <p:nvPr/>
        </p:nvSpPr>
        <p:spPr>
          <a:xfrm>
            <a:off x="86352" y="1419287"/>
            <a:ext cx="8720181" cy="4401204"/>
          </a:xfrm>
          <a:prstGeom prst="rect">
            <a:avLst/>
          </a:prstGeom>
        </p:spPr>
        <p:txBody>
          <a:bodyPr wrap="square" numCol="2">
            <a:spAutoFit/>
          </a:bodyPr>
          <a:lstStyle/>
          <a:p>
            <a:pPr marL="342900" marR="0" lvl="0" indent="-342900">
              <a:spcBef>
                <a:spcPts val="0"/>
              </a:spcBef>
              <a:spcAft>
                <a:spcPts val="0"/>
              </a:spcAft>
              <a:buFont typeface="Wingdings" panose="05000000000000000000" pitchFamily="2" charset="2"/>
              <a:buChar char="§"/>
            </a:pPr>
            <a:r>
              <a:rPr lang="en-US" sz="1400" dirty="0">
                <a:latin typeface="Arial" panose="020B0604020202020204" pitchFamily="34" charset="0"/>
                <a:ea typeface="Times New Roman" panose="02020603050405020304" pitchFamily="18" charset="0"/>
                <a:cs typeface="Times New Roman" panose="02020603050405020304" pitchFamily="18" charset="0"/>
              </a:rPr>
              <a:t>Where and when was the bishop born?</a:t>
            </a:r>
          </a:p>
          <a:p>
            <a:pPr marL="342900" marR="0" lvl="0" indent="-342900">
              <a:spcBef>
                <a:spcPts val="0"/>
              </a:spcBef>
              <a:spcAft>
                <a:spcPts val="0"/>
              </a:spcAft>
              <a:buFont typeface="Wingdings" panose="05000000000000000000" pitchFamily="2" charset="2"/>
              <a:buChar char="§"/>
            </a:pPr>
            <a:r>
              <a:rPr lang="en-US" sz="1400" dirty="0">
                <a:latin typeface="Arial" panose="020B0604020202020204" pitchFamily="34" charset="0"/>
                <a:ea typeface="Times New Roman" panose="02020603050405020304" pitchFamily="18" charset="0"/>
                <a:cs typeface="Times New Roman" panose="02020603050405020304" pitchFamily="18" charset="0"/>
              </a:rPr>
              <a:t>Where did he go to grade school, high school, and college?</a:t>
            </a:r>
          </a:p>
          <a:p>
            <a:pPr marL="342900" marR="0" lvl="0" indent="-342900">
              <a:spcBef>
                <a:spcPts val="0"/>
              </a:spcBef>
              <a:spcAft>
                <a:spcPts val="0"/>
              </a:spcAft>
              <a:buFont typeface="Wingdings" panose="05000000000000000000" pitchFamily="2" charset="2"/>
              <a:buChar char="§"/>
            </a:pPr>
            <a:r>
              <a:rPr lang="en-US" sz="1400" dirty="0">
                <a:latin typeface="Arial" panose="020B0604020202020204" pitchFamily="34" charset="0"/>
                <a:ea typeface="Times New Roman" panose="02020603050405020304" pitchFamily="18" charset="0"/>
                <a:cs typeface="Times New Roman" panose="02020603050405020304" pitchFamily="18" charset="0"/>
              </a:rPr>
              <a:t>Is he a member of a religious order, or was he ordained as a diocesan priest?</a:t>
            </a:r>
          </a:p>
          <a:p>
            <a:pPr marL="342900" marR="0" lvl="0" indent="-342900">
              <a:spcBef>
                <a:spcPts val="0"/>
              </a:spcBef>
              <a:spcAft>
                <a:spcPts val="0"/>
              </a:spcAft>
              <a:buFont typeface="Wingdings" panose="05000000000000000000" pitchFamily="2" charset="2"/>
              <a:buChar char="§"/>
            </a:pPr>
            <a:r>
              <a:rPr lang="en-US" sz="1400" dirty="0">
                <a:latin typeface="Arial" panose="020B0604020202020204" pitchFamily="34" charset="0"/>
                <a:ea typeface="Times New Roman" panose="02020603050405020304" pitchFamily="18" charset="0"/>
                <a:cs typeface="Times New Roman" panose="02020603050405020304" pitchFamily="18" charset="0"/>
              </a:rPr>
              <a:t>Where did he go for his seminary training?</a:t>
            </a:r>
          </a:p>
          <a:p>
            <a:pPr marL="342900" marR="0" lvl="0" indent="-342900">
              <a:spcBef>
                <a:spcPts val="0"/>
              </a:spcBef>
              <a:spcAft>
                <a:spcPts val="0"/>
              </a:spcAft>
              <a:buFont typeface="Wingdings" panose="05000000000000000000" pitchFamily="2" charset="2"/>
              <a:buChar char="§"/>
            </a:pPr>
            <a:r>
              <a:rPr lang="en-US" sz="1400" dirty="0">
                <a:latin typeface="Arial" panose="020B0604020202020204" pitchFamily="34" charset="0"/>
                <a:ea typeface="Times New Roman" panose="02020603050405020304" pitchFamily="18" charset="0"/>
                <a:cs typeface="Times New Roman" panose="02020603050405020304" pitchFamily="18" charset="0"/>
              </a:rPr>
              <a:t>When and where was he ordained as a </a:t>
            </a:r>
            <a:r>
              <a:rPr lang="en-US" sz="1400" dirty="0" smtClean="0">
                <a:latin typeface="Arial" panose="020B0604020202020204" pitchFamily="34" charset="0"/>
                <a:ea typeface="Times New Roman" panose="02020603050405020304" pitchFamily="18" charset="0"/>
                <a:cs typeface="Times New Roman" panose="02020603050405020304" pitchFamily="18" charset="0"/>
              </a:rPr>
              <a:t>priest?</a:t>
            </a:r>
            <a:br>
              <a:rPr lang="en-US" sz="1400" dirty="0" smtClean="0">
                <a:latin typeface="Arial" panose="020B0604020202020204" pitchFamily="34" charset="0"/>
                <a:ea typeface="Times New Roman" panose="02020603050405020304" pitchFamily="18" charset="0"/>
                <a:cs typeface="Times New Roman" panose="02020603050405020304" pitchFamily="18" charset="0"/>
              </a:rPr>
            </a:br>
            <a:r>
              <a:rPr lang="en-US" sz="1400" dirty="0" smtClean="0">
                <a:latin typeface="Arial" panose="020B0604020202020204" pitchFamily="34" charset="0"/>
                <a:ea typeface="Times New Roman" panose="02020603050405020304" pitchFamily="18" charset="0"/>
                <a:cs typeface="Times New Roman" panose="02020603050405020304" pitchFamily="18" charset="0"/>
              </a:rPr>
              <a:t>b</a:t>
            </a:r>
            <a:r>
              <a:rPr lang="en-US" sz="1400" dirty="0" smtClean="0">
                <a:latin typeface="Arial" panose="020B0604020202020204" pitchFamily="34" charset="0"/>
                <a:ea typeface="Times New Roman" panose="02020603050405020304" pitchFamily="18" charset="0"/>
                <a:cs typeface="Times New Roman" panose="02020603050405020304" pitchFamily="18" charset="0"/>
              </a:rPr>
              <a:t>y </a:t>
            </a:r>
            <a:r>
              <a:rPr lang="en-US" sz="1400" dirty="0">
                <a:latin typeface="Arial" panose="020B0604020202020204" pitchFamily="34" charset="0"/>
                <a:ea typeface="Times New Roman" panose="02020603050405020304" pitchFamily="18" charset="0"/>
                <a:cs typeface="Times New Roman" panose="02020603050405020304" pitchFamily="18" charset="0"/>
              </a:rPr>
              <a:t>which bishop?</a:t>
            </a:r>
          </a:p>
          <a:p>
            <a:pPr marL="342900" marR="0" lvl="0" indent="-342900">
              <a:spcBef>
                <a:spcPts val="0"/>
              </a:spcBef>
              <a:spcAft>
                <a:spcPts val="0"/>
              </a:spcAft>
              <a:buFont typeface="Wingdings" panose="05000000000000000000" pitchFamily="2" charset="2"/>
              <a:buChar char="§"/>
            </a:pPr>
            <a:r>
              <a:rPr lang="en-US" sz="1400" dirty="0">
                <a:latin typeface="Arial" panose="020B0604020202020204" pitchFamily="34" charset="0"/>
                <a:ea typeface="Times New Roman" panose="02020603050405020304" pitchFamily="18" charset="0"/>
                <a:cs typeface="Times New Roman" panose="02020603050405020304" pitchFamily="18" charset="0"/>
              </a:rPr>
              <a:t>Did he receive any further education after being ordained as a priest?</a:t>
            </a:r>
          </a:p>
          <a:p>
            <a:pPr marL="342900" marR="0" lvl="0" indent="-342900">
              <a:spcBef>
                <a:spcPts val="0"/>
              </a:spcBef>
              <a:spcAft>
                <a:spcPts val="0"/>
              </a:spcAft>
              <a:buFont typeface="Wingdings" panose="05000000000000000000" pitchFamily="2" charset="2"/>
              <a:buChar char="§"/>
            </a:pPr>
            <a:r>
              <a:rPr lang="en-US" sz="1400" dirty="0">
                <a:latin typeface="Arial" panose="020B0604020202020204" pitchFamily="34" charset="0"/>
                <a:ea typeface="Times New Roman" panose="02020603050405020304" pitchFamily="18" charset="0"/>
                <a:cs typeface="Times New Roman" panose="02020603050405020304" pitchFamily="18" charset="0"/>
              </a:rPr>
              <a:t>Where was his first assignment as a priest</a:t>
            </a:r>
            <a:r>
              <a:rPr lang="en-US" sz="1400" dirty="0" smtClean="0">
                <a:latin typeface="Arial" panose="020B0604020202020204" pitchFamily="34" charset="0"/>
                <a:ea typeface="Times New Roman" panose="02020603050405020304" pitchFamily="18" charset="0"/>
                <a:cs typeface="Times New Roman" panose="02020603050405020304" pitchFamily="18" charset="0"/>
              </a:rPr>
              <a:t>?</a:t>
            </a:r>
          </a:p>
          <a:p>
            <a:pPr marL="342900" marR="0" lvl="0" indent="-342900">
              <a:spcBef>
                <a:spcPts val="0"/>
              </a:spcBef>
              <a:spcAft>
                <a:spcPts val="0"/>
              </a:spcAft>
              <a:buFont typeface="Wingdings" panose="05000000000000000000" pitchFamily="2" charset="2"/>
              <a:buChar char="§"/>
            </a:pPr>
            <a:r>
              <a:rPr lang="en-US" sz="1400" dirty="0" smtClean="0">
                <a:latin typeface="Arial" panose="020B0604020202020204" pitchFamily="34" charset="0"/>
                <a:ea typeface="Times New Roman" panose="02020603050405020304" pitchFamily="18" charset="0"/>
                <a:cs typeface="Times New Roman" panose="02020603050405020304" pitchFamily="18" charset="0"/>
              </a:rPr>
              <a:t>When </a:t>
            </a:r>
            <a:r>
              <a:rPr lang="en-US" sz="1400" dirty="0">
                <a:latin typeface="Arial" panose="020B0604020202020204" pitchFamily="34" charset="0"/>
                <a:ea typeface="Times New Roman" panose="02020603050405020304" pitchFamily="18" charset="0"/>
                <a:cs typeface="Times New Roman" panose="02020603050405020304" pitchFamily="18" charset="0"/>
              </a:rPr>
              <a:t>and where was he ordained as a bishop? </a:t>
            </a:r>
            <a:r>
              <a:rPr lang="en-US" sz="1400" dirty="0" smtClean="0">
                <a:latin typeface="Arial" panose="020B0604020202020204" pitchFamily="34" charset="0"/>
                <a:ea typeface="Times New Roman" panose="02020603050405020304" pitchFamily="18" charset="0"/>
                <a:cs typeface="Times New Roman" panose="02020603050405020304" pitchFamily="18" charset="0"/>
              </a:rPr>
              <a:t>by </a:t>
            </a:r>
            <a:r>
              <a:rPr lang="en-US" sz="1400" dirty="0">
                <a:latin typeface="Arial" panose="020B0604020202020204" pitchFamily="34" charset="0"/>
                <a:ea typeface="Times New Roman" panose="02020603050405020304" pitchFamily="18" charset="0"/>
                <a:cs typeface="Times New Roman" panose="02020603050405020304" pitchFamily="18" charset="0"/>
              </a:rPr>
              <a:t>whom?</a:t>
            </a:r>
          </a:p>
          <a:p>
            <a:pPr marL="342900" marR="0" lvl="0" indent="-342900">
              <a:spcBef>
                <a:spcPts val="0"/>
              </a:spcBef>
              <a:spcAft>
                <a:spcPts val="0"/>
              </a:spcAft>
              <a:buFont typeface="Wingdings" panose="05000000000000000000" pitchFamily="2" charset="2"/>
              <a:buChar char="§"/>
            </a:pPr>
            <a:r>
              <a:rPr lang="en-US" sz="1400" dirty="0">
                <a:latin typeface="Arial" panose="020B0604020202020204" pitchFamily="34" charset="0"/>
                <a:ea typeface="Times New Roman" panose="02020603050405020304" pitchFamily="18" charset="0"/>
                <a:cs typeface="Times New Roman" panose="02020603050405020304" pitchFamily="18" charset="0"/>
              </a:rPr>
              <a:t>What diocese did he serve after being ordained as a bishop</a:t>
            </a:r>
            <a:r>
              <a:rPr lang="en-US" sz="1400" dirty="0" smtClean="0">
                <a:latin typeface="Arial" panose="020B0604020202020204" pitchFamily="34" charset="0"/>
                <a:ea typeface="Times New Roman" panose="02020603050405020304" pitchFamily="18" charset="0"/>
                <a:cs typeface="Times New Roman" panose="02020603050405020304" pitchFamily="18" charset="0"/>
              </a:rPr>
              <a:t>?</a:t>
            </a:r>
          </a:p>
          <a:p>
            <a:pPr marL="342900" marR="0" lvl="0" indent="-342900">
              <a:spcBef>
                <a:spcPts val="0"/>
              </a:spcBef>
              <a:spcAft>
                <a:spcPts val="0"/>
              </a:spcAft>
              <a:buFont typeface="Wingdings" panose="05000000000000000000" pitchFamily="2" charset="2"/>
              <a:buChar char="§"/>
            </a:pPr>
            <a:endParaRPr lang="en-US" sz="1400" dirty="0">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endParaRPr lang="en-US" sz="1400" dirty="0" smtClean="0">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endParaRPr lang="en-US" sz="1400" dirty="0" smtClean="0">
              <a:latin typeface="Arial" panose="020B0604020202020204" pitchFamily="34" charset="0"/>
              <a:ea typeface="Times New Roman" panose="02020603050405020304" pitchFamily="18" charset="0"/>
              <a:cs typeface="Times New Roman" panose="02020603050405020304" pitchFamily="18" charset="0"/>
            </a:endParaRPr>
          </a:p>
          <a:p>
            <a:pPr marR="0" lvl="0">
              <a:spcBef>
                <a:spcPts val="0"/>
              </a:spcBef>
              <a:spcAft>
                <a:spcPts val="0"/>
              </a:spcAft>
            </a:pPr>
            <a:endParaRPr lang="en-US" sz="1400" dirty="0">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endParaRPr lang="en-US" sz="1400" dirty="0" smtClean="0">
              <a:latin typeface="Arial" panose="020B0604020202020204" pitchFamily="34" charset="0"/>
              <a:ea typeface="Times New Roman" panose="02020603050405020304" pitchFamily="18" charset="0"/>
              <a:cs typeface="Times New Roman" panose="02020603050405020304" pitchFamily="18" charset="0"/>
            </a:endParaRPr>
          </a:p>
        </p:txBody>
      </p:sp>
      <p:sp>
        <p:nvSpPr>
          <p:cNvPr id="8" name="Rectangle 7"/>
          <p:cNvSpPr/>
          <p:nvPr/>
        </p:nvSpPr>
        <p:spPr>
          <a:xfrm>
            <a:off x="4538871" y="4820433"/>
            <a:ext cx="4572000" cy="830227"/>
          </a:xfrm>
          <a:prstGeom prst="rect">
            <a:avLst/>
          </a:prstGeom>
        </p:spPr>
        <p:txBody>
          <a:bodyPr>
            <a:spAutoFit/>
          </a:bodyPr>
          <a:lstStyle/>
          <a:p>
            <a:pPr marL="342900" marR="0" lvl="0" indent="-342900">
              <a:lnSpc>
                <a:spcPct val="115000"/>
              </a:lnSpc>
              <a:spcBef>
                <a:spcPts val="0"/>
              </a:spcBef>
              <a:spcAft>
                <a:spcPts val="0"/>
              </a:spcAft>
              <a:buFont typeface="Arial" pitchFamily="34" charset="0"/>
              <a:buChar char="•"/>
            </a:pPr>
            <a:r>
              <a:rPr lang="en-US" sz="1400" i="1" dirty="0">
                <a:latin typeface="Arial" panose="020B0604020202020204" pitchFamily="34" charset="0"/>
                <a:ea typeface="Times New Roman" panose="02020603050405020304" pitchFamily="18" charset="0"/>
                <a:cs typeface="Times New Roman" panose="02020603050405020304" pitchFamily="18" charset="0"/>
              </a:rPr>
              <a:t>For a Cardinal:</a:t>
            </a:r>
            <a:r>
              <a:rPr lang="en-US" sz="1400" dirty="0">
                <a:latin typeface="Arial" panose="020B0604020202020204" pitchFamily="34" charset="0"/>
                <a:ea typeface="Times New Roman" panose="02020603050405020304" pitchFamily="18" charset="0"/>
                <a:cs typeface="Times New Roman" panose="02020603050405020304" pitchFamily="18" charset="0"/>
              </a:rPr>
              <a:t> When was he appointed to the archdiocese? When was he made a cardinal? Under which Pope was he made a cardinal?</a:t>
            </a:r>
          </a:p>
        </p:txBody>
      </p:sp>
      <p:sp>
        <p:nvSpPr>
          <p:cNvPr id="9" name="Rectangle 8"/>
          <p:cNvSpPr/>
          <p:nvPr/>
        </p:nvSpPr>
        <p:spPr>
          <a:xfrm>
            <a:off x="4479044" y="1419287"/>
            <a:ext cx="4572000" cy="2564549"/>
          </a:xfrm>
          <a:prstGeom prst="rect">
            <a:avLst/>
          </a:prstGeom>
        </p:spPr>
        <p:txBody>
          <a:bodyPr>
            <a:spAutoFit/>
          </a:bodyPr>
          <a:lstStyle/>
          <a:p>
            <a:pPr marL="342900" marR="0" lvl="0" indent="-342900">
              <a:lnSpc>
                <a:spcPct val="115000"/>
              </a:lnSpc>
              <a:spcBef>
                <a:spcPts val="0"/>
              </a:spcBef>
              <a:spcAft>
                <a:spcPts val="0"/>
              </a:spcAft>
              <a:buFont typeface="Wingdings" panose="05000000000000000000" pitchFamily="2" charset="2"/>
              <a:buChar char="§"/>
            </a:pPr>
            <a:r>
              <a:rPr lang="en-US" sz="1400" dirty="0">
                <a:latin typeface="Arial" panose="020B0604020202020204" pitchFamily="34" charset="0"/>
                <a:ea typeface="Times New Roman" panose="02020603050405020304" pitchFamily="18" charset="0"/>
                <a:cs typeface="Times New Roman" panose="02020603050405020304" pitchFamily="18" charset="0"/>
              </a:rPr>
              <a:t>If the bishop writes for the diocesan paper, give the titles of three articles he has written.</a:t>
            </a:r>
          </a:p>
          <a:p>
            <a:pPr marL="342900" marR="0" lvl="0" indent="-342900">
              <a:lnSpc>
                <a:spcPct val="115000"/>
              </a:lnSpc>
              <a:spcBef>
                <a:spcPts val="0"/>
              </a:spcBef>
              <a:spcAft>
                <a:spcPts val="0"/>
              </a:spcAft>
              <a:buFont typeface="Wingdings" panose="05000000000000000000" pitchFamily="2" charset="2"/>
              <a:buChar char="§"/>
            </a:pPr>
            <a:r>
              <a:rPr lang="en-US" sz="1400" dirty="0">
                <a:latin typeface="Arial" panose="020B0604020202020204" pitchFamily="34" charset="0"/>
                <a:ea typeface="Times New Roman" panose="02020603050405020304" pitchFamily="18" charset="0"/>
                <a:cs typeface="Times New Roman" panose="02020603050405020304" pitchFamily="18" charset="0"/>
              </a:rPr>
              <a:t>Name three visits the bishop has made to parishes or other places in the diocese. What were the reasons for these visits?</a:t>
            </a:r>
          </a:p>
          <a:p>
            <a:pPr marL="342900" marR="0" lvl="0" indent="-342900">
              <a:lnSpc>
                <a:spcPct val="115000"/>
              </a:lnSpc>
              <a:spcBef>
                <a:spcPts val="0"/>
              </a:spcBef>
              <a:spcAft>
                <a:spcPts val="0"/>
              </a:spcAft>
              <a:buFont typeface="Wingdings" panose="05000000000000000000" pitchFamily="2" charset="2"/>
              <a:buChar char="§"/>
            </a:pPr>
            <a:r>
              <a:rPr lang="en-US" sz="1400" dirty="0">
                <a:latin typeface="Arial" panose="020B0604020202020204" pitchFamily="34" charset="0"/>
                <a:ea typeface="Times New Roman" panose="02020603050405020304" pitchFamily="18" charset="0"/>
                <a:cs typeface="Times New Roman" panose="02020603050405020304" pitchFamily="18" charset="0"/>
              </a:rPr>
              <a:t>Does the bishop serve now, or has he previously served, on any committees for the United States Conference of Catholic Bishops?</a:t>
            </a:r>
          </a:p>
          <a:p>
            <a:pPr marL="342900" marR="0" lvl="0" indent="-342900">
              <a:lnSpc>
                <a:spcPct val="115000"/>
              </a:lnSpc>
              <a:spcBef>
                <a:spcPts val="0"/>
              </a:spcBef>
              <a:spcAft>
                <a:spcPts val="0"/>
              </a:spcAft>
              <a:buFont typeface="Wingdings" panose="05000000000000000000" pitchFamily="2" charset="2"/>
              <a:buChar char="§"/>
            </a:pPr>
            <a:r>
              <a:rPr lang="en-US" sz="1400" dirty="0">
                <a:latin typeface="Arial" panose="020B0604020202020204" pitchFamily="34" charset="0"/>
                <a:ea typeface="Times New Roman" panose="02020603050405020304" pitchFamily="18" charset="0"/>
                <a:cs typeface="Times New Roman" panose="02020603050405020304" pitchFamily="18" charset="0"/>
              </a:rPr>
              <a:t>What are the titles of some of the bishop’s pastoral letters?</a:t>
            </a:r>
          </a:p>
        </p:txBody>
      </p:sp>
    </p:spTree>
    <p:extLst>
      <p:ext uri="{BB962C8B-B14F-4D97-AF65-F5344CB8AC3E}">
        <p14:creationId xmlns:p14="http://schemas.microsoft.com/office/powerpoint/2010/main" val="1116184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1063314" y="619496"/>
            <a:ext cx="7513867" cy="11975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6600" b="1" dirty="0" smtClean="0">
                <a:solidFill>
                  <a:srgbClr val="0A5598"/>
                </a:solidFill>
                <a:latin typeface="Arial" panose="020B0604020202020204" pitchFamily="34" charset="0"/>
                <a:cs typeface="Arial" panose="020B0604020202020204" pitchFamily="34" charset="0"/>
              </a:rPr>
              <a:t>Christian Morality</a:t>
            </a:r>
            <a:endParaRPr lang="en-US" sz="6600" b="1" dirty="0">
              <a:solidFill>
                <a:srgbClr val="C00000"/>
              </a:solidFill>
              <a:latin typeface="Arial" panose="020B0604020202020204" pitchFamily="34" charset="0"/>
              <a:cs typeface="Arial" panose="020B0604020202020204" pitchFamily="34" charset="0"/>
            </a:endParaRPr>
          </a:p>
        </p:txBody>
      </p:sp>
      <p:sp>
        <p:nvSpPr>
          <p:cNvPr id="5" name="TextBox 4"/>
          <p:cNvSpPr txBox="1"/>
          <p:nvPr/>
        </p:nvSpPr>
        <p:spPr>
          <a:xfrm>
            <a:off x="2239818" y="1642221"/>
            <a:ext cx="7550727" cy="1107996"/>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and </a:t>
            </a:r>
            <a:r>
              <a:rPr lang="en-US" sz="6600" b="1" dirty="0" smtClean="0">
                <a:solidFill>
                  <a:srgbClr val="C30027"/>
                </a:solidFill>
                <a:latin typeface="Arial" panose="020B0604020202020204" pitchFamily="34" charset="0"/>
                <a:cs typeface="Arial" panose="020B0604020202020204" pitchFamily="34" charset="0"/>
              </a:rPr>
              <a:t>Social Justice</a:t>
            </a:r>
            <a:endParaRPr lang="en-US" sz="6600" b="1" dirty="0">
              <a:solidFill>
                <a:srgbClr val="C30027"/>
              </a:solidFill>
            </a:endParaRPr>
          </a:p>
        </p:txBody>
      </p:sp>
      <p:sp>
        <p:nvSpPr>
          <p:cNvPr id="6" name="TextBox 5"/>
          <p:cNvSpPr txBox="1"/>
          <p:nvPr/>
        </p:nvSpPr>
        <p:spPr>
          <a:xfrm>
            <a:off x="565727" y="3935752"/>
            <a:ext cx="8011454" cy="1323439"/>
          </a:xfrm>
          <a:prstGeom prst="rect">
            <a:avLst/>
          </a:prstGeom>
          <a:noFill/>
        </p:spPr>
        <p:txBody>
          <a:bodyPr wrap="square" rtlCol="0">
            <a:spAutoFit/>
          </a:bodyPr>
          <a:lstStyle/>
          <a:p>
            <a:pPr algn="ctr"/>
            <a:r>
              <a:rPr lang="en-US" sz="2000" dirty="0" smtClean="0">
                <a:solidFill>
                  <a:srgbClr val="178D34"/>
                </a:solidFill>
                <a:latin typeface="Arial" panose="020B0604020202020204" pitchFamily="34" charset="0"/>
                <a:cs typeface="Arial" panose="020B0604020202020204" pitchFamily="34" charset="0"/>
              </a:rPr>
              <a:t>Chapter 43</a:t>
            </a:r>
          </a:p>
          <a:p>
            <a:pPr algn="ctr"/>
            <a:r>
              <a:rPr lang="en-US" sz="3600" dirty="0" smtClean="0">
                <a:solidFill>
                  <a:srgbClr val="178D34"/>
                </a:solidFill>
                <a:latin typeface="Arial"/>
                <a:cs typeface="Arial"/>
              </a:rPr>
              <a:t>Respecting Truth and Property</a:t>
            </a:r>
          </a:p>
          <a:p>
            <a:endParaRPr lang="en-US" dirty="0"/>
          </a:p>
        </p:txBody>
      </p:sp>
    </p:spTree>
    <p:extLst>
      <p:ext uri="{BB962C8B-B14F-4D97-AF65-F5344CB8AC3E}">
        <p14:creationId xmlns:p14="http://schemas.microsoft.com/office/powerpoint/2010/main" val="3155408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3800" b="1" dirty="0" smtClean="0">
                <a:latin typeface="Arial" panose="020B0604020202020204" pitchFamily="34" charset="0"/>
                <a:cs typeface="Arial" panose="020B0604020202020204" pitchFamily="34" charset="0"/>
              </a:rPr>
              <a:t>Chapter </a:t>
            </a:r>
            <a:r>
              <a:rPr lang="en-US" sz="3800" b="1" dirty="0" smtClean="0">
                <a:latin typeface="Arial" panose="020B0604020202020204" pitchFamily="34" charset="0"/>
                <a:cs typeface="Arial" panose="020B0604020202020204" pitchFamily="34" charset="0"/>
              </a:rPr>
              <a:t>Summary</a:t>
            </a:r>
            <a:endParaRPr lang="en-US" sz="3800" b="1" dirty="0" smtClean="0">
              <a:latin typeface="Arial" panose="020B0604020202020204" pitchFamily="34" charset="0"/>
              <a:cs typeface="Arial" panose="020B0604020202020204" pitchFamily="34" charset="0"/>
            </a:endParaRPr>
          </a:p>
          <a:p>
            <a:pPr fontAlgn="auto">
              <a:spcAft>
                <a:spcPts val="0"/>
              </a:spcAft>
            </a:pPr>
            <a:r>
              <a:rPr lang="en-US" sz="2800" b="1" dirty="0" smtClean="0">
                <a:latin typeface="Arial" panose="020B0604020202020204" pitchFamily="34" charset="0"/>
                <a:cs typeface="Arial" panose="020B0604020202020204" pitchFamily="34" charset="0"/>
              </a:rPr>
              <a:t>Respecting Truth and Property</a:t>
            </a:r>
            <a:endParaRPr lang="en-US" sz="2800" b="1" dirty="0">
              <a:latin typeface="Arial" panose="020B0604020202020204" pitchFamily="34" charset="0"/>
              <a:cs typeface="Arial" panose="020B0604020202020204" pitchFamily="34" charset="0"/>
            </a:endParaRPr>
          </a:p>
        </p:txBody>
      </p:sp>
      <p:sp>
        <p:nvSpPr>
          <p:cNvPr id="5" name="Rectangle 4"/>
          <p:cNvSpPr/>
          <p:nvPr/>
        </p:nvSpPr>
        <p:spPr>
          <a:xfrm>
            <a:off x="457200" y="1704187"/>
            <a:ext cx="5161044" cy="3416320"/>
          </a:xfrm>
          <a:prstGeom prst="rect">
            <a:avLst/>
          </a:prstGeom>
        </p:spPr>
        <p:txBody>
          <a:bodyPr wrap="square">
            <a:spAutoFit/>
          </a:bodyPr>
          <a:lstStyle/>
          <a:p>
            <a:r>
              <a:rPr lang="en-US" sz="1800" dirty="0">
                <a:latin typeface="Arial" panose="020B0604020202020204" pitchFamily="34" charset="0"/>
                <a:ea typeface="Times New Roman" panose="02020603050405020304" pitchFamily="18" charset="0"/>
                <a:cs typeface="Arial" panose="020B0604020202020204" pitchFamily="34" charset="0"/>
              </a:rPr>
              <a:t>In this chapter, </a:t>
            </a:r>
            <a:r>
              <a:rPr lang="en-US" sz="1800" dirty="0" smtClean="0">
                <a:latin typeface="Arial" panose="020B0604020202020204" pitchFamily="34" charset="0"/>
                <a:ea typeface="Times New Roman" panose="02020603050405020304" pitchFamily="18" charset="0"/>
                <a:cs typeface="Arial" panose="020B0604020202020204" pitchFamily="34" charset="0"/>
              </a:rPr>
              <a:t>you will </a:t>
            </a:r>
            <a:r>
              <a:rPr lang="en-US" sz="1800" dirty="0">
                <a:latin typeface="Arial" panose="020B0604020202020204" pitchFamily="34" charset="0"/>
                <a:ea typeface="Times New Roman" panose="02020603050405020304" pitchFamily="18" charset="0"/>
                <a:cs typeface="Arial" panose="020B0604020202020204" pitchFamily="34" charset="0"/>
              </a:rPr>
              <a:t>consider the Seventh, Tenth, and Eighth Commandments (in that order). The review of the Seventh </a:t>
            </a:r>
            <a:r>
              <a:rPr lang="en-US" sz="1800" dirty="0" smtClean="0">
                <a:latin typeface="Arial" panose="020B0604020202020204" pitchFamily="34" charset="0"/>
                <a:ea typeface="Times New Roman" panose="02020603050405020304" pitchFamily="18" charset="0"/>
                <a:cs typeface="Arial" panose="020B0604020202020204" pitchFamily="34" charset="0"/>
              </a:rPr>
              <a:t>Command-</a:t>
            </a:r>
            <a:r>
              <a:rPr lang="en-US" sz="1800" dirty="0" err="1" smtClean="0">
                <a:latin typeface="Arial" panose="020B0604020202020204" pitchFamily="34" charset="0"/>
                <a:ea typeface="Times New Roman" panose="02020603050405020304" pitchFamily="18" charset="0"/>
                <a:cs typeface="Arial" panose="020B0604020202020204" pitchFamily="34" charset="0"/>
              </a:rPr>
              <a:t>ment</a:t>
            </a:r>
            <a:r>
              <a:rPr lang="en-US" sz="1800" dirty="0" smtClean="0">
                <a:latin typeface="Arial" panose="020B0604020202020204" pitchFamily="34" charset="0"/>
                <a:ea typeface="Times New Roman" panose="02020603050405020304" pitchFamily="18" charset="0"/>
                <a:cs typeface="Arial" panose="020B0604020202020204" pitchFamily="34" charset="0"/>
              </a:rPr>
              <a:t> </a:t>
            </a:r>
            <a:r>
              <a:rPr lang="en-US" sz="1800" dirty="0">
                <a:latin typeface="Arial" panose="020B0604020202020204" pitchFamily="34" charset="0"/>
                <a:ea typeface="Times New Roman" panose="02020603050405020304" pitchFamily="18" charset="0"/>
                <a:cs typeface="Arial" panose="020B0604020202020204" pitchFamily="34" charset="0"/>
              </a:rPr>
              <a:t>includes the topic of theft but also adds two contemporary matters: digital piracy and sharing the earth’s resources. The Tenth Commandment themes encourage </a:t>
            </a:r>
            <a:r>
              <a:rPr lang="en-US" sz="1800" dirty="0" smtClean="0">
                <a:latin typeface="Arial" panose="020B0604020202020204" pitchFamily="34" charset="0"/>
                <a:ea typeface="Times New Roman" panose="02020603050405020304" pitchFamily="18" charset="0"/>
                <a:cs typeface="Arial" panose="020B0604020202020204" pitchFamily="34" charset="0"/>
              </a:rPr>
              <a:t>us </a:t>
            </a:r>
            <a:r>
              <a:rPr lang="en-US" sz="1800" dirty="0">
                <a:latin typeface="Arial" panose="020B0604020202020204" pitchFamily="34" charset="0"/>
                <a:ea typeface="Times New Roman" panose="02020603050405020304" pitchFamily="18" charset="0"/>
                <a:cs typeface="Arial" panose="020B0604020202020204" pitchFamily="34" charset="0"/>
              </a:rPr>
              <a:t>to be grateful for God’s gifts to </a:t>
            </a:r>
            <a:r>
              <a:rPr lang="en-US" sz="1800" dirty="0" smtClean="0">
                <a:latin typeface="Arial" panose="020B0604020202020204" pitchFamily="34" charset="0"/>
                <a:ea typeface="Times New Roman" panose="02020603050405020304" pitchFamily="18" charset="0"/>
                <a:cs typeface="Arial" panose="020B0604020202020204" pitchFamily="34" charset="0"/>
              </a:rPr>
              <a:t>us </a:t>
            </a:r>
            <a:r>
              <a:rPr lang="en-US" sz="1800" dirty="0">
                <a:latin typeface="Arial" panose="020B0604020202020204" pitchFamily="34" charset="0"/>
                <a:ea typeface="Times New Roman" panose="02020603050405020304" pitchFamily="18" charset="0"/>
                <a:cs typeface="Arial" panose="020B0604020202020204" pitchFamily="34" charset="0"/>
              </a:rPr>
              <a:t>and to see that God provides for all of our needs. Finally, under the Eighth </a:t>
            </a:r>
            <a:r>
              <a:rPr lang="en-US" sz="1800" dirty="0" smtClean="0">
                <a:latin typeface="Arial" panose="020B0604020202020204" pitchFamily="34" charset="0"/>
                <a:ea typeface="Times New Roman" panose="02020603050405020304" pitchFamily="18" charset="0"/>
                <a:cs typeface="Arial" panose="020B0604020202020204" pitchFamily="34" charset="0"/>
              </a:rPr>
              <a:t>Command-</a:t>
            </a:r>
            <a:r>
              <a:rPr lang="en-US" sz="1800" dirty="0" err="1" smtClean="0">
                <a:latin typeface="Arial" panose="020B0604020202020204" pitchFamily="34" charset="0"/>
                <a:ea typeface="Times New Roman" panose="02020603050405020304" pitchFamily="18" charset="0"/>
                <a:cs typeface="Arial" panose="020B0604020202020204" pitchFamily="34" charset="0"/>
              </a:rPr>
              <a:t>ment</a:t>
            </a:r>
            <a:r>
              <a:rPr lang="en-US" sz="1800" dirty="0">
                <a:latin typeface="Arial" panose="020B0604020202020204" pitchFamily="34" charset="0"/>
                <a:ea typeface="Times New Roman" panose="02020603050405020304" pitchFamily="18" charset="0"/>
                <a:cs typeface="Arial" panose="020B0604020202020204" pitchFamily="34" charset="0"/>
              </a:rPr>
              <a:t>, the text reminds </a:t>
            </a:r>
            <a:r>
              <a:rPr lang="en-US" sz="1800" dirty="0" smtClean="0">
                <a:latin typeface="Arial" panose="020B0604020202020204" pitchFamily="34" charset="0"/>
                <a:ea typeface="Times New Roman" panose="02020603050405020304" pitchFamily="18" charset="0"/>
                <a:cs typeface="Arial" panose="020B0604020202020204" pitchFamily="34" charset="0"/>
              </a:rPr>
              <a:t>us </a:t>
            </a:r>
            <a:r>
              <a:rPr lang="en-US" sz="1800" dirty="0">
                <a:latin typeface="Arial" panose="020B0604020202020204" pitchFamily="34" charset="0"/>
                <a:ea typeface="Times New Roman" panose="02020603050405020304" pitchFamily="18" charset="0"/>
                <a:cs typeface="Arial" panose="020B0604020202020204" pitchFamily="34" charset="0"/>
              </a:rPr>
              <a:t>that words are </a:t>
            </a:r>
            <a:r>
              <a:rPr lang="en-US" sz="1800" dirty="0" smtClean="0">
                <a:latin typeface="Arial" panose="020B0604020202020204" pitchFamily="34" charset="0"/>
                <a:ea typeface="Times New Roman" panose="02020603050405020304" pitchFamily="18" charset="0"/>
                <a:cs typeface="Arial" panose="020B0604020202020204" pitchFamily="34" charset="0"/>
              </a:rPr>
              <a:t>power-</a:t>
            </a:r>
            <a:r>
              <a:rPr lang="en-US" sz="1800" dirty="0" err="1" smtClean="0">
                <a:latin typeface="Arial" panose="020B0604020202020204" pitchFamily="34" charset="0"/>
                <a:ea typeface="Times New Roman" panose="02020603050405020304" pitchFamily="18" charset="0"/>
                <a:cs typeface="Arial" panose="020B0604020202020204" pitchFamily="34" charset="0"/>
              </a:rPr>
              <a:t>ful</a:t>
            </a:r>
            <a:r>
              <a:rPr lang="en-US" sz="1800" dirty="0">
                <a:latin typeface="Arial" panose="020B0604020202020204" pitchFamily="34" charset="0"/>
                <a:ea typeface="Times New Roman" panose="02020603050405020304" pitchFamily="18" charset="0"/>
                <a:cs typeface="Arial" panose="020B0604020202020204" pitchFamily="34" charset="0"/>
              </a:rPr>
              <a:t>, whether they lift up or pull </a:t>
            </a:r>
            <a:r>
              <a:rPr lang="en-US" sz="1800" dirty="0" smtClean="0">
                <a:latin typeface="Arial" panose="020B0604020202020204" pitchFamily="34" charset="0"/>
                <a:ea typeface="Times New Roman" panose="02020603050405020304" pitchFamily="18" charset="0"/>
                <a:cs typeface="Arial" panose="020B0604020202020204" pitchFamily="34" charset="0"/>
              </a:rPr>
              <a:t>down.</a:t>
            </a:r>
          </a:p>
          <a:p>
            <a:endParaRPr lang="en-US" sz="1800" dirty="0">
              <a:latin typeface="Arial" panose="020B0604020202020204" pitchFamily="34" charset="0"/>
              <a:cs typeface="Arial" panose="020B0604020202020204" pitchFamily="34" charset="0"/>
            </a:endParaRPr>
          </a:p>
        </p:txBody>
      </p:sp>
      <p:sp>
        <p:nvSpPr>
          <p:cNvPr id="6" name="Rectangle 5"/>
          <p:cNvSpPr/>
          <p:nvPr/>
        </p:nvSpPr>
        <p:spPr>
          <a:xfrm>
            <a:off x="3991584" y="4833357"/>
            <a:ext cx="4572000" cy="200055"/>
          </a:xfrm>
          <a:prstGeom prst="rect">
            <a:avLst/>
          </a:prstGeom>
        </p:spPr>
        <p:txBody>
          <a:bodyPr>
            <a:spAutoFit/>
          </a:bodyPr>
          <a:lstStyle/>
          <a:p>
            <a:pPr algn="r"/>
            <a:r>
              <a:rPr lang="en-US" sz="700" dirty="0" smtClean="0">
                <a:solidFill>
                  <a:schemeClr val="bg1">
                    <a:lumMod val="65000"/>
                  </a:schemeClr>
                </a:solidFill>
                <a:latin typeface="Arial" panose="020B0604020202020204" pitchFamily="34" charset="0"/>
                <a:cs typeface="Arial" panose="020B0604020202020204" pitchFamily="34" charset="0"/>
              </a:rPr>
              <a:t>© RonandJoe/www.shutterstock.com </a:t>
            </a:r>
            <a:endParaRPr lang="en-US" sz="700" dirty="0">
              <a:solidFill>
                <a:schemeClr val="bg1">
                  <a:lumMod val="65000"/>
                </a:schemeClr>
              </a:solidFill>
              <a:latin typeface="Arial" panose="020B0604020202020204" pitchFamily="34" charset="0"/>
              <a:cs typeface="Arial" panose="020B0604020202020204" pitchFamily="34" charset="0"/>
            </a:endParaRPr>
          </a:p>
        </p:txBody>
      </p:sp>
      <p:pic>
        <p:nvPicPr>
          <p:cNvPr id="7" name="Picture 6" descr="S3-shutterstock_127388882.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0306" y="1751508"/>
            <a:ext cx="2643278" cy="3081849"/>
          </a:xfrm>
          <a:prstGeom prst="rect">
            <a:avLst/>
          </a:prstGeom>
        </p:spPr>
      </p:pic>
    </p:spTree>
    <p:extLst>
      <p:ext uri="{BB962C8B-B14F-4D97-AF65-F5344CB8AC3E}">
        <p14:creationId xmlns:p14="http://schemas.microsoft.com/office/powerpoint/2010/main" val="2211024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954158" y="178677"/>
            <a:ext cx="7116416" cy="1556377"/>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3800" b="1" dirty="0" smtClean="0">
                <a:solidFill>
                  <a:srgbClr val="0A5598"/>
                </a:solidFill>
                <a:latin typeface="Arial" panose="020B0604020202020204" pitchFamily="34" charset="0"/>
                <a:cs typeface="Arial" panose="020B0604020202020204" pitchFamily="34" charset="0"/>
              </a:rPr>
              <a:t>“The Seventh Commandment: Take It to the Limit”</a:t>
            </a:r>
          </a:p>
          <a:p>
            <a:pPr fontAlgn="auto">
              <a:lnSpc>
                <a:spcPct val="110000"/>
              </a:lnSpc>
              <a:spcAft>
                <a:spcPts val="0"/>
              </a:spcAft>
            </a:pPr>
            <a:r>
              <a:rPr lang="en-US" sz="1800" b="1" dirty="0">
                <a:solidFill>
                  <a:schemeClr val="tx1">
                    <a:lumMod val="50000"/>
                    <a:lumOff val="50000"/>
                  </a:schemeClr>
                </a:solidFill>
                <a:latin typeface="Arial" pitchFamily="34" charset="0"/>
                <a:cs typeface="Arial" pitchFamily="34" charset="0"/>
              </a:rPr>
              <a:t>(</a:t>
            </a:r>
            <a:r>
              <a:rPr lang="en-US" sz="1800" b="1" dirty="0" smtClean="0">
                <a:solidFill>
                  <a:schemeClr val="tx1">
                    <a:lumMod val="50000"/>
                    <a:lumOff val="50000"/>
                  </a:schemeClr>
                </a:solidFill>
                <a:latin typeface="Arial" pitchFamily="34" charset="0"/>
                <a:cs typeface="Arial" pitchFamily="34" charset="0"/>
              </a:rPr>
              <a:t>Handbook, </a:t>
            </a:r>
            <a:r>
              <a:rPr lang="en-US" sz="1800" b="1" dirty="0">
                <a:solidFill>
                  <a:schemeClr val="tx1">
                    <a:lumMod val="50000"/>
                    <a:lumOff val="50000"/>
                  </a:schemeClr>
                </a:solidFill>
                <a:latin typeface="Arial" pitchFamily="34" charset="0"/>
                <a:cs typeface="Arial" pitchFamily="34" charset="0"/>
              </a:rPr>
              <a:t>pages </a:t>
            </a:r>
            <a:r>
              <a:rPr lang="en-US" sz="1800" b="1" dirty="0" smtClean="0">
                <a:solidFill>
                  <a:schemeClr val="tx1">
                    <a:lumMod val="50000"/>
                    <a:lumOff val="50000"/>
                  </a:schemeClr>
                </a:solidFill>
                <a:latin typeface="Arial" pitchFamily="34" charset="0"/>
                <a:cs typeface="Arial" pitchFamily="34" charset="0"/>
              </a:rPr>
              <a:t>469–472)</a:t>
            </a:r>
            <a:endParaRPr lang="en-US" sz="1800" b="1" dirty="0">
              <a:solidFill>
                <a:schemeClr val="tx1">
                  <a:lumMod val="50000"/>
                  <a:lumOff val="50000"/>
                </a:schemeClr>
              </a:solidFill>
              <a:latin typeface="Arial" pitchFamily="34" charset="0"/>
              <a:cs typeface="Arial" pitchFamily="34" charset="0"/>
            </a:endParaRPr>
          </a:p>
          <a:p>
            <a:pPr fontAlgn="auto">
              <a:lnSpc>
                <a:spcPct val="110000"/>
              </a:lnSpc>
              <a:spcAft>
                <a:spcPts val="0"/>
              </a:spcAft>
            </a:pPr>
            <a:endParaRPr lang="en-US" sz="3600" dirty="0">
              <a:latin typeface="Arial" panose="020B0604020202020204" pitchFamily="34" charset="0"/>
              <a:cs typeface="Arial" panose="020B0604020202020204" pitchFamily="34" charset="0"/>
            </a:endParaRPr>
          </a:p>
        </p:txBody>
      </p:sp>
      <p:grpSp>
        <p:nvGrpSpPr>
          <p:cNvPr id="6" name="Group 5"/>
          <p:cNvGrpSpPr/>
          <p:nvPr/>
        </p:nvGrpSpPr>
        <p:grpSpPr>
          <a:xfrm>
            <a:off x="453556" y="2016335"/>
            <a:ext cx="8315075" cy="3459380"/>
            <a:chOff x="340160" y="2095717"/>
            <a:chExt cx="8315075" cy="3459380"/>
          </a:xfrm>
        </p:grpSpPr>
        <p:sp>
          <p:nvSpPr>
            <p:cNvPr id="3" name="Rectangle 2"/>
            <p:cNvSpPr/>
            <p:nvPr/>
          </p:nvSpPr>
          <p:spPr>
            <a:xfrm>
              <a:off x="4083235" y="2640049"/>
              <a:ext cx="4572000" cy="1782026"/>
            </a:xfrm>
            <a:prstGeom prst="rect">
              <a:avLst/>
            </a:prstGeom>
          </p:spPr>
          <p:txBody>
            <a:bodyPr>
              <a:spAutoFit/>
            </a:bodyPr>
            <a:lstStyle/>
            <a:p>
              <a:pPr marL="0" marR="0">
                <a:lnSpc>
                  <a:spcPct val="115000"/>
                </a:lnSpc>
                <a:spcBef>
                  <a:spcPts val="0"/>
                </a:spcBef>
                <a:spcAft>
                  <a:spcPts val="0"/>
                </a:spcAft>
              </a:pPr>
              <a:r>
                <a:rPr lang="en-US" dirty="0" smtClean="0">
                  <a:solidFill>
                    <a:srgbClr val="000000"/>
                  </a:solidFill>
                  <a:latin typeface="Arial" panose="020B0604020202020204" pitchFamily="34" charset="0"/>
                  <a:ea typeface="Times New Roman" panose="02020603050405020304" pitchFamily="18" charset="0"/>
                  <a:cs typeface="TimesNewRomanPSMT"/>
                </a:rPr>
                <a:t>Stealing </a:t>
              </a:r>
              <a:r>
                <a:rPr lang="en-US" dirty="0">
                  <a:solidFill>
                    <a:srgbClr val="000000"/>
                  </a:solidFill>
                  <a:latin typeface="Arial" panose="020B0604020202020204" pitchFamily="34" charset="0"/>
                  <a:ea typeface="Times New Roman" panose="02020603050405020304" pitchFamily="18" charset="0"/>
                  <a:cs typeface="TimesNewRomanPSMT"/>
                </a:rPr>
                <a:t>doesn’t </a:t>
              </a:r>
              <a:r>
                <a:rPr lang="en-US" dirty="0" smtClean="0">
                  <a:solidFill>
                    <a:srgbClr val="000000"/>
                  </a:solidFill>
                  <a:latin typeface="Arial" panose="020B0604020202020204" pitchFamily="34" charset="0"/>
                  <a:ea typeface="Times New Roman" panose="02020603050405020304" pitchFamily="18" charset="0"/>
                  <a:cs typeface="TimesNewRomanPSMT"/>
                </a:rPr>
                <a:t>involve taking just material </a:t>
              </a:r>
              <a:r>
                <a:rPr lang="en-US" dirty="0">
                  <a:solidFill>
                    <a:srgbClr val="000000"/>
                  </a:solidFill>
                  <a:latin typeface="Arial" panose="020B0604020202020204" pitchFamily="34" charset="0"/>
                  <a:ea typeface="Times New Roman" panose="02020603050405020304" pitchFamily="18" charset="0"/>
                  <a:cs typeface="TimesNewRomanPSMT"/>
                </a:rPr>
                <a:t>possessions; it can involve taking intangible things as well.</a:t>
              </a:r>
              <a:endParaRPr lang="en-US" dirty="0">
                <a:solidFill>
                  <a:srgbClr val="000000"/>
                </a:solidFill>
                <a:effectLst/>
                <a:latin typeface="Arial" panose="020B0604020202020204" pitchFamily="34" charset="0"/>
                <a:ea typeface="Times New Roman" panose="02020603050405020304" pitchFamily="18" charset="0"/>
                <a:cs typeface="TimesNewRomanPSMT"/>
              </a:endParaRPr>
            </a:p>
          </p:txBody>
        </p:sp>
        <p:sp>
          <p:nvSpPr>
            <p:cNvPr id="4" name="Rectangle 3"/>
            <p:cNvSpPr/>
            <p:nvPr/>
          </p:nvSpPr>
          <p:spPr>
            <a:xfrm>
              <a:off x="340160" y="5355042"/>
              <a:ext cx="4572000" cy="200055"/>
            </a:xfrm>
            <a:prstGeom prst="rect">
              <a:avLst/>
            </a:prstGeom>
          </p:spPr>
          <p:txBody>
            <a:bodyPr>
              <a:spAutoFit/>
            </a:bodyPr>
            <a:lstStyle/>
            <a:p>
              <a:r>
                <a:rPr lang="en-US" sz="700" dirty="0" smtClean="0">
                  <a:solidFill>
                    <a:schemeClr val="bg1">
                      <a:lumMod val="65000"/>
                    </a:schemeClr>
                  </a:solidFill>
                  <a:latin typeface="Arial" panose="020B0604020202020204" pitchFamily="34" charset="0"/>
                  <a:cs typeface="Arial" panose="020B0604020202020204" pitchFamily="34" charset="0"/>
                </a:rPr>
                <a:t>© Pretty Vectors / www.shutterstock.com </a:t>
              </a:r>
              <a:endParaRPr lang="en-US" sz="700" dirty="0">
                <a:solidFill>
                  <a:schemeClr val="bg1">
                    <a:lumMod val="65000"/>
                  </a:schemeClr>
                </a:solidFill>
                <a:latin typeface="Arial" panose="020B0604020202020204" pitchFamily="34" charset="0"/>
                <a:cs typeface="Arial" panose="020B0604020202020204" pitchFamily="34" charset="0"/>
              </a:endParaRPr>
            </a:p>
          </p:txBody>
        </p:sp>
        <p:pic>
          <p:nvPicPr>
            <p:cNvPr id="2" name="Picture 1" descr="S4-shutterstock_232604590.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245" y="2095717"/>
              <a:ext cx="3152419" cy="3259325"/>
            </a:xfrm>
            <a:prstGeom prst="rect">
              <a:avLst/>
            </a:prstGeom>
          </p:spPr>
        </p:pic>
      </p:grpSp>
    </p:spTree>
    <p:extLst>
      <p:ext uri="{BB962C8B-B14F-4D97-AF65-F5344CB8AC3E}">
        <p14:creationId xmlns:p14="http://schemas.microsoft.com/office/powerpoint/2010/main" val="2399744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954158" y="178677"/>
            <a:ext cx="7116416" cy="1556377"/>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3800" b="1" dirty="0" smtClean="0">
                <a:solidFill>
                  <a:srgbClr val="0A5598"/>
                </a:solidFill>
                <a:latin typeface="Arial" panose="020B0604020202020204" pitchFamily="34" charset="0"/>
                <a:cs typeface="Arial" panose="020B0604020202020204" pitchFamily="34" charset="0"/>
              </a:rPr>
              <a:t>“The Seventh Commandment: Take It to the Limit”</a:t>
            </a:r>
          </a:p>
          <a:p>
            <a:pPr fontAlgn="auto">
              <a:lnSpc>
                <a:spcPct val="110000"/>
              </a:lnSpc>
              <a:spcAft>
                <a:spcPts val="0"/>
              </a:spcAft>
            </a:pPr>
            <a:r>
              <a:rPr lang="en-US" sz="1800" b="1" dirty="0">
                <a:solidFill>
                  <a:schemeClr val="tx1">
                    <a:lumMod val="50000"/>
                    <a:lumOff val="50000"/>
                  </a:schemeClr>
                </a:solidFill>
                <a:latin typeface="Arial" pitchFamily="34" charset="0"/>
                <a:cs typeface="Arial" pitchFamily="34" charset="0"/>
              </a:rPr>
              <a:t>(</a:t>
            </a:r>
            <a:r>
              <a:rPr lang="en-US" sz="1800" b="1" dirty="0" smtClean="0">
                <a:solidFill>
                  <a:schemeClr val="tx1">
                    <a:lumMod val="50000"/>
                    <a:lumOff val="50000"/>
                  </a:schemeClr>
                </a:solidFill>
                <a:latin typeface="Arial" pitchFamily="34" charset="0"/>
                <a:cs typeface="Arial" pitchFamily="34" charset="0"/>
              </a:rPr>
              <a:t>Handbook, </a:t>
            </a:r>
            <a:r>
              <a:rPr lang="en-US" sz="1800" b="1" dirty="0">
                <a:solidFill>
                  <a:schemeClr val="tx1">
                    <a:lumMod val="50000"/>
                    <a:lumOff val="50000"/>
                  </a:schemeClr>
                </a:solidFill>
                <a:latin typeface="Arial" pitchFamily="34" charset="0"/>
                <a:cs typeface="Arial" pitchFamily="34" charset="0"/>
              </a:rPr>
              <a:t>pages </a:t>
            </a:r>
            <a:r>
              <a:rPr lang="en-US" sz="1800" b="1" dirty="0" smtClean="0">
                <a:solidFill>
                  <a:schemeClr val="tx1">
                    <a:lumMod val="50000"/>
                    <a:lumOff val="50000"/>
                  </a:schemeClr>
                </a:solidFill>
                <a:latin typeface="Arial" pitchFamily="34" charset="0"/>
                <a:cs typeface="Arial" pitchFamily="34" charset="0"/>
              </a:rPr>
              <a:t>469–472)</a:t>
            </a:r>
            <a:endParaRPr lang="en-US" sz="1800" b="1" dirty="0">
              <a:solidFill>
                <a:schemeClr val="tx1">
                  <a:lumMod val="50000"/>
                  <a:lumOff val="50000"/>
                </a:schemeClr>
              </a:solidFill>
              <a:latin typeface="Arial" pitchFamily="34" charset="0"/>
              <a:cs typeface="Arial" pitchFamily="34" charset="0"/>
            </a:endParaRPr>
          </a:p>
          <a:p>
            <a:pPr fontAlgn="auto">
              <a:lnSpc>
                <a:spcPct val="110000"/>
              </a:lnSpc>
              <a:spcAft>
                <a:spcPts val="0"/>
              </a:spcAft>
            </a:pPr>
            <a:endParaRPr lang="en-US" sz="3600" dirty="0">
              <a:latin typeface="Arial" panose="020B0604020202020204" pitchFamily="34" charset="0"/>
              <a:cs typeface="Arial" panose="020B0604020202020204" pitchFamily="34" charset="0"/>
            </a:endParaRPr>
          </a:p>
        </p:txBody>
      </p:sp>
      <p:sp>
        <p:nvSpPr>
          <p:cNvPr id="6" name="Content Placeholder 2"/>
          <p:cNvSpPr>
            <a:spLocks noGrp="1"/>
          </p:cNvSpPr>
          <p:nvPr>
            <p:ph idx="1"/>
          </p:nvPr>
        </p:nvSpPr>
        <p:spPr>
          <a:xfrm>
            <a:off x="457200" y="2076490"/>
            <a:ext cx="8229600" cy="4525963"/>
          </a:xfrm>
        </p:spPr>
        <p:txBody>
          <a:bodyPr>
            <a:normAutofit/>
          </a:bodyPr>
          <a:lstStyle/>
          <a:p>
            <a:r>
              <a:rPr lang="en-US" sz="2400" dirty="0" smtClean="0">
                <a:latin typeface="Arial" pitchFamily="34" charset="0"/>
                <a:cs typeface="Arial" pitchFamily="34" charset="0"/>
              </a:rPr>
              <a:t>Stealing may include both physical objects and intangible ideas.</a:t>
            </a:r>
          </a:p>
          <a:p>
            <a:r>
              <a:rPr lang="en-US" sz="2400" dirty="0" smtClean="0">
                <a:latin typeface="Arial" pitchFamily="34" charset="0"/>
                <a:cs typeface="Arial" pitchFamily="34" charset="0"/>
              </a:rPr>
              <a:t>To make the situation right, a person who steals needs to make restitution, and a person who damages someone else’s property needs to make reparation.</a:t>
            </a:r>
          </a:p>
          <a:p>
            <a:r>
              <a:rPr lang="en-US" sz="2400" dirty="0" smtClean="0">
                <a:latin typeface="Arial" pitchFamily="34" charset="0"/>
                <a:cs typeface="Arial" pitchFamily="34" charset="0"/>
              </a:rPr>
              <a:t>Wasting or hoarding the earth’s resources can also be considered stealing.</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300047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54158" y="178677"/>
            <a:ext cx="7116416" cy="1556377"/>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3800" b="1" dirty="0" smtClean="0">
                <a:solidFill>
                  <a:srgbClr val="0A5598"/>
                </a:solidFill>
                <a:latin typeface="Arial" panose="020B0604020202020204" pitchFamily="34" charset="0"/>
                <a:cs typeface="Arial" panose="020B0604020202020204" pitchFamily="34" charset="0"/>
              </a:rPr>
              <a:t>“The Seventh Commandment: Take It to the Limit”</a:t>
            </a:r>
          </a:p>
          <a:p>
            <a:pPr fontAlgn="auto">
              <a:lnSpc>
                <a:spcPct val="110000"/>
              </a:lnSpc>
              <a:spcAft>
                <a:spcPts val="0"/>
              </a:spcAft>
            </a:pPr>
            <a:r>
              <a:rPr lang="en-US" sz="1800" b="1" dirty="0">
                <a:solidFill>
                  <a:schemeClr val="tx1">
                    <a:lumMod val="50000"/>
                    <a:lumOff val="50000"/>
                  </a:schemeClr>
                </a:solidFill>
                <a:latin typeface="Arial" pitchFamily="34" charset="0"/>
                <a:cs typeface="Arial" pitchFamily="34" charset="0"/>
              </a:rPr>
              <a:t>(</a:t>
            </a:r>
            <a:r>
              <a:rPr lang="en-US" sz="1800" b="1" dirty="0" smtClean="0">
                <a:solidFill>
                  <a:schemeClr val="tx1">
                    <a:lumMod val="50000"/>
                    <a:lumOff val="50000"/>
                  </a:schemeClr>
                </a:solidFill>
                <a:latin typeface="Arial" pitchFamily="34" charset="0"/>
                <a:cs typeface="Arial" pitchFamily="34" charset="0"/>
              </a:rPr>
              <a:t>Handbook, </a:t>
            </a:r>
            <a:r>
              <a:rPr lang="en-US" sz="1800" b="1" dirty="0">
                <a:solidFill>
                  <a:schemeClr val="tx1">
                    <a:lumMod val="50000"/>
                    <a:lumOff val="50000"/>
                  </a:schemeClr>
                </a:solidFill>
                <a:latin typeface="Arial" pitchFamily="34" charset="0"/>
                <a:cs typeface="Arial" pitchFamily="34" charset="0"/>
              </a:rPr>
              <a:t>pages </a:t>
            </a:r>
            <a:r>
              <a:rPr lang="en-US" sz="1800" b="1" dirty="0" smtClean="0">
                <a:solidFill>
                  <a:schemeClr val="tx1">
                    <a:lumMod val="50000"/>
                    <a:lumOff val="50000"/>
                  </a:schemeClr>
                </a:solidFill>
                <a:latin typeface="Arial" pitchFamily="34" charset="0"/>
                <a:cs typeface="Arial" pitchFamily="34" charset="0"/>
              </a:rPr>
              <a:t>469–472)</a:t>
            </a:r>
            <a:endParaRPr lang="en-US" sz="1800" b="1" dirty="0">
              <a:solidFill>
                <a:schemeClr val="tx1">
                  <a:lumMod val="50000"/>
                  <a:lumOff val="50000"/>
                </a:schemeClr>
              </a:solidFill>
              <a:latin typeface="Arial" pitchFamily="34" charset="0"/>
              <a:cs typeface="Arial" pitchFamily="34" charset="0"/>
            </a:endParaRPr>
          </a:p>
          <a:p>
            <a:pPr fontAlgn="auto">
              <a:lnSpc>
                <a:spcPct val="110000"/>
              </a:lnSpc>
              <a:spcAft>
                <a:spcPts val="0"/>
              </a:spcAft>
            </a:pPr>
            <a:endParaRPr lang="en-US" sz="3600" dirty="0">
              <a:latin typeface="Arial" panose="020B0604020202020204" pitchFamily="34" charset="0"/>
              <a:cs typeface="Arial" panose="020B0604020202020204" pitchFamily="34" charset="0"/>
            </a:endParaRPr>
          </a:p>
        </p:txBody>
      </p:sp>
      <p:sp>
        <p:nvSpPr>
          <p:cNvPr id="5" name="TextBox 4"/>
          <p:cNvSpPr txBox="1"/>
          <p:nvPr/>
        </p:nvSpPr>
        <p:spPr>
          <a:xfrm>
            <a:off x="370653" y="1183456"/>
            <a:ext cx="5380383" cy="5339923"/>
          </a:xfrm>
          <a:prstGeom prst="rect">
            <a:avLst/>
          </a:prstGeom>
          <a:noFill/>
        </p:spPr>
        <p:txBody>
          <a:bodyPr wrap="square" rtlCol="0">
            <a:spAutoFit/>
          </a:bodyPr>
          <a:lstStyle/>
          <a:p>
            <a:pPr marL="457200" indent="-457200">
              <a:lnSpc>
                <a:spcPct val="110000"/>
              </a:lnSpc>
            </a:pPr>
            <a:endParaRPr lang="en-US" sz="1550" dirty="0" smtClean="0">
              <a:latin typeface="Arial" panose="020B0604020202020204" pitchFamily="34" charset="0"/>
              <a:cs typeface="Arial" panose="020B0604020202020204" pitchFamily="34" charset="0"/>
            </a:endParaRPr>
          </a:p>
          <a:p>
            <a:pPr marL="457200" indent="-457200">
              <a:lnSpc>
                <a:spcPct val="110000"/>
              </a:lnSpc>
              <a:buAutoNum type="arabicPeriod"/>
            </a:pPr>
            <a:endParaRPr lang="en-US" sz="1550" dirty="0" smtClean="0">
              <a:latin typeface="Arial" panose="020B0604020202020204" pitchFamily="34" charset="0"/>
              <a:cs typeface="Arial" panose="020B0604020202020204" pitchFamily="34" charset="0"/>
            </a:endParaRPr>
          </a:p>
          <a:p>
            <a:pPr marL="457200" indent="-457200">
              <a:lnSpc>
                <a:spcPct val="110000"/>
              </a:lnSpc>
            </a:pPr>
            <a:r>
              <a:rPr lang="en-US" sz="1550" b="1" dirty="0" smtClean="0">
                <a:latin typeface="Arial" panose="020B0604020202020204" pitchFamily="34" charset="0"/>
                <a:cs typeface="Arial" panose="020B0604020202020204" pitchFamily="34" charset="0"/>
              </a:rPr>
              <a:t>Activity: “Mine or Not?”</a:t>
            </a:r>
            <a:endParaRPr lang="en-US" sz="1550" dirty="0" smtClean="0">
              <a:latin typeface="Arial" panose="020B0604020202020204" pitchFamily="34" charset="0"/>
              <a:cs typeface="Arial" panose="020B0604020202020204" pitchFamily="34" charset="0"/>
            </a:endParaRPr>
          </a:p>
          <a:p>
            <a:pPr marL="457200" indent="-457200">
              <a:lnSpc>
                <a:spcPct val="110000"/>
              </a:lnSpc>
            </a:pPr>
            <a:r>
              <a:rPr lang="en-US" sz="1550" dirty="0" smtClean="0">
                <a:latin typeface="Arial" panose="020B0604020202020204" pitchFamily="34" charset="0"/>
                <a:cs typeface="Arial" panose="020B0604020202020204" pitchFamily="34" charset="0"/>
              </a:rPr>
              <a:t>1. Your teacher will arrange the class into pairs.</a:t>
            </a:r>
          </a:p>
          <a:p>
            <a:pPr marL="233363" lvl="0" indent="-233363">
              <a:lnSpc>
                <a:spcPct val="110000"/>
              </a:lnSpc>
            </a:pPr>
            <a:r>
              <a:rPr lang="en-US" sz="1550" dirty="0" smtClean="0">
                <a:latin typeface="Arial" panose="020B0604020202020204" pitchFamily="34" charset="0"/>
                <a:cs typeface="Arial" panose="020B0604020202020204" pitchFamily="34" charset="0"/>
              </a:rPr>
              <a:t>2. You and your partner will be assigned two or three of the following Scripture </a:t>
            </a:r>
            <a:r>
              <a:rPr lang="en-US" sz="1550" dirty="0" smtClean="0">
                <a:latin typeface="Arial" panose="020B0604020202020204" pitchFamily="34" charset="0"/>
                <a:cs typeface="Arial" panose="020B0604020202020204" pitchFamily="34" charset="0"/>
              </a:rPr>
              <a:t>verses: </a:t>
            </a:r>
            <a:r>
              <a:rPr lang="en-US" sz="1550" b="1" dirty="0" smtClean="0">
                <a:latin typeface="Arial" panose="020B0604020202020204" pitchFamily="34" charset="0"/>
                <a:cs typeface="Arial" panose="020B0604020202020204" pitchFamily="34" charset="0"/>
              </a:rPr>
              <a:t>Exodus 20:15,</a:t>
            </a:r>
            <a:br>
              <a:rPr lang="en-US" sz="1550" b="1" dirty="0" smtClean="0">
                <a:latin typeface="Arial" panose="020B0604020202020204" pitchFamily="34" charset="0"/>
                <a:cs typeface="Arial" panose="020B0604020202020204" pitchFamily="34" charset="0"/>
              </a:rPr>
            </a:br>
            <a:r>
              <a:rPr lang="en-US" sz="1550" b="1" dirty="0" smtClean="0">
                <a:latin typeface="Arial" panose="020B0604020202020204" pitchFamily="34" charset="0"/>
                <a:cs typeface="Arial" panose="020B0604020202020204" pitchFamily="34" charset="0"/>
              </a:rPr>
              <a:t>Exodus </a:t>
            </a:r>
            <a:r>
              <a:rPr lang="en-US" sz="1550" b="1" dirty="0" smtClean="0">
                <a:latin typeface="Arial" panose="020B0604020202020204" pitchFamily="34" charset="0"/>
                <a:cs typeface="Arial" panose="020B0604020202020204" pitchFamily="34" charset="0"/>
              </a:rPr>
              <a:t>22:1–4, Leviticus 19:11–13, Psalm 62:10, Matthew 6:19, Luke 19:8, John 10:10, Romans 2:21, </a:t>
            </a:r>
            <a:r>
              <a:rPr lang="en-US" sz="1550" b="1" dirty="0" smtClean="0">
                <a:latin typeface="Arial" panose="020B0604020202020204" pitchFamily="34" charset="0"/>
                <a:cs typeface="Arial" panose="020B0604020202020204" pitchFamily="34" charset="0"/>
              </a:rPr>
              <a:t>Ephesians 4:28.</a:t>
            </a:r>
            <a:endParaRPr lang="en-US" sz="1550" b="1" dirty="0" smtClean="0">
              <a:latin typeface="Arial" panose="020B0604020202020204" pitchFamily="34" charset="0"/>
              <a:cs typeface="Arial" panose="020B0604020202020204" pitchFamily="34" charset="0"/>
            </a:endParaRPr>
          </a:p>
          <a:p>
            <a:pPr marL="233363" indent="-233363">
              <a:lnSpc>
                <a:spcPct val="110000"/>
              </a:lnSpc>
            </a:pPr>
            <a:r>
              <a:rPr lang="en-US" sz="1550" dirty="0" smtClean="0">
                <a:latin typeface="Arial" panose="020B0604020202020204" pitchFamily="34" charset="0"/>
                <a:cs typeface="Arial" panose="020B0604020202020204" pitchFamily="34" charset="0"/>
              </a:rPr>
              <a:t>3. Read and </a:t>
            </a:r>
            <a:r>
              <a:rPr lang="en-US" sz="1550" dirty="0">
                <a:latin typeface="Arial" panose="020B0604020202020204" pitchFamily="34" charset="0"/>
                <a:cs typeface="Arial" panose="020B0604020202020204" pitchFamily="34" charset="0"/>
              </a:rPr>
              <a:t>reflect on the </a:t>
            </a:r>
            <a:r>
              <a:rPr lang="en-US" sz="1550" dirty="0" smtClean="0">
                <a:latin typeface="Arial" panose="020B0604020202020204" pitchFamily="34" charset="0"/>
                <a:cs typeface="Arial" panose="020B0604020202020204" pitchFamily="34" charset="0"/>
              </a:rPr>
              <a:t>verses</a:t>
            </a:r>
            <a:r>
              <a:rPr lang="en-US" sz="1550" dirty="0">
                <a:latin typeface="Arial" panose="020B0604020202020204" pitchFamily="34" charset="0"/>
                <a:cs typeface="Arial" panose="020B0604020202020204" pitchFamily="34" charset="0"/>
              </a:rPr>
              <a:t>. </a:t>
            </a:r>
            <a:r>
              <a:rPr lang="en-US" sz="1550" dirty="0" smtClean="0">
                <a:latin typeface="Arial" panose="020B0604020202020204" pitchFamily="34" charset="0"/>
                <a:cs typeface="Arial" panose="020B0604020202020204" pitchFamily="34" charset="0"/>
              </a:rPr>
              <a:t>Prepare to </a:t>
            </a:r>
            <a:r>
              <a:rPr lang="en-US" sz="1550" dirty="0">
                <a:latin typeface="Arial" panose="020B0604020202020204" pitchFamily="34" charset="0"/>
                <a:cs typeface="Arial" panose="020B0604020202020204" pitchFamily="34" charset="0"/>
              </a:rPr>
              <a:t>share the </a:t>
            </a:r>
            <a:r>
              <a:rPr lang="en-US" sz="1550" dirty="0" smtClean="0">
                <a:latin typeface="Arial" panose="020B0604020202020204" pitchFamily="34" charset="0"/>
                <a:cs typeface="Arial" panose="020B0604020202020204" pitchFamily="34" charset="0"/>
              </a:rPr>
              <a:t>messages </a:t>
            </a:r>
            <a:r>
              <a:rPr lang="en-US" sz="1550" dirty="0">
                <a:latin typeface="Arial" panose="020B0604020202020204" pitchFamily="34" charset="0"/>
                <a:cs typeface="Arial" panose="020B0604020202020204" pitchFamily="34" charset="0"/>
              </a:rPr>
              <a:t>of </a:t>
            </a:r>
            <a:r>
              <a:rPr lang="en-US" sz="1550" dirty="0" smtClean="0">
                <a:latin typeface="Arial" panose="020B0604020202020204" pitchFamily="34" charset="0"/>
                <a:cs typeface="Arial" panose="020B0604020202020204" pitchFamily="34" charset="0"/>
              </a:rPr>
              <a:t>your </a:t>
            </a:r>
            <a:r>
              <a:rPr lang="en-US" sz="1550" dirty="0">
                <a:latin typeface="Arial" panose="020B0604020202020204" pitchFamily="34" charset="0"/>
                <a:cs typeface="Arial" panose="020B0604020202020204" pitchFamily="34" charset="0"/>
              </a:rPr>
              <a:t>assigned scriptural passages and how the passages apply to </a:t>
            </a:r>
            <a:r>
              <a:rPr lang="en-US" sz="1550" dirty="0" smtClean="0">
                <a:latin typeface="Arial" panose="020B0604020202020204" pitchFamily="34" charset="0"/>
                <a:cs typeface="Arial" panose="020B0604020202020204" pitchFamily="34" charset="0"/>
              </a:rPr>
              <a:t>your </a:t>
            </a:r>
            <a:r>
              <a:rPr lang="en-US" sz="1550" dirty="0">
                <a:latin typeface="Arial" panose="020B0604020202020204" pitchFamily="34" charset="0"/>
                <a:cs typeface="Arial" panose="020B0604020202020204" pitchFamily="34" charset="0"/>
              </a:rPr>
              <a:t>lives</a:t>
            </a:r>
            <a:r>
              <a:rPr lang="en-US" sz="1550" dirty="0" smtClean="0">
                <a:latin typeface="Arial" panose="020B0604020202020204" pitchFamily="34" charset="0"/>
                <a:cs typeface="Arial" panose="020B0604020202020204" pitchFamily="34" charset="0"/>
              </a:rPr>
              <a:t>.</a:t>
            </a:r>
          </a:p>
          <a:p>
            <a:pPr marL="233363" indent="-233363">
              <a:lnSpc>
                <a:spcPct val="110000"/>
              </a:lnSpc>
            </a:pPr>
            <a:r>
              <a:rPr lang="en-US" sz="1550" dirty="0" smtClean="0">
                <a:latin typeface="Arial" panose="020B0604020202020204" pitchFamily="34" charset="0"/>
                <a:cs typeface="Arial" panose="020B0604020202020204" pitchFamily="34" charset="0"/>
              </a:rPr>
              <a:t>4. Discuss the passages as a </a:t>
            </a:r>
            <a:r>
              <a:rPr lang="en-US" sz="1550" dirty="0" smtClean="0">
                <a:latin typeface="Arial" panose="020B0604020202020204" pitchFamily="34" charset="0"/>
                <a:cs typeface="Arial" panose="020B0604020202020204" pitchFamily="34" charset="0"/>
              </a:rPr>
              <a:t>class. Answer this question: </a:t>
            </a:r>
            <a:r>
              <a:rPr lang="en-US" sz="1550" b="1" dirty="0" smtClean="0">
                <a:latin typeface="Arial" panose="020B0604020202020204" pitchFamily="34" charset="0"/>
                <a:cs typeface="Arial" panose="020B0604020202020204" pitchFamily="34" charset="0"/>
              </a:rPr>
              <a:t>What </a:t>
            </a:r>
            <a:r>
              <a:rPr lang="en-US" sz="1550" b="1" dirty="0" smtClean="0">
                <a:latin typeface="Arial" panose="020B0604020202020204" pitchFamily="34" charset="0"/>
                <a:cs typeface="Arial" panose="020B0604020202020204" pitchFamily="34" charset="0"/>
              </a:rPr>
              <a:t>is stealing</a:t>
            </a:r>
            <a:r>
              <a:rPr lang="en-US" sz="1550" b="1" dirty="0" smtClean="0">
                <a:latin typeface="Arial" panose="020B0604020202020204" pitchFamily="34" charset="0"/>
                <a:cs typeface="Arial" panose="020B0604020202020204" pitchFamily="34" charset="0"/>
              </a:rPr>
              <a:t>?</a:t>
            </a:r>
            <a:endParaRPr lang="en-US" sz="1550" b="1" dirty="0" smtClean="0">
              <a:latin typeface="Arial" panose="020B0604020202020204" pitchFamily="34" charset="0"/>
              <a:cs typeface="Arial" panose="020B0604020202020204" pitchFamily="34" charset="0"/>
            </a:endParaRPr>
          </a:p>
          <a:p>
            <a:pPr marL="233363" indent="-233363">
              <a:lnSpc>
                <a:spcPct val="110000"/>
              </a:lnSpc>
            </a:pPr>
            <a:r>
              <a:rPr lang="en-US" sz="1550" dirty="0" smtClean="0">
                <a:latin typeface="Arial" panose="020B0604020202020204" pitchFamily="34" charset="0"/>
                <a:cs typeface="Arial" panose="020B0604020202020204" pitchFamily="34" charset="0"/>
              </a:rPr>
              <a:t>5. Your teacher will read aloud paragraph 2409 from the </a:t>
            </a:r>
            <a:r>
              <a:rPr lang="en-US" sz="1550" i="1" dirty="0" smtClean="0">
                <a:latin typeface="Arial" panose="020B0604020202020204" pitchFamily="34" charset="0"/>
                <a:cs typeface="Arial" panose="020B0604020202020204" pitchFamily="34" charset="0"/>
              </a:rPr>
              <a:t>Catechism of the Catholic Church.</a:t>
            </a:r>
            <a:endParaRPr lang="en-US" sz="1550" dirty="0" smtClean="0">
              <a:latin typeface="Arial" panose="020B0604020202020204" pitchFamily="34" charset="0"/>
              <a:cs typeface="Arial" panose="020B0604020202020204" pitchFamily="34" charset="0"/>
            </a:endParaRPr>
          </a:p>
          <a:p>
            <a:pPr>
              <a:lnSpc>
                <a:spcPct val="110000"/>
              </a:lnSpc>
            </a:pPr>
            <a:r>
              <a:rPr lang="en-US" sz="1550" dirty="0" smtClean="0">
                <a:latin typeface="Arial" panose="020B0604020202020204" pitchFamily="34" charset="0"/>
                <a:cs typeface="Arial" panose="020B0604020202020204" pitchFamily="34" charset="0"/>
              </a:rPr>
              <a:t>6. Journal about the repercussions of stealing.</a:t>
            </a:r>
            <a:endParaRPr lang="en-US" sz="1550" dirty="0">
              <a:latin typeface="Arial" panose="020B0604020202020204" pitchFamily="34" charset="0"/>
              <a:cs typeface="Arial" panose="020B0604020202020204" pitchFamily="34" charset="0"/>
            </a:endParaRPr>
          </a:p>
          <a:p>
            <a:pPr lvl="0">
              <a:lnSpc>
                <a:spcPct val="110000"/>
              </a:lnSpc>
            </a:pPr>
            <a:endParaRPr lang="en-US" sz="1550" dirty="0" smtClean="0">
              <a:latin typeface="Arial" panose="020B0604020202020204" pitchFamily="34" charset="0"/>
              <a:cs typeface="Arial" panose="020B0604020202020204" pitchFamily="34" charset="0"/>
            </a:endParaRPr>
          </a:p>
          <a:p>
            <a:pPr lvl="0">
              <a:lnSpc>
                <a:spcPct val="110000"/>
              </a:lnSpc>
            </a:pPr>
            <a:endParaRPr lang="en-US" sz="1550" dirty="0">
              <a:latin typeface="Arial" panose="020B0604020202020204" pitchFamily="34" charset="0"/>
              <a:cs typeface="Arial" panose="020B0604020202020204" pitchFamily="34" charset="0"/>
            </a:endParaRPr>
          </a:p>
          <a:p>
            <a:pPr marL="457200" indent="-457200">
              <a:lnSpc>
                <a:spcPct val="110000"/>
              </a:lnSpc>
              <a:buAutoNum type="arabicPeriod"/>
            </a:pPr>
            <a:endParaRPr lang="en-US" sz="1550" dirty="0">
              <a:latin typeface="Arial" panose="020B0604020202020204" pitchFamily="34" charset="0"/>
              <a:cs typeface="Arial" panose="020B0604020202020204" pitchFamily="34" charset="0"/>
            </a:endParaRPr>
          </a:p>
        </p:txBody>
      </p:sp>
      <p:sp>
        <p:nvSpPr>
          <p:cNvPr id="6" name="Rectangle 5"/>
          <p:cNvSpPr/>
          <p:nvPr/>
        </p:nvSpPr>
        <p:spPr>
          <a:xfrm>
            <a:off x="7176364" y="4922024"/>
            <a:ext cx="1582486" cy="200055"/>
          </a:xfrm>
          <a:prstGeom prst="rect">
            <a:avLst/>
          </a:prstGeom>
        </p:spPr>
        <p:txBody>
          <a:bodyPr wrap="none">
            <a:spAutoFit/>
          </a:bodyPr>
          <a:lstStyle/>
          <a:p>
            <a:pPr algn="r"/>
            <a:r>
              <a:rPr lang="en-US" sz="700" dirty="0" smtClean="0">
                <a:solidFill>
                  <a:schemeClr val="bg1">
                    <a:lumMod val="65000"/>
                  </a:schemeClr>
                </a:solidFill>
                <a:latin typeface="Arial" panose="020B0604020202020204" pitchFamily="34" charset="0"/>
                <a:cs typeface="Arial" panose="020B0604020202020204" pitchFamily="34" charset="0"/>
              </a:rPr>
              <a:t>© AinMikail/www.shutterstock.com </a:t>
            </a:r>
            <a:endParaRPr lang="en-US" sz="700" dirty="0">
              <a:solidFill>
                <a:schemeClr val="bg1">
                  <a:lumMod val="65000"/>
                </a:schemeClr>
              </a:solidFill>
              <a:latin typeface="Arial" panose="020B0604020202020204" pitchFamily="34" charset="0"/>
              <a:cs typeface="Arial" panose="020B0604020202020204" pitchFamily="34" charset="0"/>
            </a:endParaRPr>
          </a:p>
        </p:txBody>
      </p:sp>
      <p:pic>
        <p:nvPicPr>
          <p:cNvPr id="7" name="Picture 6" descr="S5-shutterstock_137565947.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3810" y="1953721"/>
            <a:ext cx="2815040" cy="2968303"/>
          </a:xfrm>
          <a:prstGeom prst="rect">
            <a:avLst/>
          </a:prstGeom>
        </p:spPr>
      </p:pic>
    </p:spTree>
    <p:extLst>
      <p:ext uri="{BB962C8B-B14F-4D97-AF65-F5344CB8AC3E}">
        <p14:creationId xmlns:p14="http://schemas.microsoft.com/office/powerpoint/2010/main" val="106620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280740"/>
            <a:ext cx="91440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Aft>
                <a:spcPts val="0"/>
              </a:spcAft>
            </a:pPr>
            <a:r>
              <a:rPr lang="en-US" sz="3600" b="1" dirty="0" smtClean="0">
                <a:solidFill>
                  <a:srgbClr val="178D34"/>
                </a:solidFill>
                <a:latin typeface="Arial" panose="020B0604020202020204" pitchFamily="34" charset="0"/>
                <a:cs typeface="Arial" panose="020B0604020202020204" pitchFamily="34" charset="0"/>
              </a:rPr>
              <a:t>“The Tenth Commandment</a:t>
            </a:r>
          </a:p>
          <a:p>
            <a:pPr fontAlgn="auto">
              <a:lnSpc>
                <a:spcPct val="110000"/>
              </a:lnSpc>
              <a:spcAft>
                <a:spcPts val="0"/>
              </a:spcAft>
            </a:pPr>
            <a:r>
              <a:rPr lang="en-US" sz="3600" b="1" dirty="0" smtClean="0">
                <a:solidFill>
                  <a:srgbClr val="178D34"/>
                </a:solidFill>
                <a:latin typeface="Arial" panose="020B0604020202020204" pitchFamily="34" charset="0"/>
                <a:cs typeface="Arial" panose="020B0604020202020204" pitchFamily="34" charset="0"/>
              </a:rPr>
              <a:t> The Danger of Envy”</a:t>
            </a:r>
          </a:p>
          <a:p>
            <a:pPr fontAlgn="auto">
              <a:lnSpc>
                <a:spcPct val="110000"/>
              </a:lnSpc>
              <a:spcAft>
                <a:spcPts val="0"/>
              </a:spcAft>
            </a:pPr>
            <a:r>
              <a:rPr lang="en-US" sz="1800" b="1" dirty="0">
                <a:solidFill>
                  <a:schemeClr val="tx1">
                    <a:lumMod val="50000"/>
                    <a:lumOff val="50000"/>
                  </a:schemeClr>
                </a:solidFill>
                <a:latin typeface="Arial" panose="020B0604020202020204" pitchFamily="34" charset="0"/>
                <a:cs typeface="Arial" panose="020B0604020202020204" pitchFamily="34" charset="0"/>
              </a:rPr>
              <a:t>(</a:t>
            </a:r>
            <a:r>
              <a:rPr lang="en-US" sz="1800" b="1" dirty="0" smtClean="0">
                <a:solidFill>
                  <a:schemeClr val="tx1">
                    <a:lumMod val="50000"/>
                    <a:lumOff val="50000"/>
                  </a:schemeClr>
                </a:solidFill>
                <a:latin typeface="Arial" panose="020B0604020202020204" pitchFamily="34" charset="0"/>
                <a:cs typeface="Arial" panose="020B0604020202020204" pitchFamily="34" charset="0"/>
              </a:rPr>
              <a:t>Handbook, </a:t>
            </a:r>
            <a:r>
              <a:rPr lang="en-US" sz="1800" b="1" dirty="0">
                <a:solidFill>
                  <a:schemeClr val="tx1">
                    <a:lumMod val="50000"/>
                    <a:lumOff val="50000"/>
                  </a:schemeClr>
                </a:solidFill>
                <a:latin typeface="Arial" panose="020B0604020202020204" pitchFamily="34" charset="0"/>
                <a:cs typeface="Arial" panose="020B0604020202020204" pitchFamily="34" charset="0"/>
              </a:rPr>
              <a:t>pages </a:t>
            </a:r>
            <a:r>
              <a:rPr lang="en-US" sz="1800" b="1" dirty="0" smtClean="0">
                <a:solidFill>
                  <a:schemeClr val="tx1">
                    <a:lumMod val="50000"/>
                    <a:lumOff val="50000"/>
                  </a:schemeClr>
                </a:solidFill>
                <a:latin typeface="Arial" panose="020B0604020202020204" pitchFamily="34" charset="0"/>
                <a:cs typeface="Arial" panose="020B0604020202020204" pitchFamily="34" charset="0"/>
              </a:rPr>
              <a:t>472–474)</a:t>
            </a:r>
            <a:endParaRPr lang="en-US" sz="1800" b="1" dirty="0">
              <a:solidFill>
                <a:schemeClr val="tx1">
                  <a:lumMod val="50000"/>
                  <a:lumOff val="50000"/>
                </a:schemeClr>
              </a:solidFill>
              <a:latin typeface="Arial" panose="020B0604020202020204" pitchFamily="34" charset="0"/>
              <a:cs typeface="Arial" panose="020B0604020202020204" pitchFamily="34" charset="0"/>
            </a:endParaRPr>
          </a:p>
          <a:p>
            <a:pPr fontAlgn="auto">
              <a:spcAft>
                <a:spcPts val="0"/>
              </a:spcAft>
            </a:pPr>
            <a:endParaRPr lang="en-US" sz="3600" dirty="0">
              <a:latin typeface="Arial" panose="020B0604020202020204" pitchFamily="34" charset="0"/>
              <a:cs typeface="Arial" panose="020B0604020202020204" pitchFamily="34" charset="0"/>
            </a:endParaRPr>
          </a:p>
        </p:txBody>
      </p:sp>
      <p:sp>
        <p:nvSpPr>
          <p:cNvPr id="5" name="Rectangle 4"/>
          <p:cNvSpPr/>
          <p:nvPr/>
        </p:nvSpPr>
        <p:spPr>
          <a:xfrm>
            <a:off x="563217" y="2947305"/>
            <a:ext cx="3770243" cy="1357295"/>
          </a:xfrm>
          <a:prstGeom prst="rect">
            <a:avLst/>
          </a:prstGeom>
        </p:spPr>
        <p:txBody>
          <a:bodyPr wrap="square">
            <a:spAutoFit/>
          </a:bodyPr>
          <a:lstStyle/>
          <a:p>
            <a:pPr marL="0" marR="0">
              <a:lnSpc>
                <a:spcPct val="115000"/>
              </a:lnSpc>
              <a:spcBef>
                <a:spcPts val="0"/>
              </a:spcBef>
              <a:spcAft>
                <a:spcPts val="0"/>
              </a:spcAft>
            </a:pPr>
            <a:r>
              <a:rPr lang="en-US" dirty="0" smtClean="0">
                <a:solidFill>
                  <a:srgbClr val="000000"/>
                </a:solidFill>
                <a:latin typeface="Arial" panose="020B0604020202020204" pitchFamily="34" charset="0"/>
                <a:ea typeface="Times New Roman" panose="02020603050405020304" pitchFamily="18" charset="0"/>
                <a:cs typeface="TimesNewRomanPSMT"/>
              </a:rPr>
              <a:t>Envy </a:t>
            </a:r>
            <a:r>
              <a:rPr lang="en-US" dirty="0">
                <a:solidFill>
                  <a:srgbClr val="000000"/>
                </a:solidFill>
                <a:latin typeface="Arial" panose="020B0604020202020204" pitchFamily="34" charset="0"/>
                <a:ea typeface="Times New Roman" panose="02020603050405020304" pitchFamily="18" charset="0"/>
                <a:cs typeface="TimesNewRomanPSMT"/>
              </a:rPr>
              <a:t>is wanting what others have, and it is one of the seven Capital Sins.</a:t>
            </a:r>
            <a:endParaRPr lang="en-US" dirty="0">
              <a:solidFill>
                <a:srgbClr val="000000"/>
              </a:solidFill>
              <a:effectLst/>
              <a:latin typeface="Arial" panose="020B0604020202020204" pitchFamily="34" charset="0"/>
              <a:ea typeface="Times New Roman" panose="02020603050405020304" pitchFamily="18" charset="0"/>
              <a:cs typeface="TimesNewRomanPSMT"/>
            </a:endParaRPr>
          </a:p>
        </p:txBody>
      </p:sp>
      <p:sp>
        <p:nvSpPr>
          <p:cNvPr id="6" name="Rectangle 5"/>
          <p:cNvSpPr/>
          <p:nvPr/>
        </p:nvSpPr>
        <p:spPr>
          <a:xfrm>
            <a:off x="6725396" y="4996583"/>
            <a:ext cx="1510350" cy="200055"/>
          </a:xfrm>
          <a:prstGeom prst="rect">
            <a:avLst/>
          </a:prstGeom>
        </p:spPr>
        <p:txBody>
          <a:bodyPr wrap="none">
            <a:spAutoFit/>
          </a:bodyPr>
          <a:lstStyle/>
          <a:p>
            <a:pPr algn="r"/>
            <a:r>
              <a:rPr lang="en-US" sz="700" dirty="0" smtClean="0">
                <a:solidFill>
                  <a:schemeClr val="bg1">
                    <a:lumMod val="65000"/>
                  </a:schemeClr>
                </a:solidFill>
                <a:latin typeface="Arial" panose="020B0604020202020204" pitchFamily="34" charset="0"/>
                <a:cs typeface="Arial" panose="020B0604020202020204" pitchFamily="34" charset="0"/>
              </a:rPr>
              <a:t>© Sam72/www.shutterstock.com </a:t>
            </a:r>
            <a:endParaRPr lang="en-US" sz="700" dirty="0">
              <a:solidFill>
                <a:schemeClr val="bg1">
                  <a:lumMod val="65000"/>
                </a:schemeClr>
              </a:solidFill>
              <a:latin typeface="Arial" panose="020B0604020202020204" pitchFamily="34" charset="0"/>
              <a:cs typeface="Arial" panose="020B0604020202020204" pitchFamily="34" charset="0"/>
            </a:endParaRPr>
          </a:p>
        </p:txBody>
      </p:sp>
      <p:pic>
        <p:nvPicPr>
          <p:cNvPr id="7" name="Picture 6" descr="S6-shutterstock_16478347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10541" y="2255322"/>
            <a:ext cx="3336973" cy="2741261"/>
          </a:xfrm>
          <a:prstGeom prst="rect">
            <a:avLst/>
          </a:prstGeom>
        </p:spPr>
      </p:pic>
    </p:spTree>
    <p:extLst>
      <p:ext uri="{BB962C8B-B14F-4D97-AF65-F5344CB8AC3E}">
        <p14:creationId xmlns:p14="http://schemas.microsoft.com/office/powerpoint/2010/main" val="607705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2087829"/>
            <a:ext cx="8229600" cy="4525963"/>
          </a:xfrm>
        </p:spPr>
        <p:txBody>
          <a:bodyPr>
            <a:normAutofit/>
          </a:bodyPr>
          <a:lstStyle/>
          <a:p>
            <a:r>
              <a:rPr lang="en-US" sz="2400" dirty="0" smtClean="0">
                <a:latin typeface="Arial" pitchFamily="34" charset="0"/>
                <a:cs typeface="Arial" pitchFamily="34" charset="0"/>
              </a:rPr>
              <a:t>It is wrong to envy what belongs to others. We should be thankful for what we have.</a:t>
            </a:r>
          </a:p>
          <a:p>
            <a:r>
              <a:rPr lang="en-US" sz="2400" dirty="0" smtClean="0">
                <a:latin typeface="Arial" pitchFamily="34" charset="0"/>
                <a:cs typeface="Arial" pitchFamily="34" charset="0"/>
              </a:rPr>
              <a:t>As Christians, we are asked to understand that we all have different gifts and material possessions. Those who have more should share with those who have less.</a:t>
            </a:r>
          </a:p>
          <a:p>
            <a:r>
              <a:rPr lang="en-US" sz="2400" dirty="0" smtClean="0">
                <a:latin typeface="Arial" pitchFamily="34" charset="0"/>
                <a:cs typeface="Arial" pitchFamily="34" charset="0"/>
              </a:rPr>
              <a:t>Jesus asks us to travel light and not be overly attached to material possessions.</a:t>
            </a:r>
            <a:endParaRPr lang="en-US" sz="2400" dirty="0">
              <a:latin typeface="Arial" pitchFamily="34" charset="0"/>
              <a:cs typeface="Arial" pitchFamily="34" charset="0"/>
            </a:endParaRPr>
          </a:p>
        </p:txBody>
      </p:sp>
      <p:sp>
        <p:nvSpPr>
          <p:cNvPr id="6" name="Title 1"/>
          <p:cNvSpPr txBox="1">
            <a:spLocks/>
          </p:cNvSpPr>
          <p:nvPr/>
        </p:nvSpPr>
        <p:spPr>
          <a:xfrm>
            <a:off x="0" y="280740"/>
            <a:ext cx="91440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Aft>
                <a:spcPts val="0"/>
              </a:spcAft>
            </a:pPr>
            <a:r>
              <a:rPr lang="en-US" sz="3600" b="1" dirty="0" smtClean="0">
                <a:solidFill>
                  <a:srgbClr val="178D34"/>
                </a:solidFill>
                <a:latin typeface="Arial" panose="020B0604020202020204" pitchFamily="34" charset="0"/>
                <a:cs typeface="Arial" panose="020B0604020202020204" pitchFamily="34" charset="0"/>
              </a:rPr>
              <a:t>“The Tenth Commandment</a:t>
            </a:r>
          </a:p>
          <a:p>
            <a:pPr fontAlgn="auto">
              <a:lnSpc>
                <a:spcPct val="110000"/>
              </a:lnSpc>
              <a:spcAft>
                <a:spcPts val="0"/>
              </a:spcAft>
            </a:pPr>
            <a:r>
              <a:rPr lang="en-US" sz="3600" b="1" dirty="0" smtClean="0">
                <a:solidFill>
                  <a:srgbClr val="178D34"/>
                </a:solidFill>
                <a:latin typeface="Arial" panose="020B0604020202020204" pitchFamily="34" charset="0"/>
                <a:cs typeface="Arial" panose="020B0604020202020204" pitchFamily="34" charset="0"/>
              </a:rPr>
              <a:t> The Danger of Envy”</a:t>
            </a:r>
          </a:p>
          <a:p>
            <a:pPr fontAlgn="auto">
              <a:lnSpc>
                <a:spcPct val="110000"/>
              </a:lnSpc>
              <a:spcAft>
                <a:spcPts val="0"/>
              </a:spcAft>
            </a:pPr>
            <a:r>
              <a:rPr lang="en-US" sz="1800" b="1" dirty="0">
                <a:solidFill>
                  <a:schemeClr val="tx1">
                    <a:lumMod val="50000"/>
                    <a:lumOff val="50000"/>
                  </a:schemeClr>
                </a:solidFill>
                <a:latin typeface="Arial" panose="020B0604020202020204" pitchFamily="34" charset="0"/>
                <a:cs typeface="Arial" panose="020B0604020202020204" pitchFamily="34" charset="0"/>
              </a:rPr>
              <a:t>(</a:t>
            </a:r>
            <a:r>
              <a:rPr lang="en-US" sz="1800" b="1" dirty="0" smtClean="0">
                <a:solidFill>
                  <a:schemeClr val="tx1">
                    <a:lumMod val="50000"/>
                    <a:lumOff val="50000"/>
                  </a:schemeClr>
                </a:solidFill>
                <a:latin typeface="Arial" panose="020B0604020202020204" pitchFamily="34" charset="0"/>
                <a:cs typeface="Arial" panose="020B0604020202020204" pitchFamily="34" charset="0"/>
              </a:rPr>
              <a:t>Handbook, </a:t>
            </a:r>
            <a:r>
              <a:rPr lang="en-US" sz="1800" b="1" dirty="0">
                <a:solidFill>
                  <a:schemeClr val="tx1">
                    <a:lumMod val="50000"/>
                    <a:lumOff val="50000"/>
                  </a:schemeClr>
                </a:solidFill>
                <a:latin typeface="Arial" panose="020B0604020202020204" pitchFamily="34" charset="0"/>
                <a:cs typeface="Arial" panose="020B0604020202020204" pitchFamily="34" charset="0"/>
              </a:rPr>
              <a:t>pages </a:t>
            </a:r>
            <a:r>
              <a:rPr lang="en-US" sz="1800" b="1" dirty="0" smtClean="0">
                <a:solidFill>
                  <a:schemeClr val="tx1">
                    <a:lumMod val="50000"/>
                    <a:lumOff val="50000"/>
                  </a:schemeClr>
                </a:solidFill>
                <a:latin typeface="Arial" panose="020B0604020202020204" pitchFamily="34" charset="0"/>
                <a:cs typeface="Arial" panose="020B0604020202020204" pitchFamily="34" charset="0"/>
              </a:rPr>
              <a:t>472–474)</a:t>
            </a:r>
            <a:endParaRPr lang="en-US" sz="1800" b="1" dirty="0">
              <a:solidFill>
                <a:schemeClr val="tx1">
                  <a:lumMod val="50000"/>
                  <a:lumOff val="50000"/>
                </a:schemeClr>
              </a:solidFill>
              <a:latin typeface="Arial" panose="020B0604020202020204" pitchFamily="34" charset="0"/>
              <a:cs typeface="Arial" panose="020B0604020202020204" pitchFamily="34" charset="0"/>
            </a:endParaRPr>
          </a:p>
          <a:p>
            <a:pPr fontAlgn="auto">
              <a:spcAft>
                <a:spcPts val="0"/>
              </a:spcAft>
            </a:pP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7480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280740"/>
            <a:ext cx="91440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Aft>
                <a:spcPts val="0"/>
              </a:spcAft>
            </a:pPr>
            <a:r>
              <a:rPr lang="en-US" sz="3600" b="1" dirty="0" smtClean="0">
                <a:solidFill>
                  <a:srgbClr val="178D34"/>
                </a:solidFill>
                <a:latin typeface="Arial" panose="020B0604020202020204" pitchFamily="34" charset="0"/>
                <a:cs typeface="Arial" panose="020B0604020202020204" pitchFamily="34" charset="0"/>
              </a:rPr>
              <a:t>“The Tenth Commandment</a:t>
            </a:r>
          </a:p>
          <a:p>
            <a:pPr fontAlgn="auto">
              <a:lnSpc>
                <a:spcPct val="110000"/>
              </a:lnSpc>
              <a:spcAft>
                <a:spcPts val="0"/>
              </a:spcAft>
            </a:pPr>
            <a:r>
              <a:rPr lang="en-US" sz="3600" b="1" dirty="0" smtClean="0">
                <a:solidFill>
                  <a:srgbClr val="178D34"/>
                </a:solidFill>
                <a:latin typeface="Arial" panose="020B0604020202020204" pitchFamily="34" charset="0"/>
                <a:cs typeface="Arial" panose="020B0604020202020204" pitchFamily="34" charset="0"/>
              </a:rPr>
              <a:t> The Danger of Envy”</a:t>
            </a:r>
          </a:p>
          <a:p>
            <a:pPr fontAlgn="auto">
              <a:lnSpc>
                <a:spcPct val="110000"/>
              </a:lnSpc>
              <a:spcAft>
                <a:spcPts val="0"/>
              </a:spcAft>
            </a:pPr>
            <a:r>
              <a:rPr lang="en-US" sz="1800" b="1" dirty="0">
                <a:solidFill>
                  <a:schemeClr val="tx1">
                    <a:lumMod val="50000"/>
                    <a:lumOff val="50000"/>
                  </a:schemeClr>
                </a:solidFill>
                <a:latin typeface="Arial" panose="020B0604020202020204" pitchFamily="34" charset="0"/>
                <a:cs typeface="Arial" panose="020B0604020202020204" pitchFamily="34" charset="0"/>
              </a:rPr>
              <a:t>(</a:t>
            </a:r>
            <a:r>
              <a:rPr lang="en-US" sz="1800" b="1" dirty="0" smtClean="0">
                <a:solidFill>
                  <a:schemeClr val="tx1">
                    <a:lumMod val="50000"/>
                    <a:lumOff val="50000"/>
                  </a:schemeClr>
                </a:solidFill>
                <a:latin typeface="Arial" panose="020B0604020202020204" pitchFamily="34" charset="0"/>
                <a:cs typeface="Arial" panose="020B0604020202020204" pitchFamily="34" charset="0"/>
              </a:rPr>
              <a:t>Handbook, </a:t>
            </a:r>
            <a:r>
              <a:rPr lang="en-US" sz="1800" b="1" dirty="0">
                <a:solidFill>
                  <a:schemeClr val="tx1">
                    <a:lumMod val="50000"/>
                    <a:lumOff val="50000"/>
                  </a:schemeClr>
                </a:solidFill>
                <a:latin typeface="Arial" panose="020B0604020202020204" pitchFamily="34" charset="0"/>
                <a:cs typeface="Arial" panose="020B0604020202020204" pitchFamily="34" charset="0"/>
              </a:rPr>
              <a:t>pages </a:t>
            </a:r>
            <a:r>
              <a:rPr lang="en-US" sz="1800" b="1" dirty="0" smtClean="0">
                <a:solidFill>
                  <a:schemeClr val="tx1">
                    <a:lumMod val="50000"/>
                    <a:lumOff val="50000"/>
                  </a:schemeClr>
                </a:solidFill>
                <a:latin typeface="Arial" panose="020B0604020202020204" pitchFamily="34" charset="0"/>
                <a:cs typeface="Arial" panose="020B0604020202020204" pitchFamily="34" charset="0"/>
              </a:rPr>
              <a:t>472–474)</a:t>
            </a:r>
            <a:endParaRPr lang="en-US" sz="1800" b="1" dirty="0">
              <a:solidFill>
                <a:schemeClr val="tx1">
                  <a:lumMod val="50000"/>
                  <a:lumOff val="50000"/>
                </a:schemeClr>
              </a:solidFill>
              <a:latin typeface="Arial" panose="020B0604020202020204" pitchFamily="34" charset="0"/>
              <a:cs typeface="Arial" panose="020B0604020202020204" pitchFamily="34" charset="0"/>
            </a:endParaRPr>
          </a:p>
          <a:p>
            <a:pPr fontAlgn="auto">
              <a:spcAft>
                <a:spcPts val="0"/>
              </a:spcAft>
            </a:pPr>
            <a:endParaRPr lang="en-US" sz="3600" dirty="0">
              <a:latin typeface="Arial" panose="020B0604020202020204" pitchFamily="34" charset="0"/>
              <a:cs typeface="Arial" panose="020B0604020202020204" pitchFamily="34" charset="0"/>
            </a:endParaRPr>
          </a:p>
        </p:txBody>
      </p:sp>
      <p:pic>
        <p:nvPicPr>
          <p:cNvPr id="5" name="Picture 4" descr="S10-iStock_000014806800_Medium.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flipH="1">
            <a:off x="3835986" y="208639"/>
            <a:ext cx="1085291" cy="6515509"/>
          </a:xfrm>
          <a:prstGeom prst="rect">
            <a:avLst/>
          </a:prstGeom>
        </p:spPr>
      </p:pic>
      <p:sp>
        <p:nvSpPr>
          <p:cNvPr id="6" name="TextBox 5"/>
          <p:cNvSpPr txBox="1"/>
          <p:nvPr/>
        </p:nvSpPr>
        <p:spPr>
          <a:xfrm>
            <a:off x="2415684" y="2092355"/>
            <a:ext cx="4268461" cy="1015663"/>
          </a:xfrm>
          <a:prstGeom prst="rect">
            <a:avLst/>
          </a:prstGeom>
          <a:noFill/>
        </p:spPr>
        <p:txBody>
          <a:bodyPr wrap="square" rtlCol="0">
            <a:spAutoFit/>
          </a:bodyPr>
          <a:lstStyle/>
          <a:p>
            <a:pPr algn="ctr"/>
            <a:r>
              <a:rPr lang="en-US" sz="6000" dirty="0" smtClean="0">
                <a:latin typeface="Arial" panose="020B0604020202020204" pitchFamily="34" charset="0"/>
                <a:cs typeface="Arial" panose="020B0604020202020204" pitchFamily="34" charset="0"/>
              </a:rPr>
              <a:t>Journal It!</a:t>
            </a:r>
            <a:endParaRPr lang="en-US" sz="6000" dirty="0">
              <a:latin typeface="Arial" panose="020B0604020202020204" pitchFamily="34" charset="0"/>
              <a:cs typeface="Arial" panose="020B0604020202020204" pitchFamily="34" charset="0"/>
            </a:endParaRPr>
          </a:p>
        </p:txBody>
      </p:sp>
      <p:sp>
        <p:nvSpPr>
          <p:cNvPr id="7" name="Rectangle 6"/>
          <p:cNvSpPr/>
          <p:nvPr/>
        </p:nvSpPr>
        <p:spPr>
          <a:xfrm>
            <a:off x="3550333" y="3608930"/>
            <a:ext cx="1858201" cy="200055"/>
          </a:xfrm>
          <a:prstGeom prst="rect">
            <a:avLst/>
          </a:prstGeom>
        </p:spPr>
        <p:txBody>
          <a:bodyPr wrap="none">
            <a:spAutoFit/>
          </a:bodyPr>
          <a:lstStyle/>
          <a:p>
            <a:r>
              <a:rPr lang="en-US" sz="700" dirty="0" smtClean="0">
                <a:solidFill>
                  <a:schemeClr val="bg1">
                    <a:lumMod val="65000"/>
                  </a:schemeClr>
                </a:solidFill>
                <a:latin typeface="Arial" panose="020B0604020202020204" pitchFamily="34" charset="0"/>
                <a:cs typeface="Arial" panose="020B0604020202020204" pitchFamily="34" charset="0"/>
              </a:rPr>
              <a:t>© RuslanDashinsky/www.istockphoto.com</a:t>
            </a:r>
            <a:endParaRPr lang="en-US" sz="700" dirty="0">
              <a:solidFill>
                <a:schemeClr val="bg1">
                  <a:lumMod val="65000"/>
                </a:schemeClr>
              </a:solidFill>
              <a:latin typeface="Arial" panose="020B0604020202020204" pitchFamily="34" charset="0"/>
              <a:cs typeface="Arial" panose="020B0604020202020204" pitchFamily="34" charset="0"/>
            </a:endParaRPr>
          </a:p>
        </p:txBody>
      </p:sp>
      <p:sp>
        <p:nvSpPr>
          <p:cNvPr id="8" name="TextBox 7"/>
          <p:cNvSpPr txBox="1"/>
          <p:nvPr/>
        </p:nvSpPr>
        <p:spPr>
          <a:xfrm>
            <a:off x="856059" y="4184377"/>
            <a:ext cx="7388964" cy="1200328"/>
          </a:xfrm>
          <a:prstGeom prst="rect">
            <a:avLst/>
          </a:prstGeom>
          <a:noFill/>
        </p:spPr>
        <p:txBody>
          <a:bodyPr wrap="square" rtlCol="0">
            <a:spAutoFit/>
          </a:bodyPr>
          <a:lstStyle/>
          <a:p>
            <a:pPr algn="ctr"/>
            <a:r>
              <a:rPr lang="en-US" dirty="0" smtClean="0">
                <a:latin typeface="Arial" panose="020B0604020202020204" pitchFamily="34" charset="0"/>
                <a:cs typeface="Arial" panose="020B0604020202020204" pitchFamily="34" charset="0"/>
              </a:rPr>
              <a:t>Why is it wrong to be envious of someone or someone’s possessions? </a:t>
            </a:r>
          </a:p>
          <a:p>
            <a:pPr algn="ctr"/>
            <a:r>
              <a:rPr lang="en-US" dirty="0" smtClean="0">
                <a:latin typeface="Arial" panose="020B0604020202020204" pitchFamily="34" charset="0"/>
                <a:cs typeface="Arial" panose="020B0604020202020204" pitchFamily="34" charset="0"/>
              </a:rPr>
              <a:t>How can you work to avoid being envious?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76545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Jeopardy&amp;quot;&quot;/&gt;&lt;property id=&quot;20307&quot; value=&quot;256&quot;/&gt;&lt;/object&gt;&lt;object type=&quot;3&quot; unique_id=&quot;10005&quot;&gt;&lt;property id=&quot;20148&quot; value=&quot;5&quot;/&gt;&lt;property id=&quot;20300&quot; value=&quot;Slide 2 - &amp;quot;$100 Question from H1&amp;quot;&quot;/&gt;&lt;property id=&quot;20307&quot; value=&quot;257&quot;/&gt;&lt;/object&gt;&lt;object type=&quot;3&quot; unique_id=&quot;10006&quot;&gt;&lt;property id=&quot;20148&quot; value=&quot;5&quot;/&gt;&lt;property id=&quot;20300&quot; value=&quot;Slide 3 - &amp;quot;$100 Answer from H1&amp;quot;&quot;/&gt;&lt;property id=&quot;20307&quot; value=&quot;283&quot;/&gt;&lt;/object&gt;&lt;object type=&quot;3&quot; unique_id=&quot;10007&quot;&gt;&lt;property id=&quot;20148&quot; value=&quot;5&quot;/&gt;&lt;property id=&quot;20300&quot; value=&quot;Slide 4 - &amp;quot;$200 Question from H1&amp;quot;&quot;/&gt;&lt;property id=&quot;20307&quot; value=&quot;258&quot;/&gt;&lt;/object&gt;&lt;object type=&quot;3&quot; unique_id=&quot;10008&quot;&gt;&lt;property id=&quot;20148&quot; value=&quot;5&quot;/&gt;&lt;property id=&quot;20300&quot; value=&quot;Slide 5 - &amp;quot;$200 Answer from H1&amp;quot;&quot;/&gt;&lt;property id=&quot;20307&quot; value=&quot;284&quot;/&gt;&lt;/object&gt;&lt;object type=&quot;3&quot; unique_id=&quot;10009&quot;&gt;&lt;property id=&quot;20148&quot; value=&quot;5&quot;/&gt;&lt;property id=&quot;20300&quot; value=&quot;Slide 6 - &amp;quot;$300 Question from H1&amp;quot;&quot;/&gt;&lt;property id=&quot;20307&quot; value=&quot;259&quot;/&gt;&lt;/object&gt;&lt;object type=&quot;3&quot; unique_id=&quot;10010&quot;&gt;&lt;property id=&quot;20148&quot; value=&quot;5&quot;/&gt;&lt;property id=&quot;20300&quot; value=&quot;Slide 7 - &amp;quot;$300 Answer from H1&amp;quot;&quot;/&gt;&lt;property id=&quot;20307&quot; value=&quot;285&quot;/&gt;&lt;/object&gt;&lt;object type=&quot;3&quot; unique_id=&quot;10011&quot;&gt;&lt;property id=&quot;20148&quot; value=&quot;5&quot;/&gt;&lt;property id=&quot;20300&quot; value=&quot;Slide 8 - &amp;quot;$400 Question from H1&amp;quot;&quot;/&gt;&lt;property id=&quot;20307&quot; value=&quot;260&quot;/&gt;&lt;/object&gt;&lt;object type=&quot;3&quot; unique_id=&quot;10012&quot;&gt;&lt;property id=&quot;20148&quot; value=&quot;5&quot;/&gt;&lt;property id=&quot;20300&quot; value=&quot;Slide 9 - &amp;quot;$400 Answer from H1&amp;quot;&quot;/&gt;&lt;property id=&quot;20307&quot; value=&quot;286&quot;/&gt;&lt;/object&gt;&lt;object type=&quot;3&quot; unique_id=&quot;10013&quot;&gt;&lt;property id=&quot;20148&quot; value=&quot;5&quot;/&gt;&lt;property id=&quot;20300&quot; value=&quot;Slide 10 - &amp;quot;$500 Question from H1&amp;quot;&quot;/&gt;&lt;property id=&quot;20307&quot; value=&quot;261&quot;/&gt;&lt;/object&gt;&lt;object type=&quot;3&quot; unique_id=&quot;10014&quot;&gt;&lt;property id=&quot;20148&quot; value=&quot;5&quot;/&gt;&lt;property id=&quot;20300&quot; value=&quot;Slide 11 - &amp;quot;$500 Answer from H1&amp;quot;&quot;/&gt;&lt;property id=&quot;20307&quot; value=&quot;287&quot;/&gt;&lt;/object&gt;&lt;object type=&quot;3&quot; unique_id=&quot;10015&quot;&gt;&lt;property id=&quot;20148&quot; value=&quot;5&quot;/&gt;&lt;property id=&quot;20300&quot; value=&quot;Slide 12 - &amp;quot;$100 Question from H2&amp;quot;&quot;/&gt;&lt;property id=&quot;20307&quot; value=&quot;262&quot;/&gt;&lt;/object&gt;&lt;object type=&quot;3&quot; unique_id=&quot;10016&quot;&gt;&lt;property id=&quot;20148&quot; value=&quot;5&quot;/&gt;&lt;property id=&quot;20300&quot; value=&quot;Slide 13 - &amp;quot;$100 Answer from H2&amp;quot;&quot;/&gt;&lt;property id=&quot;20307&quot; value=&quot;288&quot;/&gt;&lt;/object&gt;&lt;object type=&quot;3&quot; unique_id=&quot;10017&quot;&gt;&lt;property id=&quot;20148&quot; value=&quot;5&quot;/&gt;&lt;property id=&quot;20300&quot; value=&quot;Slide 14 - &amp;quot;$200 Question from H2&amp;quot;&quot;/&gt;&lt;property id=&quot;20307&quot; value=&quot;263&quot;/&gt;&lt;/object&gt;&lt;object type=&quot;3&quot; unique_id=&quot;10018&quot;&gt;&lt;property id=&quot;20148&quot; value=&quot;5&quot;/&gt;&lt;property id=&quot;20300&quot; value=&quot;Slide 15 - &amp;quot;$200 Answer from H2&amp;quot;&quot;/&gt;&lt;property id=&quot;20307&quot; value=&quot;289&quot;/&gt;&lt;/object&gt;&lt;object type=&quot;3&quot; unique_id=&quot;10019&quot;&gt;&lt;property id=&quot;20148&quot; value=&quot;5&quot;/&gt;&lt;property id=&quot;20300&quot; value=&quot;Slide 16 - &amp;quot;$300 Question from H2&amp;quot;&quot;/&gt;&lt;property id=&quot;20307&quot; value=&quot;264&quot;/&gt;&lt;/object&gt;&lt;object type=&quot;3&quot; unique_id=&quot;10020&quot;&gt;&lt;property id=&quot;20148&quot; value=&quot;5&quot;/&gt;&lt;property id=&quot;20300&quot; value=&quot;Slide 17 - &amp;quot;$300 Answer from H2&amp;quot;&quot;/&gt;&lt;property id=&quot;20307&quot; value=&quot;290&quot;/&gt;&lt;/object&gt;&lt;object type=&quot;3&quot; unique_id=&quot;10021&quot;&gt;&lt;property id=&quot;20148&quot; value=&quot;5&quot;/&gt;&lt;property id=&quot;20300&quot; value=&quot;Slide 18 - &amp;quot;$400 Question from H2&amp;quot;&quot;/&gt;&lt;property id=&quot;20307&quot; value=&quot;265&quot;/&gt;&lt;/object&gt;&lt;object type=&quot;3&quot; unique_id=&quot;10022&quot;&gt;&lt;property id=&quot;20148&quot; value=&quot;5&quot;/&gt;&lt;property id=&quot;20300&quot; value=&quot;Slide 19 - &amp;quot;$400 Answer from H2&amp;quot;&quot;/&gt;&lt;property id=&quot;20307&quot; value=&quot;291&quot;/&gt;&lt;/object&gt;&lt;object type=&quot;3&quot; unique_id=&quot;10023&quot;&gt;&lt;property id=&quot;20148&quot; value=&quot;5&quot;/&gt;&lt;property id=&quot;20300&quot; value=&quot;Slide 20 - &amp;quot;$500 Question from H2&amp;quot;&quot;/&gt;&lt;property id=&quot;20307&quot; value=&quot;266&quot;/&gt;&lt;/object&gt;&lt;object type=&quot;3&quot; unique_id=&quot;10024&quot;&gt;&lt;property id=&quot;20148&quot; value=&quot;5&quot;/&gt;&lt;property id=&quot;20300&quot; value=&quot;Slide 21 - &amp;quot;$500 Answer from H2&amp;quot;&quot;/&gt;&lt;property id=&quot;20307&quot; value=&quot;292&quot;/&gt;&lt;/object&gt;&lt;object type=&quot;3&quot; unique_id=&quot;10025&quot;&gt;&lt;property id=&quot;20148&quot; value=&quot;5&quot;/&gt;&lt;property id=&quot;20300&quot; value=&quot;Slide 22 - &amp;quot;$100 Question from H3&amp;quot;&quot;/&gt;&lt;property id=&quot;20307&quot; value=&quot;267&quot;/&gt;&lt;/object&gt;&lt;object type=&quot;3&quot; unique_id=&quot;10026&quot;&gt;&lt;property id=&quot;20148&quot; value=&quot;5&quot;/&gt;&lt;property id=&quot;20300&quot; value=&quot;Slide 23 - &amp;quot;$100 Answer from H3&amp;quot;&quot;/&gt;&lt;property id=&quot;20307&quot; value=&quot;293&quot;/&gt;&lt;/object&gt;&lt;object type=&quot;3&quot; unique_id=&quot;10027&quot;&gt;&lt;property id=&quot;20148&quot; value=&quot;5&quot;/&gt;&lt;property id=&quot;20300&quot; value=&quot;Slide 24 - &amp;quot;$200 Question from H3&amp;quot;&quot;/&gt;&lt;property id=&quot;20307&quot; value=&quot;268&quot;/&gt;&lt;/object&gt;&lt;object type=&quot;3&quot; unique_id=&quot;10028&quot;&gt;&lt;property id=&quot;20148&quot; value=&quot;5&quot;/&gt;&lt;property id=&quot;20300&quot; value=&quot;Slide 25 - &amp;quot;$200 Answer from H3&amp;quot;&quot;/&gt;&lt;property id=&quot;20307&quot; value=&quot;294&quot;/&gt;&lt;/object&gt;&lt;object type=&quot;3&quot; unique_id=&quot;10029&quot;&gt;&lt;property id=&quot;20148&quot; value=&quot;5&quot;/&gt;&lt;property id=&quot;20300&quot; value=&quot;Slide 26 - &amp;quot;$300 Question from H3&amp;quot;&quot;/&gt;&lt;property id=&quot;20307&quot; value=&quot;269&quot;/&gt;&lt;/object&gt;&lt;object type=&quot;3&quot; unique_id=&quot;10030&quot;&gt;&lt;property id=&quot;20148&quot; value=&quot;5&quot;/&gt;&lt;property id=&quot;20300&quot; value=&quot;Slide 27 - &amp;quot;$300 Answer from H3&amp;quot;&quot;/&gt;&lt;property id=&quot;20307&quot; value=&quot;295&quot;/&gt;&lt;/object&gt;&lt;object type=&quot;3&quot; unique_id=&quot;10031&quot;&gt;&lt;property id=&quot;20148&quot; value=&quot;5&quot;/&gt;&lt;property id=&quot;20300&quot; value=&quot;Slide 28 - &amp;quot;$400 Question from H3&amp;quot;&quot;/&gt;&lt;property id=&quot;20307&quot; value=&quot;270&quot;/&gt;&lt;/object&gt;&lt;object type=&quot;3&quot; unique_id=&quot;10032&quot;&gt;&lt;property id=&quot;20148&quot; value=&quot;5&quot;/&gt;&lt;property id=&quot;20300&quot; value=&quot;Slide 29 - &amp;quot;$400 Answer from H3&amp;quot;&quot;/&gt;&lt;property id=&quot;20307&quot; value=&quot;296&quot;/&gt;&lt;/object&gt;&lt;object type=&quot;3&quot; unique_id=&quot;10033&quot;&gt;&lt;property id=&quot;20148&quot; value=&quot;5&quot;/&gt;&lt;property id=&quot;20300&quot; value=&quot;Slide 30 - &amp;quot;$500 Question from H3&amp;quot;&quot;/&gt;&lt;property id=&quot;20307&quot; value=&quot;271&quot;/&gt;&lt;/object&gt;&lt;object type=&quot;3&quot; unique_id=&quot;10034&quot;&gt;&lt;property id=&quot;20148&quot; value=&quot;5&quot;/&gt;&lt;property id=&quot;20300&quot; value=&quot;Slide 31 - &amp;quot;$500 Answer from H3&amp;quot;&quot;/&gt;&lt;property id=&quot;20307&quot; value=&quot;297&quot;/&gt;&lt;/object&gt;&lt;object type=&quot;3&quot; unique_id=&quot;10035&quot;&gt;&lt;property id=&quot;20148&quot; value=&quot;5&quot;/&gt;&lt;property id=&quot;20300&quot; value=&quot;Slide 32 - &amp;quot;$100 Question from H4&amp;quot;&quot;/&gt;&lt;property id=&quot;20307&quot; value=&quot;272&quot;/&gt;&lt;/object&gt;&lt;object type=&quot;3&quot; unique_id=&quot;10036&quot;&gt;&lt;property id=&quot;20148&quot; value=&quot;5&quot;/&gt;&lt;property id=&quot;20300&quot; value=&quot;Slide 33 - &amp;quot;$100 Answer from H4&amp;quot;&quot;/&gt;&lt;property id=&quot;20307&quot; value=&quot;298&quot;/&gt;&lt;/object&gt;&lt;object type=&quot;3&quot; unique_id=&quot;10037&quot;&gt;&lt;property id=&quot;20148&quot; value=&quot;5&quot;/&gt;&lt;property id=&quot;20300&quot; value=&quot;Slide 34 - &amp;quot;$200 Question from H4&amp;quot;&quot;/&gt;&lt;property id=&quot;20307&quot; value=&quot;273&quot;/&gt;&lt;/object&gt;&lt;object type=&quot;3&quot; unique_id=&quot;10038&quot;&gt;&lt;property id=&quot;20148&quot; value=&quot;5&quot;/&gt;&lt;property id=&quot;20300&quot; value=&quot;Slide 35 - &amp;quot;$200 Answer from H4&amp;quot;&quot;/&gt;&lt;property id=&quot;20307&quot; value=&quot;300&quot;/&gt;&lt;/object&gt;&lt;object type=&quot;3&quot; unique_id=&quot;10039&quot;&gt;&lt;property id=&quot;20148&quot; value=&quot;5&quot;/&gt;&lt;property id=&quot;20300&quot; value=&quot;Slide 36 - &amp;quot;$300 Question from H4&amp;quot;&quot;/&gt;&lt;property id=&quot;20307&quot; value=&quot;274&quot;/&gt;&lt;/object&gt;&lt;object type=&quot;3&quot; unique_id=&quot;10040&quot;&gt;&lt;property id=&quot;20148&quot; value=&quot;5&quot;/&gt;&lt;property id=&quot;20300&quot; value=&quot;Slide 37 - &amp;quot;$300 Answer from H4&amp;quot;&quot;/&gt;&lt;property id=&quot;20307&quot; value=&quot;301&quot;/&gt;&lt;/object&gt;&lt;object type=&quot;3&quot; unique_id=&quot;10041&quot;&gt;&lt;property id=&quot;20148&quot; value=&quot;5&quot;/&gt;&lt;property id=&quot;20300&quot; value=&quot;Slide 38 - &amp;quot;$400 Question from H4&amp;quot;&quot;/&gt;&lt;property id=&quot;20307&quot; value=&quot;275&quot;/&gt;&lt;/object&gt;&lt;object type=&quot;3&quot; unique_id=&quot;10042&quot;&gt;&lt;property id=&quot;20148&quot; value=&quot;5&quot;/&gt;&lt;property id=&quot;20300&quot; value=&quot;Slide 39 - &amp;quot;$400 Answer from H4&amp;quot;&quot;/&gt;&lt;property id=&quot;20307&quot; value=&quot;302&quot;/&gt;&lt;/object&gt;&lt;object type=&quot;3&quot; unique_id=&quot;10043&quot;&gt;&lt;property id=&quot;20148&quot; value=&quot;5&quot;/&gt;&lt;property id=&quot;20300&quot; value=&quot;Slide 40 - &amp;quot;$500 Question from H4&amp;quot;&quot;/&gt;&lt;property id=&quot;20307&quot; value=&quot;276&quot;/&gt;&lt;/object&gt;&lt;object type=&quot;3&quot; unique_id=&quot;10044&quot;&gt;&lt;property id=&quot;20148&quot; value=&quot;5&quot;/&gt;&lt;property id=&quot;20300&quot; value=&quot;Slide 41 - &amp;quot;$500 Answer from H4&amp;quot;&quot;/&gt;&lt;property id=&quot;20307&quot; value=&quot;303&quot;/&gt;&lt;/object&gt;&lt;object type=&quot;3&quot; unique_id=&quot;10045&quot;&gt;&lt;property id=&quot;20148&quot; value=&quot;5&quot;/&gt;&lt;property id=&quot;20300&quot; value=&quot;Slide 42 - &amp;quot;$100 Question from H5&amp;quot;&quot;/&gt;&lt;property id=&quot;20307&quot; value=&quot;277&quot;/&gt;&lt;/object&gt;&lt;object type=&quot;3&quot; unique_id=&quot;10046&quot;&gt;&lt;property id=&quot;20148&quot; value=&quot;5&quot;/&gt;&lt;property id=&quot;20300&quot; value=&quot;Slide 43 - &amp;quot;$100 Answer from H5&amp;quot;&quot;/&gt;&lt;property id=&quot;20307&quot; value=&quot;304&quot;/&gt;&lt;/object&gt;&lt;object type=&quot;3&quot; unique_id=&quot;10047&quot;&gt;&lt;property id=&quot;20148&quot; value=&quot;5&quot;/&gt;&lt;property id=&quot;20300&quot; value=&quot;Slide 44 - &amp;quot;$200 Question from H5&amp;quot;&quot;/&gt;&lt;property id=&quot;20307&quot; value=&quot;279&quot;/&gt;&lt;/object&gt;&lt;object type=&quot;3&quot; unique_id=&quot;10048&quot;&gt;&lt;property id=&quot;20148&quot; value=&quot;5&quot;/&gt;&lt;property id=&quot;20300&quot; value=&quot;Slide 45 - &amp;quot;$200 Answer from H5&amp;quot;&quot;/&gt;&lt;property id=&quot;20307&quot; value=&quot;305&quot;/&gt;&lt;/object&gt;&lt;object type=&quot;3&quot; unique_id=&quot;10049&quot;&gt;&lt;property id=&quot;20148&quot; value=&quot;5&quot;/&gt;&lt;property id=&quot;20300&quot; value=&quot;Slide 46 - &amp;quot;$300 Question from H5&amp;quot;&quot;/&gt;&lt;property id=&quot;20307&quot; value=&quot;280&quot;/&gt;&lt;/object&gt;&lt;object type=&quot;3&quot; unique_id=&quot;10050&quot;&gt;&lt;property id=&quot;20148&quot; value=&quot;5&quot;/&gt;&lt;property id=&quot;20300&quot; value=&quot;Slide 47 - &amp;quot;$300 Answer from H5&amp;quot;&quot;/&gt;&lt;property id=&quot;20307&quot; value=&quot;306&quot;/&gt;&lt;/object&gt;&lt;object type=&quot;3&quot; unique_id=&quot;10051&quot;&gt;&lt;property id=&quot;20148&quot; value=&quot;5&quot;/&gt;&lt;property id=&quot;20300&quot; value=&quot;Slide 48 - &amp;quot;$400 Question from H5&amp;quot;&quot;/&gt;&lt;property id=&quot;20307&quot; value=&quot;281&quot;/&gt;&lt;/object&gt;&lt;object type=&quot;3&quot; unique_id=&quot;10052&quot;&gt;&lt;property id=&quot;20148&quot; value=&quot;5&quot;/&gt;&lt;property id=&quot;20300&quot; value=&quot;Slide 49 - &amp;quot;$400 Answer from H5&amp;quot;&quot;/&gt;&lt;property id=&quot;20307&quot; value=&quot;307&quot;/&gt;&lt;/object&gt;&lt;object type=&quot;3&quot; unique_id=&quot;10053&quot;&gt;&lt;property id=&quot;20148&quot; value=&quot;5&quot;/&gt;&lt;property id=&quot;20300&quot; value=&quot;Slide 50 - &amp;quot;$500 Question from H5&amp;quot;&quot;/&gt;&lt;property id=&quot;20307&quot; value=&quot;282&quot;/&gt;&lt;/object&gt;&lt;object type=&quot;3&quot; unique_id=&quot;10054&quot;&gt;&lt;property id=&quot;20148&quot; value=&quot;5&quot;/&gt;&lt;property id=&quot;20300&quot; value=&quot;Slide 51 - &amp;quot;$500 Answer from H5&amp;quot;&quot;/&gt;&lt;property id=&quot;20307&quot; value=&quot;308&quot;/&gt;&lt;/object&gt;&lt;/object&gt;&lt;/object&gt;&lt;/database&gt;"/>
</p:tagLst>
</file>

<file path=ppt/theme/theme1.xml><?xml version="1.0" encoding="utf-8"?>
<a:theme xmlns:a="http://schemas.openxmlformats.org/drawingml/2006/main" name="Corp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Catholic Quiz Show-template ver 1-1</Template>
  <TotalTime>2932</TotalTime>
  <Words>1039</Words>
  <Application>Microsoft Office PowerPoint</Application>
  <PresentationFormat>On-screen Show (4:3)</PresentationFormat>
  <Paragraphs>104</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Times New Roman</vt:lpstr>
      <vt:lpstr>TimesNewRomanPSMT</vt:lpstr>
      <vt:lpstr>Wingdings</vt:lpstr>
      <vt:lpstr>CorpPowerpoint</vt:lpstr>
      <vt:lpstr>PowerPoint Presentation</vt:lpstr>
      <vt:lpstr>PowerPoint Presentation</vt:lpstr>
      <vt:lpstr>Chapter Summary Respecting Truth and Property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Singer-Towns</dc:creator>
  <cp:lastModifiedBy>Brooke Saron</cp:lastModifiedBy>
  <cp:revision>186</cp:revision>
  <dcterms:created xsi:type="dcterms:W3CDTF">2012-11-07T17:11:11Z</dcterms:created>
  <dcterms:modified xsi:type="dcterms:W3CDTF">2015-05-19T15:58:26Z</dcterms:modified>
</cp:coreProperties>
</file>