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2"/>
  </p:notesMasterIdLst>
  <p:sldIdLst>
    <p:sldId id="310" r:id="rId2"/>
    <p:sldId id="313" r:id="rId3"/>
    <p:sldId id="322" r:id="rId4"/>
    <p:sldId id="314" r:id="rId5"/>
    <p:sldId id="315" r:id="rId6"/>
    <p:sldId id="316" r:id="rId7"/>
    <p:sldId id="317" r:id="rId8"/>
    <p:sldId id="318" r:id="rId9"/>
    <p:sldId id="320" r:id="rId10"/>
    <p:sldId id="321" r:id="rId11"/>
  </p:sldIdLst>
  <p:sldSz cx="9144000" cy="6858000" type="screen4x3"/>
  <p:notesSz cx="6858000" cy="9144000"/>
  <p:custDataLst>
    <p:tags r:id="rId1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98"/>
    <a:srgbClr val="C30027"/>
    <a:srgbClr val="0000FF"/>
    <a:srgbClr val="008000"/>
    <a:srgbClr val="314BCD"/>
    <a:srgbClr val="D60005"/>
    <a:srgbClr val="FF0000"/>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8" autoAdjust="0"/>
    <p:restoredTop sz="86425" autoAdjust="0"/>
  </p:normalViewPr>
  <p:slideViewPr>
    <p:cSldViewPr snapToGrid="0" snapToObjects="1">
      <p:cViewPr varScale="1">
        <p:scale>
          <a:sx n="114" d="100"/>
          <a:sy n="114" d="100"/>
        </p:scale>
        <p:origin x="1620"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4/4/2023</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4/4/2023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4" name="Rectangle 3"/>
          <p:cNvSpPr/>
          <p:nvPr/>
        </p:nvSpPr>
        <p:spPr>
          <a:xfrm>
            <a:off x="7607176" y="6372180"/>
            <a:ext cx="1536824" cy="246221"/>
          </a:xfrm>
          <a:prstGeom prst="rect">
            <a:avLst/>
          </a:prstGeom>
        </p:spPr>
        <p:txBody>
          <a:bodyPr wrap="none">
            <a:spAutoFit/>
          </a:bodyPr>
          <a:lstStyle/>
          <a:p>
            <a:pPr algn="r"/>
            <a:r>
              <a:rPr lang="en-US" sz="1000" dirty="0">
                <a:latin typeface="Arial"/>
                <a:cs typeface="Arial"/>
              </a:rPr>
              <a:t>Document #: TX005824</a:t>
            </a:r>
          </a:p>
        </p:txBody>
      </p:sp>
    </p:spTree>
    <p:extLst>
      <p:ext uri="{BB962C8B-B14F-4D97-AF65-F5344CB8AC3E}">
        <p14:creationId xmlns:p14="http://schemas.microsoft.com/office/powerpoint/2010/main" val="373308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3510" y="303583"/>
            <a:ext cx="4803321" cy="1015663"/>
          </a:xfrm>
          <a:prstGeom prst="rect">
            <a:avLst/>
          </a:prstGeom>
          <a:noFill/>
        </p:spPr>
        <p:txBody>
          <a:bodyPr wrap="square" rtlCol="0">
            <a:spAutoFit/>
          </a:bodyPr>
          <a:lstStyle/>
          <a:p>
            <a:pPr algn="ctr"/>
            <a:r>
              <a:rPr lang="en-US" sz="6000" b="1" dirty="0">
                <a:solidFill>
                  <a:srgbClr val="008000"/>
                </a:solidFill>
                <a:latin typeface="Arial" panose="020B0604020202020204" pitchFamily="34" charset="0"/>
                <a:cs typeface="Arial" panose="020B0604020202020204" pitchFamily="34" charset="0"/>
              </a:rPr>
              <a:t>Journal It!</a:t>
            </a:r>
          </a:p>
        </p:txBody>
      </p:sp>
      <p:sp>
        <p:nvSpPr>
          <p:cNvPr id="3" name="TextBox 2"/>
          <p:cNvSpPr txBox="1"/>
          <p:nvPr/>
        </p:nvSpPr>
        <p:spPr>
          <a:xfrm>
            <a:off x="254888" y="2385933"/>
            <a:ext cx="4045168" cy="2308324"/>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How can you be disciplined and strong</a:t>
            </a:r>
          </a:p>
          <a:p>
            <a:pPr marL="341313"/>
            <a:r>
              <a:rPr lang="en-US" dirty="0">
                <a:latin typeface="Arial" panose="020B0604020202020204" pitchFamily="34" charset="0"/>
                <a:cs typeface="Arial" panose="020B0604020202020204" pitchFamily="34" charset="0"/>
              </a:rPr>
              <a:t>in your faith?</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What examples did the Letter to the Hebrews give to help you do this?</a:t>
            </a:r>
            <a:endParaRPr lang="en-US" dirty="0">
              <a:solidFill>
                <a:srgbClr val="0000FF"/>
              </a:solidFill>
              <a:latin typeface="Arial" panose="020B0604020202020204" pitchFamily="34" charset="0"/>
              <a:cs typeface="Arial" panose="020B0604020202020204" pitchFamily="34" charset="0"/>
            </a:endParaRPr>
          </a:p>
        </p:txBody>
      </p:sp>
      <p:sp>
        <p:nvSpPr>
          <p:cNvPr id="5" name="Rectangle 4"/>
          <p:cNvSpPr/>
          <p:nvPr/>
        </p:nvSpPr>
        <p:spPr>
          <a:xfrm>
            <a:off x="7647499" y="4897852"/>
            <a:ext cx="1608133" cy="200055"/>
          </a:xfrm>
          <a:prstGeom prst="rect">
            <a:avLst/>
          </a:prstGeom>
        </p:spPr>
        <p:txBody>
          <a:bodyPr wrap="none">
            <a:spAutoFit/>
          </a:bodyPr>
          <a:lstStyle/>
          <a:p>
            <a:pPr fontAlgn="t"/>
            <a:r>
              <a:rPr lang="en-US" sz="700" dirty="0">
                <a:solidFill>
                  <a:srgbClr val="A6A6A6"/>
                </a:solidFill>
                <a:latin typeface="Arial"/>
              </a:rPr>
              <a:t>© P.Chinnapong/Shutterstock.com</a:t>
            </a:r>
          </a:p>
        </p:txBody>
      </p:sp>
      <p:pic>
        <p:nvPicPr>
          <p:cNvPr id="6" name="Picture 5" descr="S11-shutterstock_32509026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88" y="1743603"/>
            <a:ext cx="4732312" cy="3154874"/>
          </a:xfrm>
          <a:prstGeom prst="rect">
            <a:avLst/>
          </a:prstGeom>
        </p:spPr>
      </p:pic>
    </p:spTree>
    <p:extLst>
      <p:ext uri="{BB962C8B-B14F-4D97-AF65-F5344CB8AC3E}">
        <p14:creationId xmlns:p14="http://schemas.microsoft.com/office/powerpoint/2010/main" val="17644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7110"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0A5598"/>
                </a:solidFill>
                <a:latin typeface="Arial" panose="020B0604020202020204" pitchFamily="34" charset="0"/>
                <a:cs typeface="Arial" panose="020B0604020202020204" pitchFamily="34" charset="0"/>
              </a:rPr>
              <a:t>Liturgy</a:t>
            </a:r>
            <a:endParaRPr lang="en-US" sz="66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2015879" y="1585081"/>
            <a:ext cx="6947990"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a:t>
            </a:r>
            <a:r>
              <a:rPr lang="en-US" sz="8000" b="1" dirty="0">
                <a:solidFill>
                  <a:srgbClr val="C30027"/>
                </a:solidFill>
                <a:latin typeface="Arial" panose="020B0604020202020204" pitchFamily="34" charset="0"/>
                <a:cs typeface="Arial" panose="020B0604020202020204" pitchFamily="34" charset="0"/>
              </a:rPr>
              <a:t>Sacraments</a:t>
            </a:r>
            <a:endParaRPr lang="en-US" sz="8000" b="1" dirty="0">
              <a:solidFill>
                <a:srgbClr val="C30027"/>
              </a:solidFill>
            </a:endParaRPr>
          </a:p>
        </p:txBody>
      </p:sp>
      <p:sp>
        <p:nvSpPr>
          <p:cNvPr id="8" name="TextBox 7"/>
          <p:cNvSpPr txBox="1"/>
          <p:nvPr/>
        </p:nvSpPr>
        <p:spPr>
          <a:xfrm>
            <a:off x="0" y="3838574"/>
            <a:ext cx="9144000" cy="1938992"/>
          </a:xfrm>
          <a:prstGeom prst="rect">
            <a:avLst/>
          </a:prstGeom>
          <a:noFill/>
        </p:spPr>
        <p:txBody>
          <a:bodyPr wrap="square" rtlCol="0">
            <a:spAutoFit/>
          </a:bodyPr>
          <a:lstStyle/>
          <a:p>
            <a:pPr algn="ctr"/>
            <a:r>
              <a:rPr lang="en-US" sz="2000" dirty="0">
                <a:solidFill>
                  <a:srgbClr val="178D34"/>
                </a:solidFill>
                <a:latin typeface="Arial" panose="020B0604020202020204" pitchFamily="34" charset="0"/>
                <a:cs typeface="Arial" panose="020B0604020202020204" pitchFamily="34" charset="0"/>
              </a:rPr>
              <a:t>Chapter F</a:t>
            </a:r>
          </a:p>
          <a:p>
            <a:pPr algn="ctr"/>
            <a:r>
              <a:rPr lang="en-US" sz="3600" dirty="0">
                <a:solidFill>
                  <a:srgbClr val="178D34"/>
                </a:solidFill>
                <a:latin typeface="Arial"/>
                <a:cs typeface="Arial"/>
              </a:rPr>
              <a:t>The Bible: The Letter to the Hebrews</a:t>
            </a:r>
          </a:p>
          <a:p>
            <a:pPr algn="ctr"/>
            <a:endParaRPr lang="en-US" sz="1000" dirty="0">
              <a:latin typeface="Arial"/>
              <a:cs typeface="Arial"/>
            </a:endParaRPr>
          </a:p>
          <a:p>
            <a:pPr algn="ctr"/>
            <a:endParaRPr lang="en-US" sz="1000" dirty="0">
              <a:latin typeface="Arial"/>
              <a:cs typeface="Arial"/>
            </a:endParaRPr>
          </a:p>
          <a:p>
            <a:pPr algn="ctr"/>
            <a:endParaRPr lang="en-US" sz="1000" dirty="0">
              <a:latin typeface="Arial"/>
              <a:cs typeface="Arial"/>
            </a:endParaRPr>
          </a:p>
          <a:p>
            <a:pPr algn="ctr"/>
            <a:endParaRPr lang="en-US" sz="1000" dirty="0">
              <a:latin typeface="Arial"/>
              <a:cs typeface="Arial"/>
            </a:endParaRPr>
          </a:p>
          <a:p>
            <a:endParaRPr lang="en-US" dirty="0"/>
          </a:p>
        </p:txBody>
      </p:sp>
    </p:spTree>
    <p:extLst>
      <p:ext uri="{BB962C8B-B14F-4D97-AF65-F5344CB8AC3E}">
        <p14:creationId xmlns:p14="http://schemas.microsoft.com/office/powerpoint/2010/main" val="165238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6408" y="1417638"/>
            <a:ext cx="5369763" cy="2123658"/>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In this chapter, we will connect with troubled early Christians through the words of the Letter to the Hebrews. We will discover people who endured adversity for their beliefs and struggled with doubts and the temptation to give up. </a:t>
            </a:r>
          </a:p>
        </p:txBody>
      </p:sp>
      <p:sp>
        <p:nvSpPr>
          <p:cNvPr id="8" name="TextBox 7"/>
          <p:cNvSpPr txBox="1"/>
          <p:nvPr/>
        </p:nvSpPr>
        <p:spPr>
          <a:xfrm>
            <a:off x="3526408" y="3894571"/>
            <a:ext cx="5093294" cy="144655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We will also encounter encouragement to persist in faith, which gave strength to the early Christians and gives hope for anyone struggling in faith today.</a:t>
            </a:r>
            <a:endParaRPr lang="en-US" sz="2200" dirty="0"/>
          </a:p>
        </p:txBody>
      </p:sp>
      <p:sp>
        <p:nvSpPr>
          <p:cNvPr id="9" name="TextBox 8"/>
          <p:cNvSpPr txBox="1"/>
          <p:nvPr/>
        </p:nvSpPr>
        <p:spPr>
          <a:xfrm>
            <a:off x="-48322" y="4051961"/>
            <a:ext cx="1990717" cy="200055"/>
          </a:xfrm>
          <a:prstGeom prst="rect">
            <a:avLst/>
          </a:prstGeom>
          <a:noFill/>
        </p:spPr>
        <p:txBody>
          <a:bodyPr wrap="square" rtlCol="0">
            <a:spAutoFit/>
          </a:bodyPr>
          <a:lstStyle/>
          <a:p>
            <a:pPr fontAlgn="t"/>
            <a:r>
              <a:rPr lang="en-US" sz="700" dirty="0">
                <a:solidFill>
                  <a:srgbClr val="A6A6A6"/>
                </a:solidFill>
                <a:latin typeface="Arial"/>
              </a:rPr>
              <a:t>© dizain/Shutterstock.com</a:t>
            </a:r>
          </a:p>
        </p:txBody>
      </p:sp>
      <p:sp>
        <p:nvSpPr>
          <p:cNvPr id="7" name="Title 1"/>
          <p:cNvSpPr txBox="1">
            <a:spLocks/>
          </p:cNvSpPr>
          <p:nvPr/>
        </p:nvSpPr>
        <p:spPr>
          <a:xfrm>
            <a:off x="457200" y="390097"/>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atin typeface="Arial" pitchFamily="34" charset="0"/>
                <a:cs typeface="Arial" pitchFamily="34" charset="0"/>
              </a:rPr>
              <a:t>Chapter Summary</a:t>
            </a:r>
            <a:br>
              <a:rPr lang="en-US" sz="3800" b="1" dirty="0">
                <a:latin typeface="Arial" pitchFamily="34" charset="0"/>
                <a:cs typeface="Arial" pitchFamily="34" charset="0"/>
              </a:rPr>
            </a:br>
            <a:endParaRPr lang="en-US" sz="3800" b="1" dirty="0">
              <a:latin typeface="Arial" pitchFamily="34" charset="0"/>
              <a:cs typeface="Arial" pitchFamily="34" charset="0"/>
            </a:endParaRPr>
          </a:p>
        </p:txBody>
      </p:sp>
      <p:pic>
        <p:nvPicPr>
          <p:cNvPr id="5" name="Picture 4" descr="ChSum-shutterstock_39138877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3097"/>
            <a:ext cx="3358486" cy="2518864"/>
          </a:xfrm>
          <a:prstGeom prst="rect">
            <a:avLst/>
          </a:prstGeom>
        </p:spPr>
      </p:pic>
    </p:spTree>
    <p:extLst>
      <p:ext uri="{BB962C8B-B14F-4D97-AF65-F5344CB8AC3E}">
        <p14:creationId xmlns:p14="http://schemas.microsoft.com/office/powerpoint/2010/main" val="357608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32082"/>
            <a:ext cx="8229600" cy="1143000"/>
          </a:xfrm>
        </p:spPr>
        <p:txBody>
          <a:bodyPr>
            <a:normAutofit fontScale="90000"/>
          </a:bodyPr>
          <a:lstStyle/>
          <a:p>
            <a:r>
              <a:rPr lang="en-US" sz="4200" b="1" dirty="0">
                <a:solidFill>
                  <a:srgbClr val="0A5598"/>
                </a:solidFill>
                <a:latin typeface="Arial" panose="020B0604020202020204" pitchFamily="34" charset="0"/>
                <a:cs typeface="Arial" panose="020B0604020202020204" pitchFamily="34" charset="0"/>
              </a:rPr>
              <a:t>“Gripped by Doubt”</a:t>
            </a:r>
            <a:br>
              <a:rPr lang="en-US" sz="4200" b="1" dirty="0">
                <a:solidFill>
                  <a:srgbClr val="0A5598"/>
                </a:solidFill>
                <a:latin typeface="Arial" panose="020B0604020202020204" pitchFamily="34" charset="0"/>
                <a:cs typeface="Arial" panose="020B0604020202020204" pitchFamily="34" charset="0"/>
              </a:rPr>
            </a:br>
            <a:r>
              <a:rPr lang="en-US" sz="2000" b="1" dirty="0">
                <a:solidFill>
                  <a:schemeClr val="bg1">
                    <a:lumMod val="50000"/>
                  </a:schemeClr>
                </a:solidFill>
                <a:latin typeface="Arial" panose="020B0604020202020204" pitchFamily="34" charset="0"/>
                <a:cs typeface="Arial" panose="020B0604020202020204" pitchFamily="34" charset="0"/>
              </a:rPr>
              <a:t>(Hebrews 10:19‒39)</a:t>
            </a:r>
            <a:br>
              <a:rPr lang="en-US" sz="2000" b="1" dirty="0">
                <a:solidFill>
                  <a:schemeClr val="bg1">
                    <a:lumMod val="50000"/>
                  </a:schemeClr>
                </a:solidFill>
                <a:latin typeface="Arial" panose="020B0604020202020204" pitchFamily="34" charset="0"/>
                <a:cs typeface="Arial" panose="020B0604020202020204" pitchFamily="34" charset="0"/>
              </a:rPr>
            </a:br>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descr="S4-shutterstock_36709325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910" y="1500967"/>
            <a:ext cx="4541090" cy="3784545"/>
          </a:xfrm>
          <a:prstGeom prst="rect">
            <a:avLst/>
          </a:prstGeom>
        </p:spPr>
      </p:pic>
      <p:sp>
        <p:nvSpPr>
          <p:cNvPr id="6" name="TextBox 5"/>
          <p:cNvSpPr txBox="1"/>
          <p:nvPr/>
        </p:nvSpPr>
        <p:spPr>
          <a:xfrm>
            <a:off x="300895" y="2634901"/>
            <a:ext cx="3884529"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Letter to the Hebrews is an appeal to persecuted early Christians not to abandon their faith.</a:t>
            </a:r>
          </a:p>
        </p:txBody>
      </p:sp>
      <p:sp>
        <p:nvSpPr>
          <p:cNvPr id="8" name="TextBox 7"/>
          <p:cNvSpPr txBox="1"/>
          <p:nvPr/>
        </p:nvSpPr>
        <p:spPr>
          <a:xfrm>
            <a:off x="6329857" y="5085457"/>
            <a:ext cx="1502230" cy="200055"/>
          </a:xfrm>
          <a:prstGeom prst="rect">
            <a:avLst/>
          </a:prstGeom>
          <a:noFill/>
        </p:spPr>
        <p:txBody>
          <a:bodyPr wrap="square" rtlCol="0">
            <a:spAutoFit/>
          </a:bodyPr>
          <a:lstStyle/>
          <a:p>
            <a:pPr fontAlgn="t"/>
            <a:r>
              <a:rPr lang="en-US" sz="700" dirty="0">
                <a:solidFill>
                  <a:srgbClr val="A6A6A6"/>
                </a:solidFill>
                <a:latin typeface="Arial"/>
              </a:rPr>
              <a:t>© INAMEL/Shutterstock.com</a:t>
            </a:r>
          </a:p>
        </p:txBody>
      </p:sp>
    </p:spTree>
    <p:extLst>
      <p:ext uri="{BB962C8B-B14F-4D97-AF65-F5344CB8AC3E}">
        <p14:creationId xmlns:p14="http://schemas.microsoft.com/office/powerpoint/2010/main" val="418439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406" y="305875"/>
            <a:ext cx="5123542" cy="1107996"/>
          </a:xfrm>
          <a:prstGeom prst="rect">
            <a:avLst/>
          </a:prstGeom>
          <a:noFill/>
        </p:spPr>
        <p:txBody>
          <a:bodyPr wrap="square" rtlCol="0">
            <a:spAutoFit/>
          </a:bodyPr>
          <a:lstStyle/>
          <a:p>
            <a:pPr algn="ctr"/>
            <a:r>
              <a:rPr lang="en-US" sz="6600" b="1" dirty="0">
                <a:solidFill>
                  <a:srgbClr val="008000"/>
                </a:solidFill>
                <a:latin typeface="Arial" panose="020B0604020202020204" pitchFamily="34" charset="0"/>
                <a:cs typeface="Arial" panose="020B0604020202020204" pitchFamily="34" charset="0"/>
              </a:rPr>
              <a:t>Journal It!</a:t>
            </a:r>
          </a:p>
        </p:txBody>
      </p:sp>
      <p:sp>
        <p:nvSpPr>
          <p:cNvPr id="3" name="TextBox 2"/>
          <p:cNvSpPr txBox="1"/>
          <p:nvPr/>
        </p:nvSpPr>
        <p:spPr>
          <a:xfrm>
            <a:off x="295432" y="1843303"/>
            <a:ext cx="3667705" cy="378565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Has there ever been a time when you ever felt attacked or made fun of for something you thought, believed, or felt?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How did this make you feel?</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How did you handle the situation? </a:t>
            </a:r>
          </a:p>
        </p:txBody>
      </p:sp>
      <p:sp>
        <p:nvSpPr>
          <p:cNvPr id="6" name="Rectangle 5"/>
          <p:cNvSpPr/>
          <p:nvPr/>
        </p:nvSpPr>
        <p:spPr>
          <a:xfrm>
            <a:off x="7954792" y="5107171"/>
            <a:ext cx="1263550" cy="200055"/>
          </a:xfrm>
          <a:prstGeom prst="rect">
            <a:avLst/>
          </a:prstGeom>
        </p:spPr>
        <p:txBody>
          <a:bodyPr wrap="none">
            <a:spAutoFit/>
          </a:bodyPr>
          <a:lstStyle/>
          <a:p>
            <a:pPr fontAlgn="t"/>
            <a:r>
              <a:rPr lang="en-US" sz="700" dirty="0">
                <a:solidFill>
                  <a:srgbClr val="A6A6A6"/>
                </a:solidFill>
                <a:latin typeface="Arial"/>
              </a:rPr>
              <a:t>© 4Max/Shutterstock.com</a:t>
            </a:r>
          </a:p>
        </p:txBody>
      </p:sp>
      <p:pic>
        <p:nvPicPr>
          <p:cNvPr id="5" name="Picture 4" descr="S5-shutterstock_27735216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8590" y="1843303"/>
            <a:ext cx="4895410" cy="3263912"/>
          </a:xfrm>
          <a:prstGeom prst="rect">
            <a:avLst/>
          </a:prstGeom>
        </p:spPr>
      </p:pic>
    </p:spTree>
    <p:extLst>
      <p:ext uri="{BB962C8B-B14F-4D97-AF65-F5344CB8AC3E}">
        <p14:creationId xmlns:p14="http://schemas.microsoft.com/office/powerpoint/2010/main" val="164971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6-shutterstock_3109891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0523"/>
            <a:ext cx="4509385" cy="2392375"/>
          </a:xfrm>
          <a:prstGeom prst="rect">
            <a:avLst/>
          </a:prstGeom>
        </p:spPr>
      </p:pic>
      <p:sp>
        <p:nvSpPr>
          <p:cNvPr id="2" name="Title 1"/>
          <p:cNvSpPr txBox="1">
            <a:spLocks/>
          </p:cNvSpPr>
          <p:nvPr/>
        </p:nvSpPr>
        <p:spPr>
          <a:xfrm>
            <a:off x="-246744" y="336472"/>
            <a:ext cx="955765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C30027"/>
                </a:solidFill>
                <a:latin typeface="Arial" panose="020B0604020202020204" pitchFamily="34" charset="0"/>
                <a:cs typeface="Arial" panose="020B0604020202020204" pitchFamily="34" charset="0"/>
              </a:rPr>
              <a:t>“What Is Faith?”</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(Hebrews 5:11‒6:6; 11:7‒29,39‒40)</a:t>
            </a:r>
          </a:p>
          <a:p>
            <a:pPr fontAlgn="auto">
              <a:spcAft>
                <a:spcPts val="0"/>
              </a:spcAft>
            </a:pPr>
            <a:endParaRPr lang="en-US" sz="4200" b="1" dirty="0">
              <a:solidFill>
                <a:srgbClr val="C30027"/>
              </a:solidFill>
              <a:latin typeface="Arial" panose="020B0604020202020204" pitchFamily="34" charset="0"/>
              <a:cs typeface="Arial" panose="020B0604020202020204" pitchFamily="34" charset="0"/>
            </a:endParaRPr>
          </a:p>
        </p:txBody>
      </p:sp>
      <p:sp>
        <p:nvSpPr>
          <p:cNvPr id="4" name="TextBox 3"/>
          <p:cNvSpPr txBox="1"/>
          <p:nvPr/>
        </p:nvSpPr>
        <p:spPr>
          <a:xfrm>
            <a:off x="4607421" y="2233981"/>
            <a:ext cx="4358777"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Letter to the Hebrews responds to the struggling faith of its recipients with examples of strong faith found in the Old Testament, all these exceeded by Jesus.</a:t>
            </a:r>
          </a:p>
        </p:txBody>
      </p:sp>
      <p:sp>
        <p:nvSpPr>
          <p:cNvPr id="6" name="Rectangle 5"/>
          <p:cNvSpPr/>
          <p:nvPr/>
        </p:nvSpPr>
        <p:spPr>
          <a:xfrm>
            <a:off x="98901" y="3481223"/>
            <a:ext cx="1483192" cy="200055"/>
          </a:xfrm>
          <a:prstGeom prst="rect">
            <a:avLst/>
          </a:prstGeom>
        </p:spPr>
        <p:txBody>
          <a:bodyPr wrap="none">
            <a:spAutoFit/>
          </a:bodyPr>
          <a:lstStyle/>
          <a:p>
            <a:pPr fontAlgn="t"/>
            <a:r>
              <a:rPr lang="en-US" sz="700" dirty="0">
                <a:solidFill>
                  <a:srgbClr val="A6A6A6"/>
                </a:solidFill>
                <a:latin typeface="Arial"/>
              </a:rPr>
              <a:t>© Lightspring/Shutterstock.com</a:t>
            </a:r>
          </a:p>
        </p:txBody>
      </p:sp>
    </p:spTree>
    <p:extLst>
      <p:ext uri="{BB962C8B-B14F-4D97-AF65-F5344CB8AC3E}">
        <p14:creationId xmlns:p14="http://schemas.microsoft.com/office/powerpoint/2010/main" val="42304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7-shutterstock_1744299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229" y="1189797"/>
            <a:ext cx="4003015" cy="4003015"/>
          </a:xfrm>
          <a:prstGeom prst="rect">
            <a:avLst/>
          </a:prstGeom>
        </p:spPr>
      </p:pic>
      <p:sp>
        <p:nvSpPr>
          <p:cNvPr id="2" name="TextBox 1"/>
          <p:cNvSpPr txBox="1"/>
          <p:nvPr/>
        </p:nvSpPr>
        <p:spPr>
          <a:xfrm>
            <a:off x="1969642" y="262015"/>
            <a:ext cx="5123542" cy="1107996"/>
          </a:xfrm>
          <a:prstGeom prst="rect">
            <a:avLst/>
          </a:prstGeom>
          <a:noFill/>
        </p:spPr>
        <p:txBody>
          <a:bodyPr wrap="square" rtlCol="0">
            <a:spAutoFit/>
          </a:bodyPr>
          <a:lstStyle/>
          <a:p>
            <a:pPr algn="ctr"/>
            <a:r>
              <a:rPr lang="en-US" sz="6600" b="1" dirty="0">
                <a:solidFill>
                  <a:srgbClr val="0A5598"/>
                </a:solidFill>
                <a:latin typeface="Arial" panose="020B0604020202020204" pitchFamily="34" charset="0"/>
                <a:cs typeface="Arial" panose="020B0604020202020204" pitchFamily="34" charset="0"/>
              </a:rPr>
              <a:t>Post It!</a:t>
            </a:r>
          </a:p>
        </p:txBody>
      </p:sp>
      <p:sp>
        <p:nvSpPr>
          <p:cNvPr id="3" name="TextBox 2"/>
          <p:cNvSpPr txBox="1"/>
          <p:nvPr/>
        </p:nvSpPr>
        <p:spPr>
          <a:xfrm>
            <a:off x="409315" y="1536174"/>
            <a:ext cx="4136571" cy="3785652"/>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Take a sticky note.</a:t>
            </a:r>
          </a:p>
          <a:p>
            <a:pPr marL="457200" indent="-457200">
              <a:buFont typeface="+mj-lt"/>
              <a:buAutoNum type="arabicPeriod"/>
            </a:pPr>
            <a:r>
              <a:rPr lang="en-US" dirty="0">
                <a:latin typeface="Arial" panose="020B0604020202020204" pitchFamily="34" charset="0"/>
                <a:cs typeface="Arial" panose="020B0604020202020204" pitchFamily="34" charset="0"/>
              </a:rPr>
              <a:t>Write the name of someone or something great.</a:t>
            </a:r>
          </a:p>
          <a:p>
            <a:pPr marL="457200" indent="-457200">
              <a:buFont typeface="+mj-lt"/>
              <a:buAutoNum type="arabicPeriod"/>
            </a:pPr>
            <a:r>
              <a:rPr lang="en-US" dirty="0">
                <a:latin typeface="Arial" panose="020B0604020202020204" pitchFamily="34" charset="0"/>
                <a:cs typeface="Arial" panose="020B0604020202020204" pitchFamily="34" charset="0"/>
              </a:rPr>
              <a:t>Take another sticky note.</a:t>
            </a:r>
          </a:p>
          <a:p>
            <a:pPr marL="457200" indent="-457200">
              <a:buFont typeface="+mj-lt"/>
              <a:buAutoNum type="arabicPeriod"/>
            </a:pPr>
            <a:r>
              <a:rPr lang="en-US" dirty="0">
                <a:latin typeface="Arial" panose="020B0604020202020204" pitchFamily="34" charset="0"/>
                <a:cs typeface="Arial" panose="020B0604020202020204" pitchFamily="34" charset="0"/>
              </a:rPr>
              <a:t>Write how you measure the greatness of that someone or something.</a:t>
            </a:r>
          </a:p>
          <a:p>
            <a:pPr marL="457200" indent="-457200">
              <a:buFont typeface="+mj-lt"/>
              <a:buAutoNum type="arabicPeriod"/>
            </a:pPr>
            <a:r>
              <a:rPr lang="en-US" dirty="0">
                <a:latin typeface="Arial" panose="020B0604020202020204" pitchFamily="34" charset="0"/>
                <a:cs typeface="Arial" panose="020B0604020202020204" pitchFamily="34" charset="0"/>
              </a:rPr>
              <a:t>Post both sticky notes to the board, side by side.</a:t>
            </a:r>
          </a:p>
        </p:txBody>
      </p:sp>
      <p:sp>
        <p:nvSpPr>
          <p:cNvPr id="5" name="Rectangle 4"/>
          <p:cNvSpPr/>
          <p:nvPr/>
        </p:nvSpPr>
        <p:spPr>
          <a:xfrm>
            <a:off x="6514957" y="4650150"/>
            <a:ext cx="1819729" cy="215444"/>
          </a:xfrm>
          <a:prstGeom prst="rect">
            <a:avLst/>
          </a:prstGeom>
        </p:spPr>
        <p:txBody>
          <a:bodyPr wrap="none">
            <a:spAutoFit/>
          </a:bodyPr>
          <a:lstStyle/>
          <a:p>
            <a:r>
              <a:rPr lang="en-US" sz="800" dirty="0">
                <a:solidFill>
                  <a:schemeClr val="bg1">
                    <a:lumMod val="65000"/>
                  </a:schemeClr>
                </a:solidFill>
                <a:latin typeface="Arial"/>
                <a:cs typeface="Arial"/>
              </a:rPr>
              <a:t>© TatjanaRittner/Shutterstock.com </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393427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001" y="359241"/>
            <a:ext cx="955765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008000"/>
                </a:solidFill>
                <a:latin typeface="Arial" panose="020B0604020202020204" pitchFamily="34" charset="0"/>
                <a:cs typeface="Arial" panose="020B0604020202020204" pitchFamily="34" charset="0"/>
              </a:rPr>
              <a:t>“Jesus, the High Priest”</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(Hebrews 4:14‒16; 7:15‒17,23‒28)</a:t>
            </a:r>
          </a:p>
          <a:p>
            <a:pPr fontAlgn="auto">
              <a:spcAft>
                <a:spcPts val="0"/>
              </a:spcAft>
            </a:pPr>
            <a:endParaRPr lang="en-US" sz="4200" b="1" dirty="0">
              <a:solidFill>
                <a:srgbClr val="008000"/>
              </a:solidFill>
              <a:latin typeface="Arial" panose="020B0604020202020204" pitchFamily="34" charset="0"/>
              <a:cs typeface="Arial" panose="020B0604020202020204" pitchFamily="34" charset="0"/>
            </a:endParaRPr>
          </a:p>
        </p:txBody>
      </p:sp>
      <p:sp>
        <p:nvSpPr>
          <p:cNvPr id="4" name="TextBox 3"/>
          <p:cNvSpPr txBox="1"/>
          <p:nvPr/>
        </p:nvSpPr>
        <p:spPr>
          <a:xfrm>
            <a:off x="344714" y="1866137"/>
            <a:ext cx="3951515" cy="304698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Jesus is greater than the high priests known by the recipients of the Letter to the Hebrews. Bishops and priests share in the priest-hood of Christ, who is part of the eternal priesthood of Melchizedek.</a:t>
            </a:r>
          </a:p>
        </p:txBody>
      </p:sp>
      <p:sp>
        <p:nvSpPr>
          <p:cNvPr id="6" name="Rectangle 5"/>
          <p:cNvSpPr/>
          <p:nvPr/>
        </p:nvSpPr>
        <p:spPr>
          <a:xfrm>
            <a:off x="4483920" y="4913125"/>
            <a:ext cx="1518364" cy="200055"/>
          </a:xfrm>
          <a:prstGeom prst="rect">
            <a:avLst/>
          </a:prstGeom>
        </p:spPr>
        <p:txBody>
          <a:bodyPr wrap="none">
            <a:spAutoFit/>
          </a:bodyPr>
          <a:lstStyle/>
          <a:p>
            <a:pPr fontAlgn="t"/>
            <a:r>
              <a:rPr lang="en-US" sz="700" dirty="0">
                <a:solidFill>
                  <a:srgbClr val="A6A6A6"/>
                </a:solidFill>
                <a:latin typeface="Arial"/>
              </a:rPr>
              <a:t>© DiegoCervo/Shutterstock.com</a:t>
            </a:r>
          </a:p>
        </p:txBody>
      </p:sp>
      <p:pic>
        <p:nvPicPr>
          <p:cNvPr id="7" name="Picture 6" descr="S8-shutterstock_1396169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274" y="1866137"/>
            <a:ext cx="4587726" cy="3062307"/>
          </a:xfrm>
          <a:prstGeom prst="rect">
            <a:avLst/>
          </a:prstGeom>
        </p:spPr>
      </p:pic>
    </p:spTree>
    <p:extLst>
      <p:ext uri="{BB962C8B-B14F-4D97-AF65-F5344CB8AC3E}">
        <p14:creationId xmlns:p14="http://schemas.microsoft.com/office/powerpoint/2010/main" val="248422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6743" y="262998"/>
            <a:ext cx="955765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0A5598"/>
                </a:solidFill>
                <a:latin typeface="Arial" panose="020B0604020202020204" pitchFamily="34" charset="0"/>
                <a:cs typeface="Arial" panose="020B0604020202020204" pitchFamily="34" charset="0"/>
              </a:rPr>
              <a:t>“For Your Own Good”</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(Hebrews 12:1‒14)</a:t>
            </a:r>
          </a:p>
          <a:p>
            <a:pPr fontAlgn="auto">
              <a:spcAft>
                <a:spcPts val="0"/>
              </a:spcAft>
            </a:pPr>
            <a:endParaRPr lang="en-US" sz="4200" b="1" dirty="0">
              <a:solidFill>
                <a:srgbClr val="0A5598"/>
              </a:solidFill>
              <a:latin typeface="Arial" panose="020B0604020202020204" pitchFamily="34" charset="0"/>
              <a:cs typeface="Arial" panose="020B0604020202020204" pitchFamily="34" charset="0"/>
            </a:endParaRPr>
          </a:p>
        </p:txBody>
      </p:sp>
      <p:sp>
        <p:nvSpPr>
          <p:cNvPr id="4" name="TextBox 3"/>
          <p:cNvSpPr txBox="1"/>
          <p:nvPr/>
        </p:nvSpPr>
        <p:spPr>
          <a:xfrm>
            <a:off x="4847495" y="2475880"/>
            <a:ext cx="3951515"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Letter to the Hebrews exhorts its readers to be disciplined and strong in the face of coming trials.</a:t>
            </a:r>
          </a:p>
        </p:txBody>
      </p:sp>
      <p:pic>
        <p:nvPicPr>
          <p:cNvPr id="7" name="Picture 6" descr="S10-shutterstock_25159608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92" y="1654468"/>
            <a:ext cx="4390126" cy="3432280"/>
          </a:xfrm>
          <a:prstGeom prst="rect">
            <a:avLst/>
          </a:prstGeom>
        </p:spPr>
      </p:pic>
      <p:sp>
        <p:nvSpPr>
          <p:cNvPr id="6" name="Rectangle 5"/>
          <p:cNvSpPr/>
          <p:nvPr/>
        </p:nvSpPr>
        <p:spPr>
          <a:xfrm>
            <a:off x="130194" y="5086748"/>
            <a:ext cx="1493098" cy="200055"/>
          </a:xfrm>
          <a:prstGeom prst="rect">
            <a:avLst/>
          </a:prstGeom>
        </p:spPr>
        <p:txBody>
          <a:bodyPr wrap="none">
            <a:spAutoFit/>
          </a:bodyPr>
          <a:lstStyle/>
          <a:p>
            <a:pPr fontAlgn="t"/>
            <a:r>
              <a:rPr lang="en-US" sz="700" dirty="0">
                <a:solidFill>
                  <a:srgbClr val="A6A6A6"/>
                </a:solidFill>
                <a:latin typeface="Arial"/>
              </a:rPr>
              <a:t>© Arthimedes/Shutterstock.com</a:t>
            </a:r>
          </a:p>
        </p:txBody>
      </p:sp>
    </p:spTree>
    <p:extLst>
      <p:ext uri="{BB962C8B-B14F-4D97-AF65-F5344CB8AC3E}">
        <p14:creationId xmlns:p14="http://schemas.microsoft.com/office/powerpoint/2010/main" val="1079883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22E41114A0442BDA4B318CCD17E04" ma:contentTypeVersion="17" ma:contentTypeDescription="Create a new document." ma:contentTypeScope="" ma:versionID="bb879eebb89bfda9cdf8cc88ffd0c214">
  <xsd:schema xmlns:xsd="http://www.w3.org/2001/XMLSchema" xmlns:xs="http://www.w3.org/2001/XMLSchema" xmlns:p="http://schemas.microsoft.com/office/2006/metadata/properties" xmlns:ns2="142e9677-830b-44b4-ba0c-f58ef7e2469c" xmlns:ns3="0b3d0e23-ca78-4c63-975f-9e9c5d49a020" targetNamespace="http://schemas.microsoft.com/office/2006/metadata/properties" ma:root="true" ma:fieldsID="3c96d41aa3af96678310697e81b7fbd3" ns2:_="" ns3:_="">
    <xsd:import namespace="142e9677-830b-44b4-ba0c-f58ef7e2469c"/>
    <xsd:import namespace="0b3d0e23-ca78-4c63-975f-9e9c5d49a0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e9677-830b-44b4-ba0c-f58ef7e24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150653-d90f-4439-85a8-715be6315a4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3d0e23-ca78-4c63-975f-9e9c5d49a0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88ff61-c716-4deb-bf2b-16a4962f11e7}" ma:internalName="TaxCatchAll" ma:showField="CatchAllData" ma:web="0b3d0e23-ca78-4c63-975f-9e9c5d49a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66D88-A75C-47D2-A319-7B8E7DE6CE43}"/>
</file>

<file path=customXml/itemProps2.xml><?xml version="1.0" encoding="utf-8"?>
<ds:datastoreItem xmlns:ds="http://schemas.openxmlformats.org/officeDocument/2006/customXml" ds:itemID="{1A5F8816-22A2-47AA-A5E0-67D0F1C74E7F}"/>
</file>

<file path=docProps/app.xml><?xml version="1.0" encoding="utf-8"?>
<Properties xmlns="http://schemas.openxmlformats.org/officeDocument/2006/extended-properties" xmlns:vt="http://schemas.openxmlformats.org/officeDocument/2006/docPropsVTypes">
  <Template>Catholic Quiz Show-template ver 1-1</Template>
  <TotalTime>2851</TotalTime>
  <Words>406</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CorpPowerpoint</vt:lpstr>
      <vt:lpstr>PowerPoint Presentation</vt:lpstr>
      <vt:lpstr>PowerPoint Presentation</vt:lpstr>
      <vt:lpstr>PowerPoint Presentation</vt:lpstr>
      <vt:lpstr>“Gripped by Doubt” (Hebrews 10:19‒39)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162</cp:revision>
  <dcterms:created xsi:type="dcterms:W3CDTF">2012-11-07T17:11:11Z</dcterms:created>
  <dcterms:modified xsi:type="dcterms:W3CDTF">2023-04-04T17:57:56Z</dcterms:modified>
</cp:coreProperties>
</file>