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rm_Ruff" initials="S" lastIdx="1" clrIdx="0">
    <p:extLst/>
  </p:cmAuthor>
  <p:cmAuthor id="2" name="laurie" initials="l"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85298" autoAdjust="0"/>
  </p:normalViewPr>
  <p:slideViewPr>
    <p:cSldViewPr>
      <p:cViewPr varScale="1">
        <p:scale>
          <a:sx n="90" d="100"/>
          <a:sy n="90" d="100"/>
        </p:scale>
        <p:origin x="1482" y="84"/>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286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98A599-0C70-4F31-8518-044BFEBBFAA5}" type="datetimeFigureOut">
              <a:rPr lang="en-US" smtClean="0"/>
              <a:pPr/>
              <a:t>4/22/2016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C278BA-EFA0-41DF-A177-E9FF389BECEE}" type="slidenum">
              <a:rPr lang="en-US" smtClean="0"/>
              <a:pPr/>
              <a:t>‹#›</a:t>
            </a:fld>
            <a:endParaRPr lang="en-US"/>
          </a:p>
        </p:txBody>
      </p:sp>
    </p:spTree>
    <p:extLst>
      <p:ext uri="{BB962C8B-B14F-4D97-AF65-F5344CB8AC3E}">
        <p14:creationId xmlns:p14="http://schemas.microsoft.com/office/powerpoint/2010/main" val="3732965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A9A9C-0A9A-4A95-A367-6104B5962A67}" type="datetimeFigureOut">
              <a:rPr lang="en-US" smtClean="0"/>
              <a:pPr/>
              <a:t>4/22/2016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619BF-D067-4163-A3CB-7CC757B87021}" type="slidenum">
              <a:rPr lang="en-US" smtClean="0"/>
              <a:pPr/>
              <a:t>‹#›</a:t>
            </a:fld>
            <a:endParaRPr lang="en-US"/>
          </a:p>
        </p:txBody>
      </p:sp>
    </p:spTree>
    <p:extLst>
      <p:ext uri="{BB962C8B-B14F-4D97-AF65-F5344CB8AC3E}">
        <p14:creationId xmlns:p14="http://schemas.microsoft.com/office/powerpoint/2010/main" val="63174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619BF-D067-4163-A3CB-7CC757B87021}" type="slidenum">
              <a:rPr lang="en-US" smtClean="0"/>
              <a:pPr/>
              <a:t>1</a:t>
            </a:fld>
            <a:endParaRPr lang="en-US"/>
          </a:p>
        </p:txBody>
      </p:sp>
    </p:spTree>
    <p:extLst>
      <p:ext uri="{BB962C8B-B14F-4D97-AF65-F5344CB8AC3E}">
        <p14:creationId xmlns:p14="http://schemas.microsoft.com/office/powerpoint/2010/main" val="58397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question that concludes article 15 of the student book, “How can martyrs be an example of faith for you today?”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10</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Review the definition of </a:t>
            </a:r>
            <a:r>
              <a:rPr lang="en-US" sz="1200" i="1" kern="1200" dirty="0" smtClean="0">
                <a:solidFill>
                  <a:schemeClr val="tx1"/>
                </a:solidFill>
                <a:latin typeface="+mn-lt"/>
                <a:ea typeface="+mn-ea"/>
                <a:cs typeface="+mn-cs"/>
              </a:rPr>
              <a:t>dogma</a:t>
            </a:r>
            <a:r>
              <a:rPr lang="en-US" sz="1200" kern="1200" dirty="0" smtClean="0">
                <a:solidFill>
                  <a:schemeClr val="tx1"/>
                </a:solidFill>
                <a:latin typeface="+mn-lt"/>
                <a:ea typeface="+mn-ea"/>
                <a:cs typeface="+mn-cs"/>
              </a:rPr>
              <a:t>, found in article 16 of the student book. Use examples of early heresies to emphasize that they represented the rejection of an essential belief.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11</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Review the history of the schism between the Churches of the East and the West, as in article 16 of the student book, emphasizing recent advancement toward full communion.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questions that conclude article 16 of the student book: “Do you have a friend or relative who belongs to a Protestant church? What do his or her worship and beliefs have in common with your own?”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and discuss the sidebar in article 17 of the student book, “Sharing the Eucharist.”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Point out that an essential part of the ecumenical movement is dialogue between leaders of the Catholic Church and of other communities. Explain that we too have a part to play because we frequently interact with Christians who are not Catholic. Ask volunteers to read aloud “Essential Elements of the Movement toward Unity,” in article 17 of the student book. Ask the question at the end of article 17, “What is one concrete thing you can do today to help promote Christian unity</a:t>
            </a:r>
            <a:r>
              <a:rPr lang="en-US" sz="1200" kern="120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15</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what is being quoted in the first bullet point (the Nicene Creed). Explain that we have been praying this creed for more than 1,600 years. Tell the students that the opening line of our creed sums up the four Marks of the Church; each chapter in unit 2 of the student book addresses one of these marks.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Read aloud 1 Corinthians 12:13, quoted in article 14 of the student book.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Read aloud John 17:20–21, and discuss the unity that Jesus wants us to have.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Discuss the various gifts contributing to the spirit and success of your school community. Draw parallels between your school and the Church.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5</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what term we use to denote that the Pope is Christ’s representative (Vicar of Christ). Discuss what it means to say that the Pope is the “servant of the servants of God.”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6</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for the definition and origin of the term </a:t>
            </a:r>
            <a:r>
              <a:rPr lang="en-US" sz="1200" i="1" kern="1200" dirty="0" smtClean="0">
                <a:solidFill>
                  <a:schemeClr val="tx1"/>
                </a:solidFill>
                <a:latin typeface="+mn-lt"/>
                <a:ea typeface="+mn-ea"/>
                <a:cs typeface="+mn-cs"/>
              </a:rPr>
              <a:t>creed</a:t>
            </a:r>
            <a:r>
              <a:rPr lang="en-US" sz="1200" kern="1200" dirty="0" smtClean="0">
                <a:solidFill>
                  <a:schemeClr val="tx1"/>
                </a:solidFill>
                <a:latin typeface="+mn-lt"/>
                <a:ea typeface="+mn-ea"/>
                <a:cs typeface="+mn-cs"/>
              </a:rPr>
              <a:t>. (See article 14 of the student book.) Explain that both creeds developed in the early centuries of the Church. Ask when each is most commonly used (Apostles’ Creed: during Advent and Easter; Nicene Creed: at most Sunday Masses).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7</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if they have taken part in a Catholic liturgy adapted to an ethnicity or culture different from their own. Discuss their experience, or your own.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8</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Review the definitions of </a:t>
            </a:r>
            <a:r>
              <a:rPr lang="en-US" sz="1200" i="1" kern="1200" dirty="0" smtClean="0">
                <a:solidFill>
                  <a:schemeClr val="tx1"/>
                </a:solidFill>
                <a:latin typeface="+mn-lt"/>
                <a:ea typeface="+mn-ea"/>
                <a:cs typeface="+mn-cs"/>
              </a:rPr>
              <a:t>Apostolic Succession</a:t>
            </a:r>
            <a:r>
              <a:rPr lang="en-US" sz="1200" kern="1200" dirty="0" smtClean="0">
                <a:solidFill>
                  <a:schemeClr val="tx1"/>
                </a:solidFill>
                <a:latin typeface="+mn-lt"/>
                <a:ea typeface="+mn-ea"/>
                <a:cs typeface="+mn-cs"/>
              </a:rPr>
              <a:t> and </a:t>
            </a:r>
            <a:r>
              <a:rPr lang="en-US" sz="1200" i="1" kern="1200" dirty="0" smtClean="0">
                <a:solidFill>
                  <a:schemeClr val="tx1"/>
                </a:solidFill>
                <a:latin typeface="+mn-lt"/>
                <a:ea typeface="+mn-ea"/>
                <a:cs typeface="+mn-cs"/>
              </a:rPr>
              <a:t>Holy Orders</a:t>
            </a:r>
            <a:r>
              <a:rPr lang="en-US" sz="1200" kern="1200" dirty="0" smtClean="0">
                <a:solidFill>
                  <a:schemeClr val="tx1"/>
                </a:solidFill>
                <a:latin typeface="+mn-lt"/>
                <a:ea typeface="+mn-ea"/>
                <a:cs typeface="+mn-cs"/>
              </a:rPr>
              <a:t> in article 15 of the student book.</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9</a:t>
            </a:fld>
            <a:endParaRPr lang="en-US"/>
          </a:p>
        </p:txBody>
      </p:sp>
    </p:spTree>
    <p:extLst>
      <p:ext uri="{BB962C8B-B14F-4D97-AF65-F5344CB8AC3E}">
        <p14:creationId xmlns:p14="http://schemas.microsoft.com/office/powerpoint/2010/main" val="3733783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4/22/2016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 Church Is One</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t> </a:t>
            </a:r>
            <a:r>
              <a:rPr lang="en-US" b="1" i="1" dirty="0" smtClean="0"/>
              <a:t>The Church</a:t>
            </a:r>
          </a:p>
          <a:p>
            <a:pPr marL="0" indent="0" algn="ctr">
              <a:buNone/>
            </a:pPr>
            <a:r>
              <a:rPr lang="en-US" dirty="0"/>
              <a:t>Unit </a:t>
            </a:r>
            <a:r>
              <a:rPr lang="en-US" dirty="0" smtClean="0"/>
              <a:t>2, </a:t>
            </a:r>
            <a:r>
              <a:rPr lang="en-US" dirty="0"/>
              <a:t>Chapter </a:t>
            </a:r>
            <a:r>
              <a:rPr lang="en-US" dirty="0" smtClean="0"/>
              <a:t>4</a:t>
            </a:r>
            <a:endParaRPr lang="en-US" sz="1200" i="1" dirty="0"/>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 TX005554</a:t>
            </a:r>
            <a:endParaRPr lang="en-US" dirty="0"/>
          </a:p>
        </p:txBody>
      </p:sp>
      <p:sp>
        <p:nvSpPr>
          <p:cNvPr id="6" name="TextBox 5"/>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Unity of the Martyrs</a:t>
            </a:r>
            <a:endParaRPr lang="en-US" dirty="0"/>
          </a:p>
        </p:txBody>
      </p:sp>
      <p:sp>
        <p:nvSpPr>
          <p:cNvPr id="7" name="Text Placeholder 3"/>
          <p:cNvSpPr>
            <a:spLocks noGrp="1"/>
          </p:cNvSpPr>
          <p:nvPr>
            <p:ph idx="1"/>
          </p:nvPr>
        </p:nvSpPr>
        <p:spPr>
          <a:xfrm>
            <a:off x="1371600" y="1752600"/>
            <a:ext cx="2895600" cy="4373563"/>
          </a:xfrm>
          <a:prstGeom prst="rect">
            <a:avLst/>
          </a:prstGeom>
        </p:spPr>
        <p:txBody>
          <a:bodyPr/>
          <a:lstStyle/>
          <a:p>
            <a:r>
              <a:rPr lang="en-US" dirty="0" smtClean="0"/>
              <a:t>We are united by our reverence for the martyrs who died for Christ. </a:t>
            </a:r>
          </a:p>
          <a:p>
            <a:r>
              <a:rPr lang="en-US" dirty="0" smtClean="0"/>
              <a:t>We recognize martyrdom as the truest communion with Christ.</a:t>
            </a:r>
          </a:p>
          <a:p>
            <a:endParaRPr lang="en-US" dirty="0"/>
          </a:p>
        </p:txBody>
      </p:sp>
      <p:sp>
        <p:nvSpPr>
          <p:cNvPr id="6" name="TextBox 5"/>
          <p:cNvSpPr txBox="1"/>
          <p:nvPr/>
        </p:nvSpPr>
        <p:spPr bwMode="auto">
          <a:xfrm>
            <a:off x="4267200" y="5118556"/>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Renata </a:t>
            </a:r>
            <a:r>
              <a:rPr lang="en-US" sz="800" dirty="0" err="1" smtClean="0">
                <a:solidFill>
                  <a:schemeClr val="bg1">
                    <a:lumMod val="65000"/>
                  </a:schemeClr>
                </a:solidFill>
              </a:rPr>
              <a:t>Sedmakova</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97375" y="1886507"/>
            <a:ext cx="4213225" cy="32184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Heresy: A Wound to Christian Unity</a:t>
            </a:r>
            <a:endParaRPr lang="en-US" dirty="0"/>
          </a:p>
        </p:txBody>
      </p:sp>
      <p:sp>
        <p:nvSpPr>
          <p:cNvPr id="7" name="Text Placeholder 3"/>
          <p:cNvSpPr>
            <a:spLocks noGrp="1"/>
          </p:cNvSpPr>
          <p:nvPr>
            <p:ph idx="1"/>
          </p:nvPr>
        </p:nvSpPr>
        <p:spPr>
          <a:xfrm>
            <a:off x="3733800" y="1752600"/>
            <a:ext cx="4114800" cy="4373563"/>
          </a:xfrm>
          <a:prstGeom prst="rect">
            <a:avLst/>
          </a:prstGeom>
        </p:spPr>
        <p:txBody>
          <a:bodyPr/>
          <a:lstStyle/>
          <a:p>
            <a:r>
              <a:rPr lang="en-US" dirty="0" smtClean="0"/>
              <a:t>Heresy results when a person or group deliberately rejects a dogma of the Church.</a:t>
            </a:r>
          </a:p>
          <a:p>
            <a:r>
              <a:rPr lang="en-US" dirty="0" smtClean="0"/>
              <a:t>Heresies have often led to the establishment of opposing groups within the Church.</a:t>
            </a:r>
          </a:p>
          <a:p>
            <a:endParaRPr lang="en-US" dirty="0"/>
          </a:p>
        </p:txBody>
      </p:sp>
      <p:sp>
        <p:nvSpPr>
          <p:cNvPr id="6" name="TextBox 5"/>
          <p:cNvSpPr txBox="1"/>
          <p:nvPr/>
        </p:nvSpPr>
        <p:spPr bwMode="auto">
          <a:xfrm>
            <a:off x="990600" y="5486400"/>
            <a:ext cx="3304451" cy="261610"/>
          </a:xfrm>
          <a:prstGeom prst="rect">
            <a:avLst/>
          </a:prstGeom>
          <a:noFill/>
          <a:ln w="9525">
            <a:noFill/>
            <a:miter lim="800000"/>
            <a:headEnd/>
            <a:tailEnd/>
          </a:ln>
        </p:spPr>
        <p:txBody>
          <a:bodyPr wrap="square" tIns="91440" rtlCol="0">
            <a:spAutoFit/>
          </a:bodyPr>
          <a:lstStyle/>
          <a:p>
            <a:r>
              <a:rPr lang="en-US" sz="800" dirty="0" smtClean="0">
                <a:solidFill>
                  <a:schemeClr val="bg1">
                    <a:lumMod val="65000"/>
                  </a:schemeClr>
                </a:solidFill>
              </a:rPr>
              <a:t>© Thomas </a:t>
            </a:r>
            <a:r>
              <a:rPr lang="en-US" sz="800" dirty="0" err="1" smtClean="0">
                <a:solidFill>
                  <a:schemeClr val="bg1">
                    <a:lumMod val="65000"/>
                  </a:schemeClr>
                </a:solidFill>
              </a:rPr>
              <a:t>Zsebok</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43000" y="1905000"/>
            <a:ext cx="2387600" cy="35814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Schisms: A Wound to Christian Unity</a:t>
            </a:r>
            <a:endParaRPr lang="en-US" dirty="0"/>
          </a:p>
        </p:txBody>
      </p:sp>
      <p:sp>
        <p:nvSpPr>
          <p:cNvPr id="7" name="Text Placeholder 3"/>
          <p:cNvSpPr>
            <a:spLocks noGrp="1"/>
          </p:cNvSpPr>
          <p:nvPr>
            <p:ph idx="1"/>
          </p:nvPr>
        </p:nvSpPr>
        <p:spPr>
          <a:xfrm>
            <a:off x="1371600" y="1752600"/>
            <a:ext cx="4419600" cy="4373563"/>
          </a:xfrm>
          <a:prstGeom prst="rect">
            <a:avLst/>
          </a:prstGeom>
        </p:spPr>
        <p:txBody>
          <a:bodyPr/>
          <a:lstStyle/>
          <a:p>
            <a:r>
              <a:rPr lang="en-US" dirty="0" smtClean="0"/>
              <a:t>A schism in the Church results when a community does not recognize the supreme authority of the Pope  .  .  .</a:t>
            </a:r>
          </a:p>
          <a:p>
            <a:r>
              <a:rPr lang="en-US" dirty="0" smtClean="0"/>
              <a:t>or otherwise is not in communion with the Church.</a:t>
            </a:r>
          </a:p>
          <a:p>
            <a:endParaRPr lang="en-US" dirty="0"/>
          </a:p>
        </p:txBody>
      </p:sp>
      <p:pic>
        <p:nvPicPr>
          <p:cNvPr id="4098" name="Picture 2" descr="C:\Users\bmartinka\Google Drive\SMP files\Church Chapter PPTs\New folder (2)\PPT_Images\C4S12-147256331Shutterstock.jpg"/>
          <p:cNvPicPr>
            <a:picLocks noChangeAspect="1" noChangeArrowheads="1"/>
          </p:cNvPicPr>
          <p:nvPr/>
        </p:nvPicPr>
        <p:blipFill>
          <a:blip r:embed="rId3" cstate="print"/>
          <a:srcRect/>
          <a:stretch>
            <a:fillRect/>
          </a:stretch>
        </p:blipFill>
        <p:spPr bwMode="auto">
          <a:xfrm>
            <a:off x="5791200" y="1638824"/>
            <a:ext cx="3190576" cy="3857102"/>
          </a:xfrm>
          <a:prstGeom prst="rect">
            <a:avLst/>
          </a:prstGeom>
          <a:noFill/>
        </p:spPr>
      </p:pic>
      <p:sp>
        <p:nvSpPr>
          <p:cNvPr id="6" name="TextBox 5"/>
          <p:cNvSpPr txBox="1"/>
          <p:nvPr/>
        </p:nvSpPr>
        <p:spPr bwMode="auto">
          <a:xfrm rot="19672261">
            <a:off x="7195657" y="45960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cobalt88 / Shutterstock.com</a:t>
            </a:r>
            <a:endParaRPr lang="en-US" sz="800" dirty="0">
              <a:solidFill>
                <a:schemeClr val="bg1">
                  <a:lumMod val="65000"/>
                </a:schemeClr>
              </a:solidFill>
            </a:endParaRPr>
          </a:p>
        </p:txBody>
      </p:sp>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8229600" cy="795761"/>
          </a:xfrm>
        </p:spPr>
        <p:txBody>
          <a:bodyPr>
            <a:normAutofit fontScale="90000"/>
          </a:bodyPr>
          <a:lstStyle/>
          <a:p>
            <a:r>
              <a:rPr lang="en-US" dirty="0" smtClean="0"/>
              <a:t>The Protestant Reformation:</a:t>
            </a:r>
            <a:br>
              <a:rPr lang="en-US" dirty="0" smtClean="0"/>
            </a:br>
            <a:r>
              <a:rPr lang="en-US" dirty="0" smtClean="0"/>
              <a:t>A Wound to Christian Unity</a:t>
            </a:r>
            <a:endParaRPr lang="en-US" dirty="0"/>
          </a:p>
        </p:txBody>
      </p:sp>
      <p:sp>
        <p:nvSpPr>
          <p:cNvPr id="7" name="Text Placeholder 3"/>
          <p:cNvSpPr>
            <a:spLocks noGrp="1"/>
          </p:cNvSpPr>
          <p:nvPr>
            <p:ph idx="1"/>
          </p:nvPr>
        </p:nvSpPr>
        <p:spPr>
          <a:xfrm>
            <a:off x="1371600" y="1752600"/>
            <a:ext cx="4495800" cy="4373563"/>
          </a:xfrm>
          <a:prstGeom prst="rect">
            <a:avLst/>
          </a:prstGeom>
        </p:spPr>
        <p:txBody>
          <a:bodyPr/>
          <a:lstStyle/>
          <a:p>
            <a:r>
              <a:rPr lang="en-US" dirty="0" smtClean="0"/>
              <a:t>In the early sixteenth century, the Protestant Reformation divided Christians.</a:t>
            </a:r>
          </a:p>
          <a:p>
            <a:r>
              <a:rPr lang="en-US" dirty="0" smtClean="0"/>
              <a:t>A key figure was Martin Luther, a monk, priest, and Scripture scholar.</a:t>
            </a:r>
          </a:p>
          <a:p>
            <a:endParaRPr lang="en-US" dirty="0"/>
          </a:p>
        </p:txBody>
      </p:sp>
      <p:sp>
        <p:nvSpPr>
          <p:cNvPr id="6" name="TextBox 5"/>
          <p:cNvSpPr txBox="1"/>
          <p:nvPr/>
        </p:nvSpPr>
        <p:spPr bwMode="auto">
          <a:xfrm>
            <a:off x="6096000" y="56388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Ralf </a:t>
            </a:r>
            <a:r>
              <a:rPr lang="en-US" sz="800" dirty="0" err="1" smtClean="0">
                <a:solidFill>
                  <a:schemeClr val="bg1">
                    <a:lumMod val="65000"/>
                  </a:schemeClr>
                </a:solidFill>
              </a:rPr>
              <a:t>Gosch</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892373" y="1710161"/>
            <a:ext cx="2629324" cy="392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Non-Catholic Churches </a:t>
            </a:r>
            <a:endParaRPr lang="en-US" dirty="0"/>
          </a:p>
        </p:txBody>
      </p:sp>
      <p:sp>
        <p:nvSpPr>
          <p:cNvPr id="7" name="Text Placeholder 3"/>
          <p:cNvSpPr>
            <a:spLocks noGrp="1"/>
          </p:cNvSpPr>
          <p:nvPr>
            <p:ph idx="1"/>
          </p:nvPr>
        </p:nvSpPr>
        <p:spPr>
          <a:prstGeom prst="rect">
            <a:avLst/>
          </a:prstGeom>
        </p:spPr>
        <p:txBody>
          <a:bodyPr/>
          <a:lstStyle/>
          <a:p>
            <a:r>
              <a:rPr lang="en-US" dirty="0" smtClean="0"/>
              <a:t>All Catholics are Christians—but not all Christians are Catholic.</a:t>
            </a:r>
          </a:p>
          <a:p>
            <a:r>
              <a:rPr lang="en-US" dirty="0" smtClean="0"/>
              <a:t>All who are baptized can be called brothers and sisters in Christ.</a:t>
            </a:r>
          </a:p>
          <a:p>
            <a:r>
              <a:rPr lang="en-US" dirty="0" smtClean="0"/>
              <a:t>The Church dialogues </a:t>
            </a:r>
            <a:br>
              <a:rPr lang="en-US" dirty="0" smtClean="0"/>
            </a:br>
            <a:r>
              <a:rPr lang="en-US" dirty="0" smtClean="0"/>
              <a:t>with other Christian </a:t>
            </a:r>
            <a:br>
              <a:rPr lang="en-US" dirty="0" smtClean="0"/>
            </a:br>
            <a:r>
              <a:rPr lang="en-US" dirty="0" smtClean="0"/>
              <a:t>communities to work </a:t>
            </a:r>
            <a:br>
              <a:rPr lang="en-US" dirty="0" smtClean="0"/>
            </a:br>
            <a:r>
              <a:rPr lang="en-US" dirty="0" smtClean="0"/>
              <a:t>toward Christian unity.</a:t>
            </a:r>
          </a:p>
          <a:p>
            <a:endParaRPr lang="en-US" dirty="0"/>
          </a:p>
        </p:txBody>
      </p:sp>
      <p:sp>
        <p:nvSpPr>
          <p:cNvPr id="6" name="TextBox 5"/>
          <p:cNvSpPr txBox="1"/>
          <p:nvPr/>
        </p:nvSpPr>
        <p:spPr bwMode="auto">
          <a:xfrm>
            <a:off x="5029200" y="5631392"/>
            <a:ext cx="3304451" cy="261610"/>
          </a:xfrm>
          <a:prstGeom prst="rect">
            <a:avLst/>
          </a:prstGeom>
          <a:noFill/>
          <a:ln w="9525">
            <a:noFill/>
            <a:miter lim="800000"/>
            <a:headEnd/>
            <a:tailEnd/>
          </a:ln>
        </p:spPr>
        <p:txBody>
          <a:bodyPr wrap="square" tIns="91440" rtlCol="0">
            <a:spAutoFit/>
          </a:bodyPr>
          <a:lstStyle/>
          <a:p>
            <a:r>
              <a:rPr lang="en-US" sz="800" dirty="0" smtClean="0">
                <a:solidFill>
                  <a:schemeClr val="bg1">
                    <a:lumMod val="65000"/>
                  </a:schemeClr>
                </a:solidFill>
              </a:rPr>
              <a:t>© L. </a:t>
            </a:r>
            <a:r>
              <a:rPr lang="en-US" sz="800" dirty="0" err="1" smtClean="0">
                <a:solidFill>
                  <a:schemeClr val="bg1">
                    <a:lumMod val="65000"/>
                  </a:schemeClr>
                </a:solidFill>
              </a:rPr>
              <a:t>Kragt</a:t>
            </a:r>
            <a:r>
              <a:rPr lang="en-US" sz="800" dirty="0" smtClean="0">
                <a:solidFill>
                  <a:schemeClr val="bg1">
                    <a:lumMod val="65000"/>
                  </a:schemeClr>
                </a:solidFill>
              </a:rPr>
              <a:t> Bakker / Shutterstock.com</a:t>
            </a:r>
            <a:endParaRPr lang="en-US" sz="800" dirty="0">
              <a:solidFill>
                <a:schemeClr val="bg1">
                  <a:lumMod val="65000"/>
                </a:schemeClr>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81600" y="3276600"/>
            <a:ext cx="3532188" cy="235479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Ecumenical Movement</a:t>
            </a:r>
            <a:endParaRPr lang="en-US" dirty="0"/>
          </a:p>
        </p:txBody>
      </p:sp>
      <p:sp>
        <p:nvSpPr>
          <p:cNvPr id="7" name="Text Placeholder 3"/>
          <p:cNvSpPr>
            <a:spLocks noGrp="1"/>
          </p:cNvSpPr>
          <p:nvPr>
            <p:ph idx="1"/>
          </p:nvPr>
        </p:nvSpPr>
        <p:spPr>
          <a:prstGeom prst="rect">
            <a:avLst/>
          </a:prstGeom>
        </p:spPr>
        <p:txBody>
          <a:bodyPr/>
          <a:lstStyle/>
          <a:p>
            <a:r>
              <a:rPr lang="en-US" dirty="0" smtClean="0"/>
              <a:t>Ecumenism is an effort by Christians from different Churches and ecclesial communities to be more open to one another  .  .  . </a:t>
            </a:r>
          </a:p>
          <a:p>
            <a:r>
              <a:rPr lang="en-US" dirty="0" smtClean="0"/>
              <a:t>and to work to </a:t>
            </a:r>
            <a:br>
              <a:rPr lang="en-US" dirty="0" smtClean="0"/>
            </a:br>
            <a:r>
              <a:rPr lang="en-US" dirty="0" smtClean="0"/>
              <a:t>restore unity </a:t>
            </a:r>
            <a:br>
              <a:rPr lang="en-US" dirty="0" smtClean="0"/>
            </a:br>
            <a:r>
              <a:rPr lang="en-US" dirty="0" smtClean="0"/>
              <a:t>among all </a:t>
            </a:r>
            <a:br>
              <a:rPr lang="en-US" dirty="0" smtClean="0"/>
            </a:br>
            <a:r>
              <a:rPr lang="en-US" dirty="0" smtClean="0"/>
              <a:t>Christians. </a:t>
            </a:r>
          </a:p>
          <a:p>
            <a:endParaRPr lang="en-US" dirty="0"/>
          </a:p>
        </p:txBody>
      </p:sp>
      <p:sp>
        <p:nvSpPr>
          <p:cNvPr id="6" name="TextBox 5"/>
          <p:cNvSpPr txBox="1"/>
          <p:nvPr/>
        </p:nvSpPr>
        <p:spPr bwMode="auto">
          <a:xfrm>
            <a:off x="4114800" y="5893164"/>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Vladimir </a:t>
            </a:r>
            <a:r>
              <a:rPr lang="en-US" sz="800" dirty="0" err="1" smtClean="0">
                <a:solidFill>
                  <a:schemeClr val="bg1">
                    <a:lumMod val="65000"/>
                  </a:schemeClr>
                </a:solidFill>
              </a:rPr>
              <a:t>Wrangel</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267391" y="3124200"/>
            <a:ext cx="4125180" cy="2750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Marks of the Church</a:t>
            </a:r>
            <a:endParaRPr lang="en-US" dirty="0"/>
          </a:p>
        </p:txBody>
      </p:sp>
      <p:sp>
        <p:nvSpPr>
          <p:cNvPr id="7" name="Text Placeholder 3"/>
          <p:cNvSpPr>
            <a:spLocks noGrp="1"/>
          </p:cNvSpPr>
          <p:nvPr>
            <p:ph idx="1"/>
          </p:nvPr>
        </p:nvSpPr>
        <p:spPr>
          <a:prstGeom prst="rect">
            <a:avLst/>
          </a:prstGeom>
        </p:spPr>
        <p:txBody>
          <a:bodyPr/>
          <a:lstStyle/>
          <a:p>
            <a:r>
              <a:rPr lang="en-US" dirty="0" smtClean="0"/>
              <a:t>“I believe in one, holy, catholic </a:t>
            </a:r>
            <a:br>
              <a:rPr lang="en-US" dirty="0" smtClean="0"/>
            </a:br>
            <a:r>
              <a:rPr lang="en-US" dirty="0" smtClean="0"/>
              <a:t>and apostolic Church.” </a:t>
            </a:r>
          </a:p>
          <a:p>
            <a:r>
              <a:rPr lang="en-US" dirty="0" smtClean="0"/>
              <a:t>This statement professes </a:t>
            </a:r>
            <a:br>
              <a:rPr lang="en-US" dirty="0" smtClean="0"/>
            </a:br>
            <a:r>
              <a:rPr lang="en-US" dirty="0" smtClean="0"/>
              <a:t>the four Marks of the Church. </a:t>
            </a:r>
          </a:p>
          <a:p>
            <a:r>
              <a:rPr lang="en-US" i="1" dirty="0" smtClean="0"/>
              <a:t>Mark</a:t>
            </a:r>
            <a:r>
              <a:rPr lang="en-US" dirty="0" smtClean="0"/>
              <a:t> is another word for </a:t>
            </a:r>
            <a:br>
              <a:rPr lang="en-US" dirty="0" smtClean="0"/>
            </a:br>
            <a:r>
              <a:rPr lang="en-US" dirty="0" smtClean="0"/>
              <a:t>“essential feature.”</a:t>
            </a:r>
          </a:p>
          <a:p>
            <a:endParaRPr lang="en-US" dirty="0"/>
          </a:p>
        </p:txBody>
      </p:sp>
      <p:sp>
        <p:nvSpPr>
          <p:cNvPr id="6" name="TextBox 5"/>
          <p:cNvSpPr txBox="1"/>
          <p:nvPr/>
        </p:nvSpPr>
        <p:spPr bwMode="auto">
          <a:xfrm rot="16200000">
            <a:off x="5999297" y="3297104"/>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TSHIRT-</a:t>
            </a:r>
            <a:r>
              <a:rPr lang="en-US" sz="800" dirty="0" err="1" smtClean="0">
                <a:solidFill>
                  <a:schemeClr val="bg1">
                    <a:lumMod val="65000"/>
                  </a:schemeClr>
                </a:solidFill>
              </a:rPr>
              <a:t>FACTORYdotCOM</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14338" name="Picture 2" descr="C:\Users\bmartinka\Google Drive\SMP files\Church Chapter PPTs\New folder (2)\PPT_Images\C4S2-83470006Shutterstock.eps"/>
          <p:cNvPicPr>
            <a:picLocks noChangeAspect="1" noChangeArrowheads="1"/>
          </p:cNvPicPr>
          <p:nvPr/>
        </p:nvPicPr>
        <p:blipFill>
          <a:blip r:embed="rId4" cstate="print"/>
          <a:srcRect l="21927" t="21053" r="21563" b="20000"/>
          <a:stretch>
            <a:fillRect/>
          </a:stretch>
        </p:blipFill>
        <p:spPr bwMode="auto">
          <a:xfrm>
            <a:off x="5715000" y="966426"/>
            <a:ext cx="3309257" cy="4876800"/>
          </a:xfrm>
          <a:prstGeom prst="rect">
            <a:avLst/>
          </a:prstGeom>
          <a:noFill/>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Mark of the Church</a:t>
            </a:r>
            <a:endParaRPr lang="en-US" dirty="0"/>
          </a:p>
        </p:txBody>
      </p:sp>
      <p:sp>
        <p:nvSpPr>
          <p:cNvPr id="7" name="Text Placeholder 3"/>
          <p:cNvSpPr>
            <a:spLocks noGrp="1"/>
          </p:cNvSpPr>
          <p:nvPr>
            <p:ph idx="1"/>
          </p:nvPr>
        </p:nvSpPr>
        <p:spPr>
          <a:xfrm>
            <a:off x="1371600" y="1752600"/>
            <a:ext cx="4876800" cy="4373563"/>
          </a:xfrm>
          <a:prstGeom prst="rect">
            <a:avLst/>
          </a:prstGeom>
        </p:spPr>
        <p:txBody>
          <a:bodyPr/>
          <a:lstStyle/>
          <a:p>
            <a:r>
              <a:rPr lang="en-US" dirty="0" smtClean="0"/>
              <a:t>There is only one Church, one Body of Christ, characterized by oneness or unity.</a:t>
            </a:r>
          </a:p>
          <a:p>
            <a:r>
              <a:rPr lang="en-US" dirty="0" smtClean="0"/>
              <a:t>Christ gave the Church the gift of unity.</a:t>
            </a:r>
          </a:p>
          <a:p>
            <a:r>
              <a:rPr lang="en-US" dirty="0" smtClean="0"/>
              <a:t>Members of the Church need to pray for and work to keep that unity, and perfect it.</a:t>
            </a:r>
          </a:p>
        </p:txBody>
      </p:sp>
      <p:sp>
        <p:nvSpPr>
          <p:cNvPr id="6" name="TextBox 5"/>
          <p:cNvSpPr txBox="1"/>
          <p:nvPr/>
        </p:nvSpPr>
        <p:spPr bwMode="auto">
          <a:xfrm>
            <a:off x="6400800" y="4280356"/>
            <a:ext cx="22860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Francisco </a:t>
            </a:r>
            <a:r>
              <a:rPr lang="en-US" sz="800" dirty="0" err="1" smtClean="0">
                <a:solidFill>
                  <a:schemeClr val="bg1">
                    <a:lumMod val="65000"/>
                  </a:schemeClr>
                </a:solidFill>
              </a:rPr>
              <a:t>Amarai</a:t>
            </a:r>
            <a:r>
              <a:rPr lang="en-US" sz="800" dirty="0" smtClean="0">
                <a:solidFill>
                  <a:schemeClr val="bg1">
                    <a:lumMod val="65000"/>
                  </a:schemeClr>
                </a:solidFill>
              </a:rPr>
              <a:t> </a:t>
            </a:r>
            <a:r>
              <a:rPr lang="en-US" sz="800" dirty="0" err="1" smtClean="0">
                <a:solidFill>
                  <a:schemeClr val="bg1">
                    <a:lumMod val="65000"/>
                  </a:schemeClr>
                </a:solidFill>
              </a:rPr>
              <a:t>Leitao</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70812" y="914526"/>
            <a:ext cx="2260653" cy="33909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Source of the Church’s Unity</a:t>
            </a:r>
            <a:endParaRPr lang="en-US" dirty="0"/>
          </a:p>
        </p:txBody>
      </p:sp>
      <p:sp>
        <p:nvSpPr>
          <p:cNvPr id="7" name="Text Placeholder 3"/>
          <p:cNvSpPr>
            <a:spLocks noGrp="1"/>
          </p:cNvSpPr>
          <p:nvPr>
            <p:ph idx="1"/>
          </p:nvPr>
        </p:nvSpPr>
        <p:spPr>
          <a:prstGeom prst="rect">
            <a:avLst/>
          </a:prstGeom>
        </p:spPr>
        <p:txBody>
          <a:bodyPr/>
          <a:lstStyle/>
          <a:p>
            <a:r>
              <a:rPr lang="en-US" dirty="0" smtClean="0"/>
              <a:t>The ultimate example of the Church’s unity is also its source: the eternal unity of the three Divine Persons of the Trinity.</a:t>
            </a:r>
          </a:p>
          <a:p>
            <a:endParaRPr lang="en-US" dirty="0"/>
          </a:p>
        </p:txBody>
      </p:sp>
      <p:sp>
        <p:nvSpPr>
          <p:cNvPr id="6" name="TextBox 5"/>
          <p:cNvSpPr txBox="1"/>
          <p:nvPr/>
        </p:nvSpPr>
        <p:spPr bwMode="auto">
          <a:xfrm>
            <a:off x="2514600" y="6367305"/>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Sergio </a:t>
            </a:r>
            <a:r>
              <a:rPr lang="en-US" sz="800" dirty="0" err="1" smtClean="0">
                <a:solidFill>
                  <a:schemeClr val="bg1">
                    <a:lumMod val="65000"/>
                  </a:schemeClr>
                </a:solidFill>
              </a:rPr>
              <a:t>Foto</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91428" y="3733800"/>
            <a:ext cx="3884944" cy="2610197"/>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 within the Church’s Unity</a:t>
            </a:r>
            <a:endParaRPr lang="en-US" dirty="0"/>
          </a:p>
        </p:txBody>
      </p:sp>
      <p:sp>
        <p:nvSpPr>
          <p:cNvPr id="7" name="Text Placeholder 3"/>
          <p:cNvSpPr>
            <a:spLocks noGrp="1"/>
          </p:cNvSpPr>
          <p:nvPr>
            <p:ph idx="1"/>
          </p:nvPr>
        </p:nvSpPr>
        <p:spPr>
          <a:prstGeom prst="rect">
            <a:avLst/>
          </a:prstGeom>
        </p:spPr>
        <p:txBody>
          <a:bodyPr/>
          <a:lstStyle/>
          <a:p>
            <a:r>
              <a:rPr lang="en-US" dirty="0" smtClean="0"/>
              <a:t>Unity should not be confused with uniformity. </a:t>
            </a:r>
          </a:p>
          <a:p>
            <a:r>
              <a:rPr lang="en-US" dirty="0" smtClean="0"/>
              <a:t>People are diverse, and so are the gifts God has given us.</a:t>
            </a:r>
          </a:p>
          <a:p>
            <a:endParaRPr lang="en-US" dirty="0"/>
          </a:p>
        </p:txBody>
      </p:sp>
      <p:sp>
        <p:nvSpPr>
          <p:cNvPr id="6" name="TextBox 5"/>
          <p:cNvSpPr txBox="1"/>
          <p:nvPr/>
        </p:nvSpPr>
        <p:spPr bwMode="auto">
          <a:xfrm>
            <a:off x="2514600" y="6413956"/>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anmo</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38400" y="3862088"/>
            <a:ext cx="4264025" cy="2690925"/>
          </a:xfrm>
          <a:prstGeom prst="rect">
            <a:avLst/>
          </a:prstGeom>
          <a:ln>
            <a:noFill/>
          </a:ln>
          <a:effectLst>
            <a:softEdge rad="112500"/>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Pope as a Symbol of Unity</a:t>
            </a:r>
            <a:endParaRPr lang="en-US" dirty="0"/>
          </a:p>
        </p:txBody>
      </p:sp>
      <p:sp>
        <p:nvSpPr>
          <p:cNvPr id="7" name="Text Placeholder 3"/>
          <p:cNvSpPr>
            <a:spLocks noGrp="1"/>
          </p:cNvSpPr>
          <p:nvPr>
            <p:ph idx="1"/>
          </p:nvPr>
        </p:nvSpPr>
        <p:spPr>
          <a:prstGeom prst="rect">
            <a:avLst/>
          </a:prstGeom>
        </p:spPr>
        <p:txBody>
          <a:bodyPr/>
          <a:lstStyle/>
          <a:p>
            <a:r>
              <a:rPr lang="en-US" dirty="0" smtClean="0"/>
              <a:t>The Pope is the successor to Saint Peter, whom Jesus called to lead his Church.</a:t>
            </a:r>
          </a:p>
          <a:p>
            <a:r>
              <a:rPr lang="en-US" dirty="0" smtClean="0"/>
              <a:t>He is the visible </a:t>
            </a:r>
            <a:br>
              <a:rPr lang="en-US" dirty="0" smtClean="0"/>
            </a:br>
            <a:r>
              <a:rPr lang="en-US" dirty="0" smtClean="0"/>
              <a:t>principle of the </a:t>
            </a:r>
            <a:br>
              <a:rPr lang="en-US" dirty="0" smtClean="0"/>
            </a:br>
            <a:r>
              <a:rPr lang="en-US" dirty="0" smtClean="0"/>
              <a:t>unity of the whole </a:t>
            </a:r>
            <a:br>
              <a:rPr lang="en-US" dirty="0" smtClean="0"/>
            </a:br>
            <a:r>
              <a:rPr lang="en-US" dirty="0" smtClean="0"/>
              <a:t>Church  .  .  .</a:t>
            </a:r>
          </a:p>
          <a:p>
            <a:r>
              <a:rPr lang="en-US" dirty="0" smtClean="0"/>
              <a:t>the visible </a:t>
            </a:r>
            <a:br>
              <a:rPr lang="en-US" dirty="0" smtClean="0"/>
            </a:br>
            <a:r>
              <a:rPr lang="en-US" dirty="0" smtClean="0"/>
              <a:t>representative of </a:t>
            </a:r>
            <a:br>
              <a:rPr lang="en-US" dirty="0" smtClean="0"/>
            </a:br>
            <a:r>
              <a:rPr lang="en-US" dirty="0" smtClean="0"/>
              <a:t>Christ on earth. </a:t>
            </a:r>
          </a:p>
          <a:p>
            <a:endParaRPr lang="en-US" dirty="0"/>
          </a:p>
        </p:txBody>
      </p:sp>
      <p:sp>
        <p:nvSpPr>
          <p:cNvPr id="6" name="TextBox 5"/>
          <p:cNvSpPr txBox="1"/>
          <p:nvPr/>
        </p:nvSpPr>
        <p:spPr bwMode="auto">
          <a:xfrm>
            <a:off x="4544149" y="54864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giulio</a:t>
            </a:r>
            <a:r>
              <a:rPr lang="en-US" sz="800" dirty="0" smtClean="0">
                <a:solidFill>
                  <a:schemeClr val="bg1">
                    <a:lumMod val="65000"/>
                  </a:schemeClr>
                </a:solidFill>
              </a:rPr>
              <a:t> </a:t>
            </a:r>
            <a:r>
              <a:rPr lang="en-US" sz="800" dirty="0" err="1" smtClean="0">
                <a:solidFill>
                  <a:schemeClr val="bg1">
                    <a:lumMod val="65000"/>
                  </a:schemeClr>
                </a:solidFill>
              </a:rPr>
              <a:t>napolitano</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19600" y="2680156"/>
            <a:ext cx="4167187" cy="27781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Unity of Faith</a:t>
            </a:r>
            <a:endParaRPr lang="en-US" dirty="0"/>
          </a:p>
        </p:txBody>
      </p:sp>
      <p:sp>
        <p:nvSpPr>
          <p:cNvPr id="7" name="Text Placeholder 3"/>
          <p:cNvSpPr>
            <a:spLocks noGrp="1"/>
          </p:cNvSpPr>
          <p:nvPr>
            <p:ph idx="1"/>
          </p:nvPr>
        </p:nvSpPr>
        <p:spPr>
          <a:prstGeom prst="rect">
            <a:avLst/>
          </a:prstGeom>
        </p:spPr>
        <p:txBody>
          <a:bodyPr/>
          <a:lstStyle/>
          <a:p>
            <a:pPr marL="0" indent="0">
              <a:buNone/>
            </a:pPr>
            <a:r>
              <a:rPr lang="en-US" dirty="0" smtClean="0"/>
              <a:t>People all over the world profess the one faith by praying two creeds: </a:t>
            </a:r>
          </a:p>
          <a:p>
            <a:r>
              <a:rPr lang="en-US" dirty="0" smtClean="0"/>
              <a:t>the Apostles’ Creed </a:t>
            </a:r>
          </a:p>
          <a:p>
            <a:r>
              <a:rPr lang="en-US" dirty="0" smtClean="0"/>
              <a:t>the Nicene Creed</a:t>
            </a:r>
          </a:p>
          <a:p>
            <a:endParaRPr lang="en-US" dirty="0"/>
          </a:p>
        </p:txBody>
      </p:sp>
      <p:sp>
        <p:nvSpPr>
          <p:cNvPr id="6" name="TextBox 5"/>
          <p:cNvSpPr txBox="1"/>
          <p:nvPr/>
        </p:nvSpPr>
        <p:spPr bwMode="auto">
          <a:xfrm>
            <a:off x="3657600" y="64770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a:t>
            </a:r>
            <a:r>
              <a:rPr lang="en-US" sz="800" dirty="0" err="1" smtClean="0">
                <a:solidFill>
                  <a:schemeClr val="bg1">
                    <a:lumMod val="65000"/>
                  </a:schemeClr>
                </a:solidFill>
              </a:rPr>
              <a:t>Alex_F</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9218" name="Picture 2" descr="C:\Users\bmartinka\Google Drive\SMP files\Church Chapter PPTs\New folder (2)\PPT_Images\C4S7-134609603Shutterstock.jpg"/>
          <p:cNvPicPr>
            <a:picLocks noChangeAspect="1" noChangeArrowheads="1"/>
          </p:cNvPicPr>
          <p:nvPr/>
        </p:nvPicPr>
        <p:blipFill>
          <a:blip r:embed="rId3" cstate="print"/>
          <a:srcRect/>
          <a:stretch>
            <a:fillRect/>
          </a:stretch>
        </p:blipFill>
        <p:spPr bwMode="auto">
          <a:xfrm>
            <a:off x="2597150" y="3962400"/>
            <a:ext cx="3727450" cy="2475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Unity of Worship</a:t>
            </a:r>
            <a:endParaRPr lang="en-US" dirty="0"/>
          </a:p>
        </p:txBody>
      </p:sp>
      <p:sp>
        <p:nvSpPr>
          <p:cNvPr id="7" name="Text Placeholder 3"/>
          <p:cNvSpPr>
            <a:spLocks noGrp="1"/>
          </p:cNvSpPr>
          <p:nvPr>
            <p:ph idx="1"/>
          </p:nvPr>
        </p:nvSpPr>
        <p:spPr>
          <a:prstGeom prst="rect">
            <a:avLst/>
          </a:prstGeom>
        </p:spPr>
        <p:txBody>
          <a:bodyPr/>
          <a:lstStyle/>
          <a:p>
            <a:r>
              <a:rPr lang="en-US" dirty="0" smtClean="0"/>
              <a:t>The Eucharist is both a </a:t>
            </a:r>
            <a:br>
              <a:rPr lang="en-US" dirty="0" smtClean="0"/>
            </a:br>
            <a:r>
              <a:rPr lang="en-US" dirty="0" smtClean="0"/>
              <a:t>sign of the unity of the </a:t>
            </a:r>
            <a:br>
              <a:rPr lang="en-US" dirty="0" smtClean="0"/>
            </a:br>
            <a:r>
              <a:rPr lang="en-US" dirty="0" smtClean="0"/>
              <a:t>Church and a way to </a:t>
            </a:r>
            <a:br>
              <a:rPr lang="en-US" dirty="0" smtClean="0"/>
            </a:br>
            <a:r>
              <a:rPr lang="en-US" dirty="0" smtClean="0"/>
              <a:t>create that unity. </a:t>
            </a:r>
          </a:p>
          <a:p>
            <a:r>
              <a:rPr lang="en-US" dirty="0" smtClean="0"/>
              <a:t>The essential elements </a:t>
            </a:r>
            <a:br>
              <a:rPr lang="en-US" dirty="0" smtClean="0"/>
            </a:br>
            <a:r>
              <a:rPr lang="en-US" dirty="0" smtClean="0"/>
              <a:t>of the Mass are the </a:t>
            </a:r>
            <a:br>
              <a:rPr lang="en-US" dirty="0" smtClean="0"/>
            </a:br>
            <a:r>
              <a:rPr lang="en-US" dirty="0" smtClean="0"/>
              <a:t>same across the world  .  .  .</a:t>
            </a:r>
          </a:p>
          <a:p>
            <a:r>
              <a:rPr lang="en-US" dirty="0" smtClean="0"/>
              <a:t>but aspects of the Church’s liturgy can be adapted to fit different cultures.</a:t>
            </a:r>
          </a:p>
          <a:p>
            <a:endParaRPr lang="en-US" dirty="0"/>
          </a:p>
        </p:txBody>
      </p:sp>
      <p:sp>
        <p:nvSpPr>
          <p:cNvPr id="6" name="TextBox 5"/>
          <p:cNvSpPr txBox="1"/>
          <p:nvPr/>
        </p:nvSpPr>
        <p:spPr bwMode="auto">
          <a:xfrm>
            <a:off x="5486400" y="39624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Fabio </a:t>
            </a:r>
            <a:r>
              <a:rPr lang="en-US" sz="800" dirty="0" err="1" smtClean="0">
                <a:solidFill>
                  <a:schemeClr val="bg1">
                    <a:lumMod val="65000"/>
                  </a:schemeClr>
                </a:solidFill>
              </a:rPr>
              <a:t>Lotti</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81600" y="1752600"/>
            <a:ext cx="3262312" cy="21748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Unity of the Apostolic Succession</a:t>
            </a:r>
            <a:endParaRPr lang="en-US" dirty="0"/>
          </a:p>
        </p:txBody>
      </p:sp>
      <p:sp>
        <p:nvSpPr>
          <p:cNvPr id="7" name="Text Placeholder 3"/>
          <p:cNvSpPr>
            <a:spLocks noGrp="1"/>
          </p:cNvSpPr>
          <p:nvPr>
            <p:ph idx="1"/>
          </p:nvPr>
        </p:nvSpPr>
        <p:spPr>
          <a:prstGeom prst="rect">
            <a:avLst/>
          </a:prstGeom>
        </p:spPr>
        <p:txBody>
          <a:bodyPr/>
          <a:lstStyle/>
          <a:p>
            <a:r>
              <a:rPr lang="en-US" dirty="0" smtClean="0"/>
              <a:t>We are united by recognizing the authority of the bishops and the Pope. </a:t>
            </a:r>
          </a:p>
          <a:p>
            <a:r>
              <a:rPr lang="en-US" dirty="0" smtClean="0"/>
              <a:t>They guarantee that we are following the same faith and sacramental worship  .  .  .</a:t>
            </a:r>
          </a:p>
          <a:p>
            <a:r>
              <a:rPr lang="en-US" dirty="0" smtClean="0"/>
              <a:t>that was passed </a:t>
            </a:r>
            <a:br>
              <a:rPr lang="en-US" dirty="0" smtClean="0"/>
            </a:br>
            <a:r>
              <a:rPr lang="en-US" dirty="0" smtClean="0"/>
              <a:t>down from Jesus </a:t>
            </a:r>
            <a:br>
              <a:rPr lang="en-US" dirty="0" smtClean="0"/>
            </a:br>
            <a:r>
              <a:rPr lang="en-US" dirty="0" smtClean="0"/>
              <a:t>and the Apostles.</a:t>
            </a:r>
          </a:p>
          <a:p>
            <a:endParaRPr lang="en-US" dirty="0"/>
          </a:p>
        </p:txBody>
      </p:sp>
      <p:sp>
        <p:nvSpPr>
          <p:cNvPr id="6" name="TextBox 5"/>
          <p:cNvSpPr txBox="1"/>
          <p:nvPr/>
        </p:nvSpPr>
        <p:spPr bwMode="auto">
          <a:xfrm rot="21212753">
            <a:off x="4497438" y="60960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William </a:t>
            </a:r>
            <a:r>
              <a:rPr lang="en-US" sz="800" dirty="0" err="1" smtClean="0">
                <a:solidFill>
                  <a:schemeClr val="bg1">
                    <a:lumMod val="65000"/>
                  </a:schemeClr>
                </a:solidFill>
              </a:rPr>
              <a:t>Perugini</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7170" name="Picture 2" descr="C:\Users\bmartinka\Google Drive\SMP files\Church Chapter PPTs\New folder (2)\PPT_Images\C4S9-107144576Shutterstock.jpg"/>
          <p:cNvPicPr>
            <a:picLocks noChangeAspect="1" noChangeArrowheads="1"/>
          </p:cNvPicPr>
          <p:nvPr/>
        </p:nvPicPr>
        <p:blipFill>
          <a:blip r:embed="rId3" cstate="print"/>
          <a:srcRect/>
          <a:stretch>
            <a:fillRect/>
          </a:stretch>
        </p:blipFill>
        <p:spPr bwMode="auto">
          <a:xfrm>
            <a:off x="4495800" y="3683000"/>
            <a:ext cx="3505200" cy="2336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LIC Presentation template</Template>
  <TotalTime>1423</TotalTime>
  <Words>1175</Words>
  <Application>Microsoft Office PowerPoint</Application>
  <PresentationFormat>On-screen Show (4:3)</PresentationFormat>
  <Paragraphs>125</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Regular</vt:lpstr>
      <vt:lpstr>Calibri</vt:lpstr>
      <vt:lpstr>LIC Presentation template</vt:lpstr>
      <vt:lpstr>The Church Is One</vt:lpstr>
      <vt:lpstr>The Four Marks of the Church</vt:lpstr>
      <vt:lpstr>The First Mark of the Church</vt:lpstr>
      <vt:lpstr>The Source of the Church’s Unity</vt:lpstr>
      <vt:lpstr>Diversity within the Church’s Unity</vt:lpstr>
      <vt:lpstr>The Pope as a Symbol of Unity</vt:lpstr>
      <vt:lpstr>Unity of Faith</vt:lpstr>
      <vt:lpstr>Unity of Worship</vt:lpstr>
      <vt:lpstr>Unity of the Apostolic Succession</vt:lpstr>
      <vt:lpstr>The Unity of the Martyrs</vt:lpstr>
      <vt:lpstr>Heresy: A Wound to Christian Unity</vt:lpstr>
      <vt:lpstr>Schisms: A Wound to Christian Unity</vt:lpstr>
      <vt:lpstr>The Protestant Reformation: A Wound to Christian Unity</vt:lpstr>
      <vt:lpstr>Non-Catholic Churches </vt:lpstr>
      <vt:lpstr>The Ecumenical Movement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Caren Yang</cp:lastModifiedBy>
  <cp:revision>65</cp:revision>
  <dcterms:created xsi:type="dcterms:W3CDTF">2011-01-10T17:35:40Z</dcterms:created>
  <dcterms:modified xsi:type="dcterms:W3CDTF">2016-04-22T18:07:31Z</dcterms:modified>
</cp:coreProperties>
</file>