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58" r:id="rId3"/>
    <p:sldId id="366" r:id="rId4"/>
    <p:sldId id="336" r:id="rId5"/>
    <p:sldId id="359" r:id="rId6"/>
    <p:sldId id="360" r:id="rId7"/>
    <p:sldId id="361" r:id="rId8"/>
    <p:sldId id="364" r:id="rId9"/>
    <p:sldId id="3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53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review evidence for belief in the Resurrection. The PowerPoint presentation includes material on pages 114–123 of the student handbook.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52225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Have the students gather in four separate groups, and assign each group one of the Resurrection accounts. After the groups have read their accounts, invite them to present the details (in their own words) of each account.</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3798070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Remind the students that each Gospel writer drew on the stories circulating in his own community during the first years after the Resurrection, and each writer chose which points to include.</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2733596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the women brought spices to the tomb early in the morning to prepare the body for burial. The men were hiding; only one of them was present when Jesus died.</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121436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that these points show that Jesus was not a reanimated corpse. He was somehow transformed by the Resurrection, yet was still himself.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1720401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Make sure the students understand the difference between proving something and presenting evidence for it. Direct the students to look over the evidence for the Resurrection presented on pages 116–118 of the student handbook. The points are outlined in the next three slides. Ask volunteers to explain each point to the class as you move through the next slides.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307988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1254792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368532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Ask the students to share which points they think would most help someone to believe in the Resurrection.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3941704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Jesus’ Resurrection</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6002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TX003142</a:t>
            </a:r>
            <a:endParaRPr lang="en-US" dirty="0" smtClean="0"/>
          </a:p>
        </p:txBody>
      </p:sp>
      <p:sp>
        <p:nvSpPr>
          <p:cNvPr id="5" name="Rectangle 4"/>
          <p:cNvSpPr/>
          <p:nvPr/>
        </p:nvSpPr>
        <p:spPr>
          <a:xfrm>
            <a:off x="4057984" y="4572000"/>
            <a:ext cx="130888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11</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pic>
        <p:nvPicPr>
          <p:cNvPr id="2" name="Picture 3" descr="E:\powerpoint images\chapter11\shutterstock_280004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5" y="2840623"/>
            <a:ext cx="4607555" cy="30861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txBox="1">
            <a:spLocks/>
          </p:cNvSpPr>
          <p:nvPr/>
        </p:nvSpPr>
        <p:spPr>
          <a:xfrm>
            <a:off x="4953647" y="2590800"/>
            <a:ext cx="5866753" cy="476250"/>
          </a:xfrm>
          <a:prstGeom prst="rect">
            <a:avLst/>
          </a:prstGeom>
        </p:spPr>
        <p:txBody>
          <a:bodyPr>
            <a:noAutofit/>
          </a:bodyPr>
          <a:lstStyle/>
          <a:p>
            <a:pPr>
              <a:tabLst>
                <a:tab pos="91440" algn="l"/>
                <a:tab pos="182880" algn="l"/>
              </a:tabLst>
            </a:pPr>
            <a:r>
              <a:rPr lang="en-US" dirty="0">
                <a:latin typeface="Arial" pitchFamily="34" charset="0"/>
                <a:cs typeface="Arial" pitchFamily="34" charset="0"/>
              </a:rPr>
              <a:t>Mark 14:1—15:46</a:t>
            </a:r>
          </a:p>
        </p:txBody>
      </p:sp>
      <p:sp>
        <p:nvSpPr>
          <p:cNvPr id="8" name="Content Placeholder 6"/>
          <p:cNvSpPr txBox="1">
            <a:spLocks/>
          </p:cNvSpPr>
          <p:nvPr/>
        </p:nvSpPr>
        <p:spPr>
          <a:xfrm>
            <a:off x="4953647" y="3067049"/>
            <a:ext cx="5019288" cy="677363"/>
          </a:xfrm>
          <a:prstGeom prst="rect">
            <a:avLst/>
          </a:prstGeom>
        </p:spPr>
        <p:txBody>
          <a:bodyPr>
            <a:noAutofit/>
          </a:bodyPr>
          <a:lstStyle/>
          <a:p>
            <a:pPr>
              <a:tabLst>
                <a:tab pos="91440" algn="l"/>
                <a:tab pos="182880" algn="l"/>
              </a:tabLst>
            </a:pPr>
            <a:r>
              <a:rPr lang="en-US" dirty="0">
                <a:latin typeface="Arial" pitchFamily="34" charset="0"/>
                <a:cs typeface="Arial" pitchFamily="34" charset="0"/>
              </a:rPr>
              <a:t>Matthew 26:1—27:66</a:t>
            </a:r>
          </a:p>
        </p:txBody>
      </p:sp>
      <p:sp>
        <p:nvSpPr>
          <p:cNvPr id="9" name="Content Placeholder 6"/>
          <p:cNvSpPr txBox="1">
            <a:spLocks/>
          </p:cNvSpPr>
          <p:nvPr/>
        </p:nvSpPr>
        <p:spPr>
          <a:xfrm>
            <a:off x="4953000" y="3550651"/>
            <a:ext cx="5142244" cy="457200"/>
          </a:xfrm>
          <a:prstGeom prst="rect">
            <a:avLst/>
          </a:prstGeom>
        </p:spPr>
        <p:txBody>
          <a:bodyPr>
            <a:noAutofit/>
          </a:bodyPr>
          <a:lstStyle/>
          <a:p>
            <a:pPr>
              <a:tabLst>
                <a:tab pos="91440" algn="l"/>
                <a:tab pos="182880" algn="l"/>
              </a:tabLst>
            </a:pPr>
            <a:r>
              <a:rPr lang="en-US" dirty="0">
                <a:latin typeface="Arial" pitchFamily="34" charset="0"/>
                <a:cs typeface="Arial" pitchFamily="34" charset="0"/>
              </a:rPr>
              <a:t>Luke 22:1—23:56</a:t>
            </a:r>
          </a:p>
        </p:txBody>
      </p:sp>
      <p:sp>
        <p:nvSpPr>
          <p:cNvPr id="12" name="Content Placeholder 6"/>
          <p:cNvSpPr txBox="1">
            <a:spLocks/>
          </p:cNvSpPr>
          <p:nvPr/>
        </p:nvSpPr>
        <p:spPr>
          <a:xfrm>
            <a:off x="4952353" y="4026901"/>
            <a:ext cx="5142244" cy="457200"/>
          </a:xfrm>
          <a:prstGeom prst="rect">
            <a:avLst/>
          </a:prstGeom>
        </p:spPr>
        <p:txBody>
          <a:bodyPr>
            <a:noAutofit/>
          </a:bodyPr>
          <a:lstStyle/>
          <a:p>
            <a:pPr>
              <a:tabLst>
                <a:tab pos="91440" algn="l"/>
                <a:tab pos="182880" algn="l"/>
              </a:tabLst>
            </a:pPr>
            <a:r>
              <a:rPr lang="en-US" dirty="0">
                <a:latin typeface="Arial" pitchFamily="34" charset="0"/>
                <a:cs typeface="Arial" pitchFamily="34" charset="0"/>
              </a:rPr>
              <a:t>John 18:1—19:42</a:t>
            </a:r>
          </a:p>
        </p:txBody>
      </p:sp>
      <p:sp>
        <p:nvSpPr>
          <p:cNvPr id="11" name="TextBox 5"/>
          <p:cNvSpPr txBox="1">
            <a:spLocks noChangeArrowheads="1"/>
          </p:cNvSpPr>
          <p:nvPr/>
        </p:nvSpPr>
        <p:spPr bwMode="auto">
          <a:xfrm>
            <a:off x="762000" y="5257800"/>
            <a:ext cx="228183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Luti</a:t>
            </a:r>
            <a:r>
              <a:rPr lang="en-US" sz="500" dirty="0">
                <a:latin typeface="Arial" pitchFamily="34" charset="0"/>
                <a:cs typeface="Arial" pitchFamily="34" charset="0"/>
              </a:rPr>
              <a:t> / www.shutterstock.com</a:t>
            </a: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403747" y="3488323"/>
            <a:ext cx="2281831"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Anneka</a:t>
            </a:r>
            <a:r>
              <a:rPr lang="en-US" sz="500" dirty="0">
                <a:latin typeface="Arial" pitchFamily="34" charset="0"/>
                <a:cs typeface="Arial" pitchFamily="34" charset="0"/>
              </a:rPr>
              <a:t> / www.shutterstock.com</a:t>
            </a:r>
          </a:p>
        </p:txBody>
      </p:sp>
      <p:sp>
        <p:nvSpPr>
          <p:cNvPr id="6" name="Content Placeholder 6"/>
          <p:cNvSpPr txBox="1">
            <a:spLocks/>
          </p:cNvSpPr>
          <p:nvPr/>
        </p:nvSpPr>
        <p:spPr>
          <a:xfrm>
            <a:off x="-76200" y="2571750"/>
            <a:ext cx="5486400" cy="704850"/>
          </a:xfrm>
          <a:prstGeom prst="rect">
            <a:avLst/>
          </a:prstGeom>
        </p:spPr>
        <p:txBody>
          <a:bodyPr>
            <a:noAutofit/>
          </a:bodyPr>
          <a:lstStyle/>
          <a:p>
            <a:pPr algn="ctr"/>
            <a:r>
              <a:rPr lang="en-US" sz="2400" b="1" dirty="0">
                <a:latin typeface="Arial" pitchFamily="34" charset="0"/>
                <a:cs typeface="Arial" pitchFamily="34" charset="0"/>
              </a:rPr>
              <a:t>The Gospel Accounts</a:t>
            </a:r>
          </a:p>
        </p:txBody>
      </p:sp>
      <p:sp>
        <p:nvSpPr>
          <p:cNvPr id="7" name="Content Placeholder 6"/>
          <p:cNvSpPr txBox="1">
            <a:spLocks/>
          </p:cNvSpPr>
          <p:nvPr/>
        </p:nvSpPr>
        <p:spPr>
          <a:xfrm>
            <a:off x="581263" y="3886200"/>
            <a:ext cx="7648338" cy="47625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Christ’s Resurrection is the single most important event in all history. </a:t>
            </a:r>
          </a:p>
        </p:txBody>
      </p:sp>
      <p:sp>
        <p:nvSpPr>
          <p:cNvPr id="8" name="Content Placeholder 6"/>
          <p:cNvSpPr txBox="1">
            <a:spLocks/>
          </p:cNvSpPr>
          <p:nvPr/>
        </p:nvSpPr>
        <p:spPr>
          <a:xfrm>
            <a:off x="566737" y="4419600"/>
            <a:ext cx="7967664" cy="677363"/>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Each Gospel has a slightly different account of the Resurrection of Jesus.</a:t>
            </a:r>
          </a:p>
        </p:txBody>
      </p:sp>
      <p:sp>
        <p:nvSpPr>
          <p:cNvPr id="9" name="Content Placeholder 6"/>
          <p:cNvSpPr txBox="1">
            <a:spLocks/>
          </p:cNvSpPr>
          <p:nvPr/>
        </p:nvSpPr>
        <p:spPr>
          <a:xfrm>
            <a:off x="566737" y="4953000"/>
            <a:ext cx="8120063" cy="4572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Despite their differences, all four Gospels have several points in common.</a:t>
            </a:r>
          </a:p>
        </p:txBody>
      </p:sp>
      <p:pic>
        <p:nvPicPr>
          <p:cNvPr id="3075" name="Picture 3" descr="E:\powerpoint images\chapter11\shutterstock_858190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248023"/>
            <a:ext cx="3276600" cy="2187813"/>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2945406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76200" y="2266950"/>
            <a:ext cx="5562600" cy="704850"/>
          </a:xfrm>
          <a:prstGeom prst="rect">
            <a:avLst/>
          </a:prstGeom>
        </p:spPr>
        <p:txBody>
          <a:bodyPr>
            <a:noAutofit/>
          </a:bodyPr>
          <a:lstStyle/>
          <a:p>
            <a:pPr algn="ctr"/>
            <a:r>
              <a:rPr lang="en-US" sz="2400" b="1" dirty="0">
                <a:latin typeface="Arial" pitchFamily="34" charset="0"/>
                <a:cs typeface="Arial" pitchFamily="34" charset="0"/>
              </a:rPr>
              <a:t>Common Points</a:t>
            </a:r>
          </a:p>
        </p:txBody>
      </p:sp>
      <p:sp>
        <p:nvSpPr>
          <p:cNvPr id="6" name="Content Placeholder 6"/>
          <p:cNvSpPr txBox="1">
            <a:spLocks/>
          </p:cNvSpPr>
          <p:nvPr/>
        </p:nvSpPr>
        <p:spPr>
          <a:xfrm>
            <a:off x="558203" y="3638550"/>
            <a:ext cx="8585797" cy="47625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First the women disciples, and then the men, go to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the </a:t>
            </a:r>
            <a:r>
              <a:rPr lang="en-US" dirty="0">
                <a:latin typeface="Arial" pitchFamily="34" charset="0"/>
                <a:cs typeface="Arial" pitchFamily="34" charset="0"/>
              </a:rPr>
              <a:t>tomb and discover the body of Jesus is no longer there.</a:t>
            </a:r>
          </a:p>
        </p:txBody>
      </p:sp>
      <p:sp>
        <p:nvSpPr>
          <p:cNvPr id="10" name="Content Placeholder 6"/>
          <p:cNvSpPr txBox="1">
            <a:spLocks/>
          </p:cNvSpPr>
          <p:nvPr/>
        </p:nvSpPr>
        <p:spPr>
          <a:xfrm>
            <a:off x="557555" y="4419600"/>
            <a:ext cx="8426234" cy="4572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Angels tell those seeking Jesus that he is alive and will reveal himself soon.</a:t>
            </a:r>
          </a:p>
        </p:txBody>
      </p:sp>
      <p:sp>
        <p:nvSpPr>
          <p:cNvPr id="12" name="Content Placeholder 6"/>
          <p:cNvSpPr txBox="1">
            <a:spLocks/>
          </p:cNvSpPr>
          <p:nvPr/>
        </p:nvSpPr>
        <p:spPr>
          <a:xfrm>
            <a:off x="557555" y="4953000"/>
            <a:ext cx="7816634" cy="4572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Jesus appears to groups of disciples to wish them peace and charge them with continuing his mission.</a:t>
            </a:r>
          </a:p>
        </p:txBody>
      </p:sp>
      <p:pic>
        <p:nvPicPr>
          <p:cNvPr id="2052" name="Picture 4" descr="E:\powerpoint images\chapter11\shutterstock_748472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26123"/>
            <a:ext cx="3360611" cy="2243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TextBox 5"/>
          <p:cNvSpPr txBox="1">
            <a:spLocks noChangeArrowheads="1"/>
          </p:cNvSpPr>
          <p:nvPr/>
        </p:nvSpPr>
        <p:spPr bwMode="auto">
          <a:xfrm>
            <a:off x="6440577" y="3412123"/>
            <a:ext cx="2254034"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Mordechai</a:t>
            </a:r>
            <a:r>
              <a:rPr lang="en-US" sz="500" dirty="0">
                <a:latin typeface="Arial" pitchFamily="34" charset="0"/>
                <a:cs typeface="Arial" pitchFamily="34" charset="0"/>
              </a:rPr>
              <a:t> </a:t>
            </a:r>
            <a:r>
              <a:rPr lang="en-US" sz="500" dirty="0" err="1">
                <a:latin typeface="Arial" pitchFamily="34" charset="0"/>
                <a:cs typeface="Arial" pitchFamily="34" charset="0"/>
              </a:rPr>
              <a:t>Meiri</a:t>
            </a:r>
            <a:r>
              <a:rPr lang="en-US" sz="500" dirty="0">
                <a:latin typeface="Arial" pitchFamily="34" charset="0"/>
                <a:cs typeface="Arial" pitchFamily="34" charset="0"/>
              </a:rPr>
              <a:t> / www.shutterstock.com</a:t>
            </a: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28600" y="5029200"/>
            <a:ext cx="1778286"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Pavelk</a:t>
            </a:r>
            <a:r>
              <a:rPr lang="en-US" sz="500" dirty="0">
                <a:latin typeface="Arial" pitchFamily="34" charset="0"/>
                <a:cs typeface="Arial" pitchFamily="34" charset="0"/>
              </a:rPr>
              <a:t> / www.shutterstock.com</a:t>
            </a:r>
          </a:p>
        </p:txBody>
      </p:sp>
      <p:sp>
        <p:nvSpPr>
          <p:cNvPr id="3" name="TextBox 2"/>
          <p:cNvSpPr txBox="1"/>
          <p:nvPr/>
        </p:nvSpPr>
        <p:spPr bwMode="auto">
          <a:xfrm>
            <a:off x="3124200" y="2693628"/>
            <a:ext cx="55234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Ordinary language couldn’t easily explain his appearance. </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2438400" y="1600200"/>
            <a:ext cx="6095999" cy="685800"/>
          </a:xfrm>
          <a:prstGeom prst="rect">
            <a:avLst/>
          </a:prstGeom>
        </p:spPr>
        <p:txBody>
          <a:bodyPr>
            <a:noAutofit/>
          </a:bodyPr>
          <a:lstStyle/>
          <a:p>
            <a:r>
              <a:rPr lang="en-US" sz="2400" b="1" dirty="0">
                <a:latin typeface="Arial" pitchFamily="34" charset="0"/>
                <a:cs typeface="Arial" pitchFamily="34" charset="0"/>
              </a:rPr>
              <a:t>What Was the Resurrected Jesus Like?</a:t>
            </a:r>
          </a:p>
        </p:txBody>
      </p:sp>
      <p:sp>
        <p:nvSpPr>
          <p:cNvPr id="12" name="TextBox 11"/>
          <p:cNvSpPr txBox="1"/>
          <p:nvPr/>
        </p:nvSpPr>
        <p:spPr bwMode="auto">
          <a:xfrm>
            <a:off x="3124201" y="3505200"/>
            <a:ext cx="5791199"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appeared and disappeared suddenly.</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3130168" y="3962400"/>
            <a:ext cx="5250353"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disciples could touch him, and they ate with him.</a:t>
            </a:r>
            <a:endParaRPr lang="en-US" dirty="0">
              <a:solidFill>
                <a:schemeClr val="bg1">
                  <a:lumMod val="65000"/>
                </a:schemeClr>
              </a:solidFill>
              <a:latin typeface="Arial" pitchFamily="34" charset="0"/>
              <a:cs typeface="Arial" pitchFamily="34" charset="0"/>
            </a:endParaRPr>
          </a:p>
        </p:txBody>
      </p:sp>
      <p:pic>
        <p:nvPicPr>
          <p:cNvPr id="4099" name="Picture 3" descr="E:\powerpoint images\chapter11\shutterstock_83755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132" y="2766108"/>
            <a:ext cx="2532468" cy="2186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extBox 9"/>
          <p:cNvSpPr txBox="1"/>
          <p:nvPr/>
        </p:nvSpPr>
        <p:spPr bwMode="auto">
          <a:xfrm>
            <a:off x="3130168" y="4600575"/>
            <a:ext cx="525035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Some people didn’t recognize him at first.</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457200" y="1812925"/>
            <a:ext cx="7696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We have great proof for the authenticity of the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New Testament </a:t>
            </a:r>
            <a:r>
              <a:rPr lang="en-US" dirty="0">
                <a:latin typeface="Arial" pitchFamily="34" charset="0"/>
                <a:cs typeface="Arial" pitchFamily="34" charset="0"/>
              </a:rPr>
              <a:t>books.</a:t>
            </a:r>
          </a:p>
        </p:txBody>
      </p:sp>
      <p:sp>
        <p:nvSpPr>
          <p:cNvPr id="16" name="Content Placeholder 6"/>
          <p:cNvSpPr txBox="1">
            <a:spLocks/>
          </p:cNvSpPr>
          <p:nvPr/>
        </p:nvSpPr>
        <p:spPr>
          <a:xfrm>
            <a:off x="-228600" y="990600"/>
            <a:ext cx="6934200" cy="609600"/>
          </a:xfrm>
          <a:prstGeom prst="rect">
            <a:avLst/>
          </a:prstGeom>
        </p:spPr>
        <p:txBody>
          <a:bodyPr>
            <a:noAutofit/>
          </a:bodyPr>
          <a:lstStyle/>
          <a:p>
            <a:pPr algn="ctr"/>
            <a:r>
              <a:rPr lang="en-US" sz="2400" b="1" dirty="0">
                <a:latin typeface="Arial" pitchFamily="34" charset="0"/>
                <a:cs typeface="Arial" pitchFamily="34" charset="0"/>
              </a:rPr>
              <a:t>Evidence for the Resurrection</a:t>
            </a:r>
          </a:p>
        </p:txBody>
      </p:sp>
      <p:sp>
        <p:nvSpPr>
          <p:cNvPr id="14" name="TextBox 5"/>
          <p:cNvSpPr txBox="1">
            <a:spLocks noChangeArrowheads="1"/>
          </p:cNvSpPr>
          <p:nvPr/>
        </p:nvSpPr>
        <p:spPr bwMode="auto">
          <a:xfrm>
            <a:off x="6248400" y="3869323"/>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isak55 / www.shutterstock.com</a:t>
            </a:r>
          </a:p>
        </p:txBody>
      </p:sp>
      <p:sp>
        <p:nvSpPr>
          <p:cNvPr id="12" name="Content Placeholder 6"/>
          <p:cNvSpPr txBox="1">
            <a:spLocks/>
          </p:cNvSpPr>
          <p:nvPr/>
        </p:nvSpPr>
        <p:spPr>
          <a:xfrm>
            <a:off x="457200" y="2438400"/>
            <a:ext cx="76200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The Resurrection was a consistent belief in the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early </a:t>
            </a:r>
            <a:r>
              <a:rPr lang="en-US" dirty="0">
                <a:latin typeface="Arial" pitchFamily="34" charset="0"/>
                <a:cs typeface="Arial" pitchFamily="34" charset="0"/>
              </a:rPr>
              <a:t>Church.</a:t>
            </a:r>
          </a:p>
        </p:txBody>
      </p:sp>
      <p:sp>
        <p:nvSpPr>
          <p:cNvPr id="9" name="Content Placeholder 6"/>
          <p:cNvSpPr txBox="1">
            <a:spLocks/>
          </p:cNvSpPr>
          <p:nvPr/>
        </p:nvSpPr>
        <p:spPr>
          <a:xfrm>
            <a:off x="457200" y="3124200"/>
            <a:ext cx="7315200" cy="12192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No evidence has been found to show that the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Romans </a:t>
            </a:r>
            <a:r>
              <a:rPr lang="en-US" dirty="0">
                <a:latin typeface="Arial" pitchFamily="34" charset="0"/>
                <a:cs typeface="Arial" pitchFamily="34" charset="0"/>
              </a:rPr>
              <a:t>or Jewish religious leaders produced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 </a:t>
            </a:r>
            <a:r>
              <a:rPr lang="en-US" dirty="0">
                <a:latin typeface="Arial" pitchFamily="34" charset="0"/>
                <a:cs typeface="Arial" pitchFamily="34" charset="0"/>
              </a:rPr>
              <a:t>corpse to put to rest the rumors of Jesus’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Resurrection</a:t>
            </a:r>
            <a:r>
              <a:rPr lang="en-US" dirty="0">
                <a:latin typeface="Arial" pitchFamily="34" charset="0"/>
                <a:cs typeface="Arial" pitchFamily="34" charset="0"/>
              </a:rPr>
              <a:t>. </a:t>
            </a:r>
          </a:p>
        </p:txBody>
      </p:sp>
      <p:pic>
        <p:nvPicPr>
          <p:cNvPr id="5123" name="Picture 3" descr="E:\powerpoint images\chapter11\shutterstock_1110846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225" y="1507123"/>
            <a:ext cx="2946400" cy="2209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1" name="Content Placeholder 6"/>
          <p:cNvSpPr txBox="1">
            <a:spLocks/>
          </p:cNvSpPr>
          <p:nvPr/>
        </p:nvSpPr>
        <p:spPr>
          <a:xfrm>
            <a:off x="457200" y="4343400"/>
            <a:ext cx="7315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Several of the disciples died as martyrs rather than deny their faith in the resurrected Jesus.</a:t>
            </a:r>
          </a:p>
        </p:txBody>
      </p:sp>
      <p:sp>
        <p:nvSpPr>
          <p:cNvPr id="13" name="Content Placeholder 6"/>
          <p:cNvSpPr txBox="1">
            <a:spLocks/>
          </p:cNvSpPr>
          <p:nvPr/>
        </p:nvSpPr>
        <p:spPr>
          <a:xfrm>
            <a:off x="457200" y="5029200"/>
            <a:ext cx="7315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The Resurrection appearances of Jesus caused a profound change in his followers.</a:t>
            </a:r>
          </a:p>
        </p:txBody>
      </p:sp>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698566" y="2438400"/>
            <a:ext cx="7835834"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Is Confirmed as the Son of God</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698565" y="3048000"/>
            <a:ext cx="715327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All Jesus’ Teachings Are True</a:t>
            </a:r>
          </a:p>
        </p:txBody>
      </p:sp>
      <p:sp>
        <p:nvSpPr>
          <p:cNvPr id="16" name="Content Placeholder 6"/>
          <p:cNvSpPr txBox="1">
            <a:spLocks/>
          </p:cNvSpPr>
          <p:nvPr/>
        </p:nvSpPr>
        <p:spPr>
          <a:xfrm>
            <a:off x="304800" y="1371600"/>
            <a:ext cx="7089840" cy="685800"/>
          </a:xfrm>
          <a:prstGeom prst="rect">
            <a:avLst/>
          </a:prstGeom>
        </p:spPr>
        <p:txBody>
          <a:bodyPr>
            <a:noAutofit/>
          </a:bodyPr>
          <a:lstStyle/>
          <a:p>
            <a:pPr algn="ctr"/>
            <a:r>
              <a:rPr lang="en-US" sz="2400" b="1" dirty="0">
                <a:latin typeface="Arial" pitchFamily="34" charset="0"/>
                <a:cs typeface="Arial" pitchFamily="34" charset="0"/>
              </a:rPr>
              <a:t>The Religious Meaning of the Resurrection</a:t>
            </a:r>
          </a:p>
        </p:txBody>
      </p:sp>
      <p:sp>
        <p:nvSpPr>
          <p:cNvPr id="11" name="TextBox 5"/>
          <p:cNvSpPr txBox="1">
            <a:spLocks noChangeArrowheads="1"/>
          </p:cNvSpPr>
          <p:nvPr/>
        </p:nvSpPr>
        <p:spPr bwMode="auto">
          <a:xfrm>
            <a:off x="6847331" y="5943600"/>
            <a:ext cx="1991869"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Konstantin </a:t>
            </a:r>
            <a:r>
              <a:rPr lang="en-US" sz="500" dirty="0" err="1">
                <a:latin typeface="Arial" pitchFamily="34" charset="0"/>
                <a:cs typeface="Arial" pitchFamily="34" charset="0"/>
              </a:rPr>
              <a:t>Sutyagin</a:t>
            </a:r>
            <a:r>
              <a:rPr lang="en-US" sz="500" dirty="0">
                <a:latin typeface="Arial" pitchFamily="34" charset="0"/>
                <a:cs typeface="Arial" pitchFamily="34" charset="0"/>
              </a:rPr>
              <a:t> / www.shutterstock.com</a:t>
            </a:r>
          </a:p>
        </p:txBody>
      </p:sp>
      <p:sp>
        <p:nvSpPr>
          <p:cNvPr id="14" name="TextBox 13"/>
          <p:cNvSpPr txBox="1"/>
          <p:nvPr/>
        </p:nvSpPr>
        <p:spPr bwMode="auto">
          <a:xfrm>
            <a:off x="698565" y="3697069"/>
            <a:ext cx="532123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Paschal Mystery: Death is the doorway into new </a:t>
            </a:r>
            <a:r>
              <a:rPr lang="en-US" dirty="0" smtClean="0">
                <a:latin typeface="Arial" pitchFamily="34" charset="0"/>
                <a:cs typeface="Arial" pitchFamily="34" charset="0"/>
              </a:rPr>
              <a:t>and </a:t>
            </a:r>
            <a:r>
              <a:rPr lang="en-US" dirty="0">
                <a:latin typeface="Arial" pitchFamily="34" charset="0"/>
                <a:cs typeface="Arial" pitchFamily="34" charset="0"/>
              </a:rPr>
              <a:t>eternal life</a:t>
            </a:r>
          </a:p>
        </p:txBody>
      </p:sp>
      <p:pic>
        <p:nvPicPr>
          <p:cNvPr id="6147" name="Picture 3" descr="E:\powerpoint images\chapter11\shutterstock_728971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69123"/>
            <a:ext cx="2401565" cy="3596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5715000" y="3183523"/>
            <a:ext cx="2982113"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LiliGraphie</a:t>
            </a:r>
            <a:r>
              <a:rPr lang="en-US" sz="500" dirty="0">
                <a:latin typeface="Arial" pitchFamily="34" charset="0"/>
                <a:cs typeface="Arial" pitchFamily="34" charset="0"/>
              </a:rPr>
              <a:t> / www.shutterstock.com</a:t>
            </a:r>
          </a:p>
        </p:txBody>
      </p:sp>
      <p:sp>
        <p:nvSpPr>
          <p:cNvPr id="16" name="Content Placeholder 6"/>
          <p:cNvSpPr txBox="1">
            <a:spLocks/>
          </p:cNvSpPr>
          <p:nvPr/>
        </p:nvSpPr>
        <p:spPr>
          <a:xfrm>
            <a:off x="763190" y="2286000"/>
            <a:ext cx="6323410" cy="685800"/>
          </a:xfrm>
          <a:prstGeom prst="rect">
            <a:avLst/>
          </a:prstGeom>
        </p:spPr>
        <p:txBody>
          <a:bodyPr>
            <a:noAutofit/>
          </a:bodyPr>
          <a:lstStyle/>
          <a:p>
            <a:r>
              <a:rPr lang="en-US" sz="2400" b="1" dirty="0">
                <a:latin typeface="Arial" pitchFamily="34" charset="0"/>
                <a:cs typeface="Arial" pitchFamily="34" charset="0"/>
              </a:rPr>
              <a:t>Jesus’ Ascension</a:t>
            </a:r>
          </a:p>
        </p:txBody>
      </p:sp>
      <p:sp>
        <p:nvSpPr>
          <p:cNvPr id="6" name="Content Placeholder 6"/>
          <p:cNvSpPr txBox="1">
            <a:spLocks/>
          </p:cNvSpPr>
          <p:nvPr/>
        </p:nvSpPr>
        <p:spPr>
          <a:xfrm>
            <a:off x="457200" y="3451225"/>
            <a:ext cx="7696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The Gospel authors had a hard time putting this event into words.</a:t>
            </a:r>
          </a:p>
        </p:txBody>
      </p:sp>
      <p:sp>
        <p:nvSpPr>
          <p:cNvPr id="7" name="Content Placeholder 6"/>
          <p:cNvSpPr txBox="1">
            <a:spLocks/>
          </p:cNvSpPr>
          <p:nvPr/>
        </p:nvSpPr>
        <p:spPr>
          <a:xfrm>
            <a:off x="457200" y="3924300"/>
            <a:ext cx="76200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After spending time with some of his followers after his Resurrection, Jesus left this world to be with his Father in Heaven.</a:t>
            </a:r>
          </a:p>
        </p:txBody>
      </p:sp>
      <p:sp>
        <p:nvSpPr>
          <p:cNvPr id="9" name="Content Placeholder 6"/>
          <p:cNvSpPr txBox="1">
            <a:spLocks/>
          </p:cNvSpPr>
          <p:nvPr/>
        </p:nvSpPr>
        <p:spPr>
          <a:xfrm>
            <a:off x="457200" y="4610100"/>
            <a:ext cx="7998854"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This means all humanity now has the possibility of spending eternity with God in Heaven.</a:t>
            </a:r>
          </a:p>
        </p:txBody>
      </p:sp>
      <p:pic>
        <p:nvPicPr>
          <p:cNvPr id="7171" name="Picture 3" descr="E:\powerpoint images\chapter11\shutterstock_938563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953293"/>
            <a:ext cx="2895600" cy="2247107"/>
          </a:xfrm>
          <a:prstGeom prst="rect">
            <a:avLst/>
          </a:prstGeom>
          <a:ln>
            <a:noFill/>
          </a:ln>
          <a:effectLst>
            <a:softEdge rad="112500"/>
          </a:effectLst>
          <a:extLst/>
        </p:spPr>
      </p:pic>
      <p:sp>
        <p:nvSpPr>
          <p:cNvPr id="10" name="Content Placeholder 6"/>
          <p:cNvSpPr txBox="1">
            <a:spLocks/>
          </p:cNvSpPr>
          <p:nvPr/>
        </p:nvSpPr>
        <p:spPr>
          <a:xfrm>
            <a:off x="457200" y="5257800"/>
            <a:ext cx="7998854"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Jesus can be more present to us now than before his Ascension.</a:t>
            </a: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3886200" y="6019800"/>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rangizzz</a:t>
            </a:r>
            <a:r>
              <a:rPr lang="en-US" sz="500" dirty="0">
                <a:latin typeface="Arial" pitchFamily="34" charset="0"/>
                <a:cs typeface="Arial" pitchFamily="34" charset="0"/>
              </a:rPr>
              <a:t> / www.shutterstock.com</a:t>
            </a:r>
          </a:p>
        </p:txBody>
      </p:sp>
      <p:sp>
        <p:nvSpPr>
          <p:cNvPr id="14" name="TextBox 13"/>
          <p:cNvSpPr txBox="1"/>
          <p:nvPr/>
        </p:nvSpPr>
        <p:spPr bwMode="auto">
          <a:xfrm>
            <a:off x="762000" y="1752600"/>
            <a:ext cx="7696200" cy="646331"/>
          </a:xfrm>
          <a:prstGeom prst="rect">
            <a:avLst/>
          </a:prstGeom>
          <a:noFill/>
          <a:ln w="9525">
            <a:noFill/>
            <a:miter lim="800000"/>
            <a:headEnd/>
            <a:tailEnd/>
          </a:ln>
        </p:spPr>
        <p:txBody>
          <a:bodyPr wrap="square" rtlCol="0">
            <a:spAutoFit/>
          </a:bodyPr>
          <a:lstStyle/>
          <a:p>
            <a:pPr algn="ctr"/>
            <a:r>
              <a:rPr lang="en-US" dirty="0">
                <a:latin typeface="Arial" pitchFamily="34" charset="0"/>
                <a:cs typeface="Arial" pitchFamily="34" charset="0"/>
              </a:rPr>
              <a:t>What reasons for believing in Jesus’ Resurrection would you give to someone who is struggling to believe that it really happened?</a:t>
            </a:r>
            <a:endParaRPr lang="en-US" dirty="0">
              <a:solidFill>
                <a:schemeClr val="bg1">
                  <a:lumMod val="65000"/>
                </a:schemeClr>
              </a:solidFill>
              <a:latin typeface="Arial" pitchFamily="34" charset="0"/>
              <a:cs typeface="Arial" pitchFamily="34" charset="0"/>
            </a:endParaRPr>
          </a:p>
        </p:txBody>
      </p:sp>
      <p:pic>
        <p:nvPicPr>
          <p:cNvPr id="8195" name="Picture 3" descr="E:\powerpoint images\chapter11\shutterstock_635823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760077"/>
            <a:ext cx="4143097" cy="31073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1280</TotalTime>
  <Words>634</Words>
  <Application>Microsoft Office PowerPoint</Application>
  <PresentationFormat>On-screen Show (4:3)</PresentationFormat>
  <Paragraphs>61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(Body)</vt:lpstr>
      <vt:lpstr>LIC Presentation template-New</vt:lpstr>
      <vt:lpstr>Jesus’ Resurrection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258</cp:revision>
  <dcterms:created xsi:type="dcterms:W3CDTF">2011-06-08T19:56:13Z</dcterms:created>
  <dcterms:modified xsi:type="dcterms:W3CDTF">2013-02-05T15:41:34Z</dcterms:modified>
</cp:coreProperties>
</file>