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88345" autoAdjust="0"/>
  </p:normalViewPr>
  <p:slideViewPr>
    <p:cSldViewPr>
      <p:cViewPr varScale="1">
        <p:scale>
          <a:sx n="64" d="100"/>
          <a:sy n="64" d="100"/>
        </p:scale>
        <p:origin x="9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students if they know about the WWJD? movement popular in the 1990s. Explain that Jesus has been a model for Christians throughout history and continues to be a model today.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41, “Jesus Teaches Us How to Be Authentically Human,”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“Who are some of the people Jesus ministered to whose dignity was not recognized in his day?” (See article 41 in the student book.) Brainstorm ways that a modern person could follow Jesus’ example.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41, “Jesus Teaches Us How to Be Authentically Human,”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Share examples of Christian saints who have embraced humility, prayer, and poverty (Saint </a:t>
            </a:r>
            <a:r>
              <a:rPr lang="en-US" sz="1200" kern="1200" dirty="0" err="1" smtClean="0">
                <a:solidFill>
                  <a:schemeClr val="tx1"/>
                </a:solidFill>
                <a:effectLst/>
                <a:latin typeface="+mn-lt"/>
                <a:ea typeface="+mn-ea"/>
                <a:cs typeface="+mn-cs"/>
              </a:rPr>
              <a:t>Thérèse</a:t>
            </a:r>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Lisieux</a:t>
            </a:r>
            <a:r>
              <a:rPr lang="en-US" sz="1200" kern="1200" dirty="0" smtClean="0">
                <a:solidFill>
                  <a:schemeClr val="tx1"/>
                </a:solidFill>
                <a:effectLst/>
                <a:latin typeface="+mn-lt"/>
                <a:ea typeface="+mn-ea"/>
                <a:cs typeface="+mn-cs"/>
              </a:rPr>
              <a:t>,  Saint Francis of Assisi). Ask for modern examples (</a:t>
            </a:r>
            <a:r>
              <a:rPr lang="en-US" sz="1200" kern="1200" dirty="0" err="1" smtClean="0">
                <a:solidFill>
                  <a:schemeClr val="tx1"/>
                </a:solidFill>
                <a:effectLst/>
                <a:latin typeface="+mn-lt"/>
                <a:ea typeface="+mn-ea"/>
                <a:cs typeface="+mn-cs"/>
              </a:rPr>
              <a:t>Maryknoll</a:t>
            </a:r>
            <a:r>
              <a:rPr lang="en-US" sz="1200" kern="1200" dirty="0" smtClean="0">
                <a:solidFill>
                  <a:schemeClr val="tx1"/>
                </a:solidFill>
                <a:effectLst/>
                <a:latin typeface="+mn-lt"/>
                <a:ea typeface="+mn-ea"/>
                <a:cs typeface="+mn-cs"/>
              </a:rPr>
              <a:t> missionaries, Catholic Workers) and everyday applications.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41, “Jesus Teaches Us How to Be Authentically Human,”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that our God-given intellect and conscience help us to use our free will wisely, as does the Holy Spirit.  Ask for modern examples of people choosing obedience to God over their own wants.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42, “The Gifts of Intellect and Free Will,”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Brainstorm ways that Christians today show their love for God and neighbor. Encourage each student to contribute an idea.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43, “Created to Love,”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first bullet point, exploring how speaking the truth can be an act of love. Give a modern example, and solicit further examples (e.g., public figures who speak the truth, family members in an intervention, being our true selves in friendship).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43, “Created to Love,”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love of enemies, pointing out the last sentence, “If we could only see our enemies as God does, how differently would we treat one another?” at the conclusion of article 43 in the student book.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43, “Created to Love,”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for examples of modern concerns being discussed by those who are committed to the care of creation.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44, “The Call to Be Stewards of Creation,”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rPr>
              <a:t>Jesus Reveals a Vision of Authentic Humanity</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Jesus Christ: God’s Love Made Visible, Second Edition</a:t>
            </a:r>
            <a:r>
              <a:rPr lang="en-US" i="1" dirty="0" smtClean="0"/>
              <a:t/>
            </a:r>
            <a:br>
              <a:rPr lang="en-US" i="1" dirty="0" smtClean="0"/>
            </a:br>
            <a:r>
              <a:rPr lang="en-US" dirty="0"/>
              <a:t>Unit 4, Chapter 9</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TX004814</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5791200" cy="838200"/>
          </a:xfrm>
        </p:spPr>
        <p:txBody>
          <a:bodyPr>
            <a:normAutofit fontScale="90000"/>
          </a:bodyPr>
          <a:lstStyle/>
          <a:p>
            <a:r>
              <a:rPr lang="en-US" dirty="0"/>
              <a:t>Jesus Teaches Us How to Be Human</a:t>
            </a:r>
          </a:p>
        </p:txBody>
      </p:sp>
      <p:sp>
        <p:nvSpPr>
          <p:cNvPr id="7" name="Text Placeholder 3"/>
          <p:cNvSpPr>
            <a:spLocks noGrp="1"/>
          </p:cNvSpPr>
          <p:nvPr>
            <p:ph type="body" sz="quarter" idx="4294967295"/>
          </p:nvPr>
        </p:nvSpPr>
        <p:spPr>
          <a:xfrm>
            <a:off x="838200" y="2133600"/>
            <a:ext cx="3429000" cy="3809999"/>
          </a:xfrm>
          <a:prstGeom prst="rect">
            <a:avLst/>
          </a:prstGeom>
        </p:spPr>
        <p:txBody>
          <a:bodyPr>
            <a:normAutofit/>
          </a:bodyPr>
          <a:lstStyle/>
          <a:p>
            <a:r>
              <a:rPr lang="en-US" dirty="0"/>
              <a:t>Jesus invites us to follow his example of a humble life of prayer and service.</a:t>
            </a:r>
          </a:p>
          <a:p>
            <a:r>
              <a:rPr lang="en-US" dirty="0"/>
              <a:t>He calls us to love all people and to care responsibly for all creation.</a:t>
            </a: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4645" t="12817" r="13851" b="19518"/>
          <a:stretch/>
        </p:blipFill>
        <p:spPr>
          <a:xfrm>
            <a:off x="4953000" y="2270234"/>
            <a:ext cx="3846787" cy="2732690"/>
          </a:xfrm>
          <a:prstGeom prst="rect">
            <a:avLst/>
          </a:prstGeom>
        </p:spPr>
      </p:pic>
      <p:sp>
        <p:nvSpPr>
          <p:cNvPr id="6" name="TextBox 5"/>
          <p:cNvSpPr txBox="1"/>
          <p:nvPr/>
        </p:nvSpPr>
        <p:spPr bwMode="auto">
          <a:xfrm>
            <a:off x="6172200" y="4572000"/>
            <a:ext cx="17526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hannahgleg</a:t>
            </a:r>
            <a:r>
              <a:rPr lang="en-US" sz="800" dirty="0">
                <a:solidFill>
                  <a:schemeClr val="bg1">
                    <a:lumMod val="65000"/>
                  </a:schemeClr>
                </a:solidFill>
              </a:rPr>
              <a:t> / iStockphoto.com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7581900" cy="838200"/>
          </a:xfrm>
        </p:spPr>
        <p:txBody>
          <a:bodyPr>
            <a:normAutofit/>
          </a:bodyPr>
          <a:lstStyle/>
          <a:p>
            <a:r>
              <a:rPr lang="en-US" dirty="0"/>
              <a:t>We Are Made in the Image of God</a:t>
            </a:r>
          </a:p>
        </p:txBody>
      </p:sp>
      <p:sp>
        <p:nvSpPr>
          <p:cNvPr id="7" name="Text Placeholder 3"/>
          <p:cNvSpPr>
            <a:spLocks noGrp="1"/>
          </p:cNvSpPr>
          <p:nvPr>
            <p:ph type="body" sz="quarter" idx="4294967295"/>
          </p:nvPr>
        </p:nvSpPr>
        <p:spPr>
          <a:xfrm>
            <a:off x="647700" y="1676400"/>
            <a:ext cx="7581900" cy="2438400"/>
          </a:xfrm>
          <a:prstGeom prst="rect">
            <a:avLst/>
          </a:prstGeom>
        </p:spPr>
        <p:txBody>
          <a:bodyPr>
            <a:normAutofit/>
          </a:bodyPr>
          <a:lstStyle/>
          <a:p>
            <a:r>
              <a:rPr lang="en-US" dirty="0"/>
              <a:t>Being made in God’s image means we have a fundamental dignity.</a:t>
            </a:r>
          </a:p>
          <a:p>
            <a:r>
              <a:rPr lang="en-US" dirty="0"/>
              <a:t>Jesus always treated others as individuals made in God’s divine image.</a:t>
            </a:r>
          </a:p>
        </p:txBody>
      </p:sp>
      <p:sp>
        <p:nvSpPr>
          <p:cNvPr id="6" name="TextBox 5"/>
          <p:cNvSpPr txBox="1"/>
          <p:nvPr/>
        </p:nvSpPr>
        <p:spPr bwMode="auto">
          <a:xfrm>
            <a:off x="3268717" y="6153834"/>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AlexRaths</a:t>
            </a:r>
            <a:r>
              <a:rPr lang="en-US" sz="800" dirty="0">
                <a:solidFill>
                  <a:schemeClr val="bg1">
                    <a:lumMod val="65000"/>
                  </a:schemeClr>
                </a:solidFill>
              </a:rPr>
              <a:t> / iStockphoto.com</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2812822"/>
            <a:ext cx="4648200" cy="32263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914400"/>
            <a:ext cx="4952999" cy="838200"/>
          </a:xfrm>
        </p:spPr>
        <p:txBody>
          <a:bodyPr>
            <a:normAutofit/>
          </a:bodyPr>
          <a:lstStyle/>
          <a:p>
            <a:r>
              <a:rPr lang="en-US" dirty="0"/>
              <a:t> Jesus, The Perfect Man</a:t>
            </a:r>
          </a:p>
        </p:txBody>
      </p:sp>
      <p:sp>
        <p:nvSpPr>
          <p:cNvPr id="7" name="Text Placeholder 3"/>
          <p:cNvSpPr>
            <a:spLocks noGrp="1"/>
          </p:cNvSpPr>
          <p:nvPr>
            <p:ph type="body" sz="quarter" idx="4294967295"/>
          </p:nvPr>
        </p:nvSpPr>
        <p:spPr>
          <a:xfrm>
            <a:off x="4724400" y="1752600"/>
            <a:ext cx="4114800" cy="3962400"/>
          </a:xfrm>
          <a:prstGeom prst="rect">
            <a:avLst/>
          </a:prstGeom>
        </p:spPr>
        <p:txBody>
          <a:bodyPr>
            <a:normAutofit/>
          </a:bodyPr>
          <a:lstStyle/>
          <a:p>
            <a:r>
              <a:rPr lang="en-US" dirty="0" smtClean="0"/>
              <a:t>At </a:t>
            </a:r>
            <a:r>
              <a:rPr lang="en-US" dirty="0"/>
              <a:t>the Last Supper, Jesus washed the disciples’ feet, demonstrating humility. </a:t>
            </a:r>
          </a:p>
          <a:p>
            <a:r>
              <a:rPr lang="en-US" dirty="0"/>
              <a:t>Jesus’ prayer life reveals he was firmly grounded in a relationship with the Father.</a:t>
            </a:r>
          </a:p>
          <a:p>
            <a:r>
              <a:rPr lang="en-US" dirty="0"/>
              <a:t>Jesus lived and died in </a:t>
            </a:r>
            <a:r>
              <a:rPr lang="en-US" dirty="0" smtClean="0"/>
              <a:t/>
            </a:r>
            <a:br>
              <a:rPr lang="en-US" dirty="0" smtClean="0"/>
            </a:br>
            <a:r>
              <a:rPr lang="en-US" dirty="0" smtClean="0"/>
              <a:t>material </a:t>
            </a:r>
            <a:r>
              <a:rPr lang="en-US" dirty="0"/>
              <a:t>poverty.</a:t>
            </a:r>
          </a:p>
        </p:txBody>
      </p:sp>
      <p:sp>
        <p:nvSpPr>
          <p:cNvPr id="6" name="TextBox 5"/>
          <p:cNvSpPr txBox="1"/>
          <p:nvPr/>
        </p:nvSpPr>
        <p:spPr bwMode="auto">
          <a:xfrm rot="21277946">
            <a:off x="520970" y="5222911"/>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Lisa F. Young / Shutterstock.com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36" y="2334357"/>
            <a:ext cx="4042703" cy="26948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572" y="990600"/>
            <a:ext cx="5980228" cy="533400"/>
          </a:xfrm>
        </p:spPr>
        <p:txBody>
          <a:bodyPr>
            <a:normAutofit/>
          </a:bodyPr>
          <a:lstStyle/>
          <a:p>
            <a:r>
              <a:rPr lang="en-US" dirty="0"/>
              <a:t>The Gifts of Intellect and Free Will</a:t>
            </a:r>
          </a:p>
        </p:txBody>
      </p:sp>
      <p:sp>
        <p:nvSpPr>
          <p:cNvPr id="7" name="Text Placeholder 3"/>
          <p:cNvSpPr>
            <a:spLocks noGrp="1"/>
          </p:cNvSpPr>
          <p:nvPr>
            <p:ph type="body" sz="quarter" idx="4294967295"/>
          </p:nvPr>
        </p:nvSpPr>
        <p:spPr>
          <a:xfrm>
            <a:off x="649172" y="1676400"/>
            <a:ext cx="3846628" cy="3962400"/>
          </a:xfrm>
          <a:prstGeom prst="rect">
            <a:avLst/>
          </a:prstGeom>
        </p:spPr>
        <p:txBody>
          <a:bodyPr>
            <a:normAutofit/>
          </a:bodyPr>
          <a:lstStyle/>
          <a:p>
            <a:r>
              <a:rPr lang="en-US" dirty="0"/>
              <a:t>Jesus demonstrated perfect obedience to the Father when he accepted death.</a:t>
            </a:r>
          </a:p>
          <a:p>
            <a:r>
              <a:rPr lang="en-US" dirty="0" smtClean="0"/>
              <a:t>Jesus </a:t>
            </a:r>
            <a:r>
              <a:rPr lang="en-US" dirty="0"/>
              <a:t>struggled, knowing the consequences of his actions.</a:t>
            </a:r>
          </a:p>
          <a:p>
            <a:r>
              <a:rPr lang="en-US" dirty="0"/>
              <a:t>He had free will, and he used it wisely.</a:t>
            </a:r>
          </a:p>
        </p:txBody>
      </p:sp>
      <p:sp>
        <p:nvSpPr>
          <p:cNvPr id="6" name="TextBox 5"/>
          <p:cNvSpPr txBox="1"/>
          <p:nvPr/>
        </p:nvSpPr>
        <p:spPr bwMode="auto">
          <a:xfrm>
            <a:off x="4619297" y="5246168"/>
            <a:ext cx="2133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jarenwicklund</a:t>
            </a:r>
            <a:r>
              <a:rPr lang="en-US" sz="800" dirty="0">
                <a:solidFill>
                  <a:schemeClr val="bg1">
                    <a:lumMod val="65000"/>
                  </a:schemeClr>
                </a:solidFill>
              </a:rPr>
              <a:t> / iStockphoto.com</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6287" r="6437"/>
          <a:stretch/>
        </p:blipFill>
        <p:spPr>
          <a:xfrm>
            <a:off x="4648200" y="1679028"/>
            <a:ext cx="4151586" cy="3580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52210" y="1083981"/>
            <a:ext cx="4876800" cy="533400"/>
          </a:xfrm>
        </p:spPr>
        <p:txBody>
          <a:bodyPr>
            <a:normAutofit/>
          </a:bodyPr>
          <a:lstStyle/>
          <a:p>
            <a:r>
              <a:rPr lang="en-US" dirty="0"/>
              <a:t>Created to Love</a:t>
            </a:r>
          </a:p>
        </p:txBody>
      </p:sp>
      <p:sp>
        <p:nvSpPr>
          <p:cNvPr id="7" name="Text Placeholder 3"/>
          <p:cNvSpPr>
            <a:spLocks noGrp="1"/>
          </p:cNvSpPr>
          <p:nvPr>
            <p:ph type="body" sz="quarter" idx="4294967295"/>
          </p:nvPr>
        </p:nvSpPr>
        <p:spPr>
          <a:xfrm>
            <a:off x="5410200" y="1752600"/>
            <a:ext cx="3352800" cy="4298185"/>
          </a:xfrm>
          <a:prstGeom prst="rect">
            <a:avLst/>
          </a:prstGeom>
        </p:spPr>
        <p:txBody>
          <a:bodyPr>
            <a:normAutofit/>
          </a:bodyPr>
          <a:lstStyle/>
          <a:p>
            <a:r>
              <a:rPr lang="en-US" dirty="0"/>
              <a:t>Jesus revealed that we were created to love.</a:t>
            </a:r>
          </a:p>
          <a:p>
            <a:r>
              <a:rPr lang="en-US" dirty="0"/>
              <a:t>We have been created to love God.</a:t>
            </a:r>
          </a:p>
          <a:p>
            <a:r>
              <a:rPr lang="en-US" dirty="0"/>
              <a:t>Because we love </a:t>
            </a:r>
            <a:r>
              <a:rPr lang="en-US" dirty="0" smtClean="0"/>
              <a:t>God, </a:t>
            </a:r>
            <a:r>
              <a:rPr lang="en-US" dirty="0"/>
              <a:t>we should also love our neighbor.</a:t>
            </a:r>
          </a:p>
        </p:txBody>
      </p:sp>
      <p:sp>
        <p:nvSpPr>
          <p:cNvPr id="6" name="TextBox 5"/>
          <p:cNvSpPr txBox="1"/>
          <p:nvPr/>
        </p:nvSpPr>
        <p:spPr bwMode="auto">
          <a:xfrm>
            <a:off x="685968" y="50292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Steve </a:t>
            </a:r>
            <a:r>
              <a:rPr lang="en-US" sz="800" dirty="0" err="1">
                <a:solidFill>
                  <a:schemeClr val="bg1">
                    <a:lumMod val="65000"/>
                  </a:schemeClr>
                </a:solidFill>
              </a:rPr>
              <a:t>Debenport</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968" y="1905000"/>
            <a:ext cx="4485122" cy="29889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1"/>
            <a:ext cx="5334000" cy="1066800"/>
          </a:xfrm>
        </p:spPr>
        <p:txBody>
          <a:bodyPr>
            <a:normAutofit/>
          </a:bodyPr>
          <a:lstStyle/>
          <a:p>
            <a:r>
              <a:rPr lang="en-US" dirty="0"/>
              <a:t>How Jesus Loved</a:t>
            </a:r>
          </a:p>
        </p:txBody>
      </p:sp>
      <p:sp>
        <p:nvSpPr>
          <p:cNvPr id="7" name="Text Placeholder 3"/>
          <p:cNvSpPr>
            <a:spLocks noGrp="1"/>
          </p:cNvSpPr>
          <p:nvPr>
            <p:ph type="body" sz="quarter" idx="4294967295"/>
          </p:nvPr>
        </p:nvSpPr>
        <p:spPr>
          <a:xfrm>
            <a:off x="1046185" y="1604240"/>
            <a:ext cx="3678114" cy="3581400"/>
          </a:xfrm>
          <a:prstGeom prst="rect">
            <a:avLst/>
          </a:prstGeom>
        </p:spPr>
        <p:txBody>
          <a:bodyPr>
            <a:normAutofit/>
          </a:bodyPr>
          <a:lstStyle/>
          <a:p>
            <a:r>
              <a:rPr lang="en-US" dirty="0"/>
              <a:t>As a teacher, Jesus spoke the truth.</a:t>
            </a:r>
          </a:p>
          <a:p>
            <a:r>
              <a:rPr lang="en-US" dirty="0"/>
              <a:t>He demonstrated his love for humanity as a healer.</a:t>
            </a:r>
          </a:p>
          <a:p>
            <a:r>
              <a:rPr lang="en-US" dirty="0"/>
              <a:t>Jesus sought out those whom society had excluded.</a:t>
            </a:r>
          </a:p>
          <a:p>
            <a:r>
              <a:rPr lang="en-US" dirty="0"/>
              <a:t>Most of all, Jesus gave us his love through his Death on the cross.</a:t>
            </a:r>
          </a:p>
        </p:txBody>
      </p:sp>
      <p:sp>
        <p:nvSpPr>
          <p:cNvPr id="6" name="TextBox 5"/>
          <p:cNvSpPr txBox="1"/>
          <p:nvPr/>
        </p:nvSpPr>
        <p:spPr bwMode="auto">
          <a:xfrm rot="574471">
            <a:off x="4727930" y="4923623"/>
            <a:ext cx="2361964"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dairygabriel</a:t>
            </a:r>
            <a:r>
              <a:rPr lang="en-US" sz="800" dirty="0">
                <a:solidFill>
                  <a:schemeClr val="bg1">
                    <a:lumMod val="65000"/>
                  </a:schemeClr>
                </a:solidFill>
              </a:rPr>
              <a:t> / iStockphoto.com</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2967" r="12995"/>
          <a:stretch/>
        </p:blipFill>
        <p:spPr>
          <a:xfrm rot="533547">
            <a:off x="4967020" y="1951705"/>
            <a:ext cx="3394954" cy="3048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42" y="685800"/>
            <a:ext cx="5029200" cy="762000"/>
          </a:xfrm>
        </p:spPr>
        <p:txBody>
          <a:bodyPr>
            <a:normAutofit/>
          </a:bodyPr>
          <a:lstStyle/>
          <a:p>
            <a:r>
              <a:rPr lang="en-US" dirty="0"/>
              <a:t>Loving Others as Jesus Did</a:t>
            </a:r>
          </a:p>
        </p:txBody>
      </p:sp>
      <p:sp>
        <p:nvSpPr>
          <p:cNvPr id="7" name="Text Placeholder 3"/>
          <p:cNvSpPr>
            <a:spLocks noGrp="1"/>
          </p:cNvSpPr>
          <p:nvPr>
            <p:ph type="body" sz="quarter" idx="4294967295"/>
          </p:nvPr>
        </p:nvSpPr>
        <p:spPr>
          <a:xfrm>
            <a:off x="1066800" y="1516505"/>
            <a:ext cx="7581942" cy="1760095"/>
          </a:xfrm>
          <a:prstGeom prst="rect">
            <a:avLst/>
          </a:prstGeom>
        </p:spPr>
        <p:txBody>
          <a:bodyPr>
            <a:normAutofit/>
          </a:bodyPr>
          <a:lstStyle/>
          <a:p>
            <a:r>
              <a:rPr lang="en-US" dirty="0"/>
              <a:t>We are to love one another just as God loves Jesus and as Jesus </a:t>
            </a:r>
            <a:r>
              <a:rPr lang="en-US" dirty="0" smtClean="0"/>
              <a:t>loves </a:t>
            </a:r>
            <a:r>
              <a:rPr lang="en-US" dirty="0"/>
              <a:t>us.</a:t>
            </a:r>
          </a:p>
          <a:p>
            <a:r>
              <a:rPr lang="en-US" dirty="0"/>
              <a:t>Jesus showed his love for us by laying down his life.  </a:t>
            </a:r>
          </a:p>
          <a:p>
            <a:r>
              <a:rPr lang="en-US" dirty="0"/>
              <a:t>We are to love others even at </a:t>
            </a:r>
            <a:r>
              <a:rPr lang="en-US" dirty="0" smtClean="0"/>
              <a:t>the </a:t>
            </a:r>
            <a:r>
              <a:rPr lang="en-US" dirty="0"/>
              <a:t>expense of our own comfort.  </a:t>
            </a:r>
          </a:p>
        </p:txBody>
      </p:sp>
      <p:sp>
        <p:nvSpPr>
          <p:cNvPr id="6" name="TextBox 5"/>
          <p:cNvSpPr txBox="1"/>
          <p:nvPr/>
        </p:nvSpPr>
        <p:spPr bwMode="auto">
          <a:xfrm>
            <a:off x="2895600" y="6083300"/>
            <a:ext cx="3276516"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ftwitty / iStockphoto.com</a:t>
            </a:r>
            <a:endParaRPr lang="en-US" sz="800" dirty="0">
              <a:solidFill>
                <a:schemeClr val="bg1">
                  <a:lumMod val="65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3365500"/>
            <a:ext cx="4076700" cy="271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0870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696200" cy="1066800"/>
          </a:xfrm>
        </p:spPr>
        <p:txBody>
          <a:bodyPr>
            <a:normAutofit/>
          </a:bodyPr>
          <a:lstStyle/>
          <a:p>
            <a:r>
              <a:rPr lang="en-US" dirty="0"/>
              <a:t>The Call to Be Stewards of Creation</a:t>
            </a:r>
          </a:p>
        </p:txBody>
      </p:sp>
      <p:sp>
        <p:nvSpPr>
          <p:cNvPr id="7" name="Text Placeholder 3"/>
          <p:cNvSpPr>
            <a:spLocks noGrp="1"/>
          </p:cNvSpPr>
          <p:nvPr>
            <p:ph type="body" sz="quarter" idx="4294967295"/>
          </p:nvPr>
        </p:nvSpPr>
        <p:spPr>
          <a:xfrm>
            <a:off x="1037132" y="1866900"/>
            <a:ext cx="3581400" cy="3733800"/>
          </a:xfrm>
          <a:prstGeom prst="rect">
            <a:avLst/>
          </a:prstGeom>
        </p:spPr>
        <p:txBody>
          <a:bodyPr>
            <a:normAutofit/>
          </a:bodyPr>
          <a:lstStyle/>
          <a:p>
            <a:r>
              <a:rPr lang="en-US" dirty="0"/>
              <a:t>Jesus knew that humanity and the natural world are interconnected.</a:t>
            </a:r>
          </a:p>
          <a:p>
            <a:r>
              <a:rPr lang="en-US" dirty="0"/>
              <a:t>We must use the earth’s resources for the benefit of all people.</a:t>
            </a:r>
          </a:p>
          <a:p>
            <a:r>
              <a:rPr lang="en-US" dirty="0"/>
              <a:t>We must safeguard </a:t>
            </a:r>
            <a:r>
              <a:rPr lang="en-US" dirty="0" smtClean="0"/>
              <a:t>the earth’s resources for </a:t>
            </a:r>
            <a:r>
              <a:rPr lang="en-US" dirty="0"/>
              <a:t>future generations. </a:t>
            </a:r>
          </a:p>
        </p:txBody>
      </p:sp>
      <p:sp>
        <p:nvSpPr>
          <p:cNvPr id="6" name="TextBox 5"/>
          <p:cNvSpPr txBox="1"/>
          <p:nvPr/>
        </p:nvSpPr>
        <p:spPr bwMode="auto">
          <a:xfrm>
            <a:off x="4953084" y="5728156"/>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hadynyah</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828800"/>
            <a:ext cx="3813439"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799</TotalTime>
  <Words>671</Words>
  <Application>Microsoft Office PowerPoint</Application>
  <PresentationFormat>On-screen Show (4:3)</PresentationFormat>
  <Paragraphs>74</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LIC Presentation template</vt:lpstr>
      <vt:lpstr>Jesus Reveals a Vision of Authentic Humanity</vt:lpstr>
      <vt:lpstr>Jesus Teaches Us How to Be Human</vt:lpstr>
      <vt:lpstr>We Are Made in the Image of God</vt:lpstr>
      <vt:lpstr> Jesus, The Perfect Man</vt:lpstr>
      <vt:lpstr>The Gifts of Intellect and Free Will</vt:lpstr>
      <vt:lpstr>Created to Love</vt:lpstr>
      <vt:lpstr>How Jesus Loved</vt:lpstr>
      <vt:lpstr>Loving Others as Jesus Did</vt:lpstr>
      <vt:lpstr>The Call to Be Stewards of Creation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87</cp:revision>
  <dcterms:created xsi:type="dcterms:W3CDTF">2011-01-10T17:35:40Z</dcterms:created>
  <dcterms:modified xsi:type="dcterms:W3CDTF">2015-03-05T18:52:07Z</dcterms:modified>
</cp:coreProperties>
</file>