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382" autoAdjust="0"/>
    <p:restoredTop sz="89881" autoAdjust="0"/>
  </p:normalViewPr>
  <p:slideViewPr>
    <p:cSldViewPr>
      <p:cViewPr>
        <p:scale>
          <a:sx n="90" d="100"/>
          <a:sy n="90" d="100"/>
        </p:scale>
        <p:origin x="-1524" y="-3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271660-A085-48A9-B63C-F0B26B173477}" type="datetimeFigureOut">
              <a:rPr lang="en-US" smtClean="0"/>
              <a:pPr/>
              <a:t>2/15/2012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190370-60AB-4BB0-8AC0-1450F48B548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068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190370-60AB-4BB0-8AC0-1450F48B5481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190370-60AB-4BB0-8AC0-1450F48B5481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190370-60AB-4BB0-8AC0-1450F48B5481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190370-60AB-4BB0-8AC0-1450F48B5481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190370-60AB-4BB0-8AC0-1450F48B5481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190370-60AB-4BB0-8AC0-1450F48B5481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(Notes:  Attest to the fact that not everyone wants to hear the Word, but that some will ask what guides their lives. They will need to be able to give a reasoned answer regarding their faith.)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190370-60AB-4BB0-8AC0-1450F48B5481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190370-60AB-4BB0-8AC0-1450F48B5481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190370-60AB-4BB0-8AC0-1450F48B5481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(Notes:  Invite the students to name other groups if they can,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f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 example, Special Olympics, children’s hospitals, retirement homes.)</a:t>
            </a:r>
          </a:p>
          <a:p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190370-60AB-4BB0-8AC0-1450F48B5481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(Notes:  Emphasize that we are called today, now, where we are at this moment. It isn’t a call only for adults and parents but for every member of the Body of Christ.)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190370-60AB-4BB0-8AC0-1450F48B5481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(Notes:  Discuss what John means by this statement.)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190370-60AB-4BB0-8AC0-1450F48B5481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190370-60AB-4BB0-8AC0-1450F48B5481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190370-60AB-4BB0-8AC0-1450F48B5481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(Notes:  Perhaps ask the students what gifts they have that they can share.)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190370-60AB-4BB0-8AC0-1450F48B5481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190370-60AB-4BB0-8AC0-1450F48B5481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190370-60AB-4BB0-8AC0-1450F48B5481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190370-60AB-4BB0-8AC0-1450F48B5481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peningSlide_2810.jpg                                          00000032DISK_IMG                       8EF45680: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81200"/>
            <a:ext cx="7772400" cy="1470025"/>
          </a:xfrm>
        </p:spPr>
        <p:txBody>
          <a:bodyPr>
            <a:normAutofit/>
          </a:bodyPr>
          <a:lstStyle>
            <a:lvl1pPr algn="ctr">
              <a:defRPr sz="44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962400"/>
            <a:ext cx="6400800" cy="990600"/>
          </a:xfrm>
        </p:spPr>
        <p:txBody>
          <a:bodyPr>
            <a:normAutofit/>
          </a:bodyPr>
          <a:lstStyle>
            <a:lvl1pPr marL="0" indent="0" algn="ctr">
              <a:buNone/>
              <a:defRPr sz="25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7620000" y="6019800"/>
            <a:ext cx="1295400" cy="152400"/>
          </a:xfrm>
        </p:spPr>
        <p:txBody>
          <a:bodyPr>
            <a:normAutofit/>
          </a:bodyPr>
          <a:lstStyle>
            <a:lvl1pPr>
              <a:buNone/>
              <a:defRPr sz="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Document # TX00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odySlide_2810.jpg                                             00000032DISK_IMG                       8EF45680: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-794" y="-595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143000"/>
            <a:ext cx="8229600" cy="533400"/>
          </a:xfrm>
        </p:spPr>
        <p:txBody>
          <a:bodyPr>
            <a:normAutofit/>
          </a:bodyPr>
          <a:lstStyle>
            <a:lvl1pPr algn="l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752600"/>
            <a:ext cx="6477000" cy="4373563"/>
          </a:xfr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400">
                <a:latin typeface="Arial" pitchFamily="34" charset="0"/>
                <a:cs typeface="Arial" pitchFamily="34" charset="0"/>
              </a:defRPr>
            </a:lvl3pPr>
            <a:lvl4pPr>
              <a:defRPr sz="1400">
                <a:latin typeface="Arial" pitchFamily="34" charset="0"/>
                <a:cs typeface="Arial" pitchFamily="34" charset="0"/>
              </a:defRPr>
            </a:lvl4pPr>
            <a:lvl5pPr>
              <a:defRPr sz="12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odySlide_2810.jpg                                             00000032DISK_IMG                       8EF45680: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-794" y="-595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143000"/>
            <a:ext cx="8229600" cy="914400"/>
          </a:xfrm>
        </p:spPr>
        <p:txBody>
          <a:bodyPr>
            <a:normAutofit/>
          </a:bodyPr>
          <a:lstStyle>
            <a:lvl1pPr algn="l">
              <a:defRPr sz="2800" b="1" baseline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br>
              <a:rPr lang="en-US" dirty="0" smtClean="0"/>
            </a:br>
            <a:r>
              <a:rPr lang="en-US" dirty="0" smtClean="0"/>
              <a:t>2 line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2209800"/>
            <a:ext cx="6477000" cy="3916363"/>
          </a:xfrm>
        </p:spPr>
        <p:txBody>
          <a:bodyPr>
            <a:normAutofit/>
          </a:bodyPr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400">
                <a:latin typeface="Arial" pitchFamily="34" charset="0"/>
                <a:cs typeface="Arial" pitchFamily="34" charset="0"/>
              </a:defRPr>
            </a:lvl3pPr>
            <a:lvl4pPr>
              <a:defRPr sz="1400">
                <a:latin typeface="Arial" pitchFamily="34" charset="0"/>
                <a:cs typeface="Arial" pitchFamily="34" charset="0"/>
              </a:defRPr>
            </a:lvl4pPr>
            <a:lvl5pPr>
              <a:defRPr sz="12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2 lines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BodySlide_2810.jpg                                             00000032DISK_IMG                       8EF45680: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-794" y="-595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143000"/>
            <a:ext cx="8229600" cy="533400"/>
          </a:xfrm>
        </p:spPr>
        <p:txBody>
          <a:bodyPr>
            <a:normAutofit/>
          </a:bodyPr>
          <a:lstStyle>
            <a:lvl1pPr algn="l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2209800"/>
            <a:ext cx="6400800" cy="3916363"/>
          </a:xfrm>
        </p:spPr>
        <p:txBody>
          <a:bodyPr>
            <a:normAutofit/>
          </a:bodyPr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400">
                <a:latin typeface="Arial" pitchFamily="34" charset="0"/>
                <a:cs typeface="Arial" pitchFamily="34" charset="0"/>
              </a:defRPr>
            </a:lvl3pPr>
            <a:lvl4pPr>
              <a:defRPr sz="1400">
                <a:latin typeface="Arial" pitchFamily="34" charset="0"/>
                <a:cs typeface="Arial" pitchFamily="34" charset="0"/>
              </a:defRPr>
            </a:lvl4pPr>
            <a:lvl5pPr>
              <a:defRPr sz="12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 hasCustomPrompt="1"/>
          </p:nvPr>
        </p:nvSpPr>
        <p:spPr>
          <a:xfrm>
            <a:off x="1676400" y="1600200"/>
            <a:ext cx="6477000" cy="533400"/>
          </a:xfrm>
        </p:spPr>
        <p:txBody>
          <a:bodyPr>
            <a:normAutofit/>
          </a:bodyPr>
          <a:lstStyle>
            <a:lvl1pPr>
              <a:buNone/>
              <a:defRPr sz="28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Click to edit 2nd line emphasis title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no body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BodySlide_2810.jpg                                             00000032DISK_IMG                       8EF45680: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-794" y="-595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914400" y="1143000"/>
            <a:ext cx="7696200" cy="609600"/>
          </a:xfrm>
        </p:spPr>
        <p:txBody>
          <a:bodyPr/>
          <a:lstStyle>
            <a:lvl1pPr>
              <a:buNone/>
              <a:defRPr sz="2800" b="1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odySlide_2810.jpg                                             00000032DISK_IMG                       8EF45680: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-794" y="-595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/narrow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BodySlide_2810.jpg                                             00000032DISK_IMG                       8EF45680: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-794" y="-595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4038600" cy="42973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038600" cy="42973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2"/>
          </p:nvPr>
        </p:nvSpPr>
        <p:spPr>
          <a:xfrm>
            <a:off x="914400" y="1143000"/>
            <a:ext cx="7315200" cy="609600"/>
          </a:xfrm>
        </p:spPr>
        <p:txBody>
          <a:bodyPr>
            <a:normAutofit/>
          </a:bodyPr>
          <a:lstStyle>
            <a:lvl1pPr>
              <a:buNone/>
              <a:defRPr sz="2800" b="1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BodySlide_2810.jpg                                             00000032DISK_IMG                       8EF45680: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-794" y="-595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914400" y="1143000"/>
            <a:ext cx="8229600" cy="533400"/>
          </a:xfrm>
        </p:spPr>
        <p:txBody>
          <a:bodyPr>
            <a:normAutofit/>
          </a:bodyPr>
          <a:lstStyle>
            <a:lvl1pPr algn="l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2"/>
          </p:nvPr>
        </p:nvSpPr>
        <p:spPr>
          <a:xfrm>
            <a:off x="914400" y="2514600"/>
            <a:ext cx="7315200" cy="1524000"/>
          </a:xfrm>
        </p:spPr>
        <p:txBody>
          <a:bodyPr/>
          <a:lstStyle>
            <a:lvl1pPr algn="ctr">
              <a:buNone/>
              <a:defRPr sz="2800">
                <a:solidFill>
                  <a:schemeClr val="accent5">
                    <a:lumMod val="75000"/>
                  </a:schemeClr>
                </a:solidFill>
              </a:defRPr>
            </a:lvl1pPr>
            <a:lvl2pPr algn="ctr">
              <a:defRPr sz="2400" i="1"/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2590800" y="4267200"/>
            <a:ext cx="5029200" cy="1447800"/>
          </a:xfrm>
        </p:spPr>
        <p:txBody>
          <a:bodyPr>
            <a:normAutofit/>
          </a:bodyPr>
          <a:lstStyle>
            <a:lvl1pPr marL="457200" indent="-457200">
              <a:buAutoNum type="arabicPeriod"/>
              <a:defRPr sz="2400"/>
            </a:lvl1pPr>
            <a:lvl2pPr>
              <a:defRPr sz="2400"/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838200"/>
            <a:ext cx="7772400" cy="5794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CB1BD0-533A-4E07-BF9C-432137E14983}" type="datetimeFigureOut">
              <a:rPr lang="en-US" smtClean="0"/>
              <a:pPr/>
              <a:t>2/15/2012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54F940-28E1-4EAC-8D73-5D6BC0F5BDB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72" r:id="rId4"/>
    <p:sldLayoutId id="2147483651" r:id="rId5"/>
    <p:sldLayoutId id="2147483674" r:id="rId6"/>
    <p:sldLayoutId id="2147483652" r:id="rId7"/>
    <p:sldLayoutId id="2147483655" r:id="rId8"/>
  </p:sldLayoutIdLst>
  <p:transition>
    <p:fade/>
  </p:transition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Discipleship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smtClean="0"/>
              <a:t>Church </a:t>
            </a:r>
            <a:r>
              <a:rPr lang="en-US" smtClean="0"/>
              <a:t>Course</a:t>
            </a:r>
            <a:endParaRPr lang="en-US" dirty="0"/>
          </a:p>
        </p:txBody>
      </p:sp>
      <p:sp>
        <p:nvSpPr>
          <p:cNvPr id="4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7620000" y="6019800"/>
            <a:ext cx="1295400" cy="152400"/>
          </a:xfrm>
        </p:spPr>
        <p:txBody>
          <a:bodyPr>
            <a:normAutofit fontScale="62500" lnSpcReduction="20000"/>
          </a:bodyPr>
          <a:lstStyle>
            <a:lvl1pPr>
              <a:buNone/>
              <a:defRPr sz="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Document # TX001513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Sent as a Disciple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752600"/>
            <a:ext cx="3657600" cy="4373563"/>
          </a:xfrm>
        </p:spPr>
        <p:txBody>
          <a:bodyPr/>
          <a:lstStyle/>
          <a:p>
            <a:pPr lvl="0"/>
            <a:r>
              <a:rPr lang="en-US" dirty="0" smtClean="0"/>
              <a:t>You have particular talents that give joy to others. These gifts are meant to be shared.</a:t>
            </a:r>
          </a:p>
          <a:p>
            <a:pPr lvl="0"/>
            <a:r>
              <a:rPr lang="en-US" dirty="0" smtClean="0"/>
              <a:t>Don’t hide your gifts under a bushel basket, but take them as far as they will go.</a:t>
            </a:r>
          </a:p>
        </p:txBody>
      </p:sp>
      <p:pic>
        <p:nvPicPr>
          <p:cNvPr id="4" name="Picture 3" descr="slide11-shutterstock_mkm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34000" y="1524000"/>
            <a:ext cx="3169920" cy="39624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TextBox 4"/>
          <p:cNvSpPr txBox="1"/>
          <p:nvPr/>
        </p:nvSpPr>
        <p:spPr bwMode="auto">
          <a:xfrm>
            <a:off x="6172200" y="5486400"/>
            <a:ext cx="11430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en-US" sz="500" dirty="0" smtClean="0"/>
              <a:t>© </a:t>
            </a:r>
            <a:r>
              <a:rPr lang="en-US" sz="500" dirty="0" err="1" smtClean="0"/>
              <a:t>shutterstock</a:t>
            </a:r>
            <a:r>
              <a:rPr lang="en-US" sz="500" dirty="0" smtClean="0"/>
              <a:t>/mkm3</a:t>
            </a:r>
            <a:endParaRPr lang="en-US" sz="5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Jesus Shows the Way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To be a disciple, we are called to:</a:t>
            </a:r>
          </a:p>
          <a:p>
            <a:pPr lvl="0"/>
            <a:r>
              <a:rPr lang="en-US" dirty="0" smtClean="0"/>
              <a:t>keep holy the Lord’s Day</a:t>
            </a:r>
          </a:p>
          <a:p>
            <a:pPr lvl="0"/>
            <a:r>
              <a:rPr lang="en-US" dirty="0" smtClean="0"/>
              <a:t>lead a sacramental life: receive Holy Communion frequently and the Sacrament of Penance and Reconciliation regularly</a:t>
            </a:r>
          </a:p>
          <a:p>
            <a:pPr lvl="0"/>
            <a:r>
              <a:rPr lang="en-US" dirty="0" smtClean="0"/>
              <a:t>study Catholic teaching and be confirmed</a:t>
            </a:r>
          </a:p>
          <a:p>
            <a:pPr lvl="0"/>
            <a:r>
              <a:rPr lang="en-US" dirty="0" smtClean="0"/>
              <a:t>observe the Marriage laws of the Church</a:t>
            </a:r>
          </a:p>
          <a:p>
            <a:r>
              <a:rPr lang="en-US" dirty="0" smtClean="0"/>
              <a:t>strengthen and support the Church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752600"/>
            <a:ext cx="7543800" cy="43735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Join in the missionary spirit and apostolate of the Church:</a:t>
            </a:r>
          </a:p>
          <a:p>
            <a:pPr lvl="0"/>
            <a:r>
              <a:rPr lang="en-US" dirty="0" smtClean="0"/>
              <a:t>Parish ministries (lector or Eucharistic minister)</a:t>
            </a:r>
          </a:p>
          <a:p>
            <a:pPr lvl="0"/>
            <a:r>
              <a:rPr lang="en-US" dirty="0" smtClean="0"/>
              <a:t>Diocesan activities (youth groups and diocesan Masses)</a:t>
            </a:r>
          </a:p>
          <a:p>
            <a:r>
              <a:rPr lang="en-US" dirty="0" smtClean="0"/>
              <a:t>Service organizations (parish, school, local, global)</a:t>
            </a:r>
            <a:endParaRPr lang="en-US" dirty="0"/>
          </a:p>
        </p:txBody>
      </p:sp>
      <p:pic>
        <p:nvPicPr>
          <p:cNvPr id="4" name="Picture 3" descr="slide13-antioch-community-church-missionaries-in-sri-lanka-inmindsco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19400" y="4435982"/>
            <a:ext cx="3581400" cy="234581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 bwMode="auto">
          <a:xfrm rot="16200000">
            <a:off x="5875841" y="5592261"/>
            <a:ext cx="11430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en-US" sz="500" dirty="0" smtClean="0"/>
              <a:t>© inminds.com</a:t>
            </a:r>
            <a:endParaRPr lang="en-US" sz="5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Corporal Works of Mercy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To feed the hungry</a:t>
            </a:r>
          </a:p>
          <a:p>
            <a:pPr lvl="0"/>
            <a:r>
              <a:rPr lang="en-US" dirty="0" smtClean="0"/>
              <a:t>To give drink to the thirsty</a:t>
            </a:r>
          </a:p>
          <a:p>
            <a:pPr lvl="0"/>
            <a:r>
              <a:rPr lang="en-US" dirty="0" smtClean="0"/>
              <a:t>To clothe the naked</a:t>
            </a:r>
          </a:p>
          <a:p>
            <a:pPr lvl="0"/>
            <a:r>
              <a:rPr lang="en-US" dirty="0" smtClean="0"/>
              <a:t>To visit the imprisoned</a:t>
            </a:r>
          </a:p>
          <a:p>
            <a:pPr lvl="0"/>
            <a:r>
              <a:rPr lang="en-US" dirty="0" smtClean="0"/>
              <a:t>To shelter the homeless</a:t>
            </a:r>
          </a:p>
          <a:p>
            <a:pPr lvl="0"/>
            <a:r>
              <a:rPr lang="en-US" dirty="0" smtClean="0"/>
              <a:t>To visit the sick</a:t>
            </a:r>
          </a:p>
          <a:p>
            <a:pPr lvl="0"/>
            <a:r>
              <a:rPr lang="en-US" dirty="0" smtClean="0"/>
              <a:t>To bury the dead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4" name="Picture 3" descr="slide14-stvincent-stmarysterlingco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633764" y="1600200"/>
            <a:ext cx="3055385" cy="31242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 bwMode="auto">
          <a:xfrm>
            <a:off x="6766560" y="4562856"/>
            <a:ext cx="7620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prstTxWarp prst="textArchDown">
              <a:avLst/>
            </a:prstTxWarp>
            <a:spAutoFit/>
          </a:bodyPr>
          <a:lstStyle/>
          <a:p>
            <a:pPr algn="ctr"/>
            <a:r>
              <a:rPr lang="en-US" sz="500" dirty="0" smtClean="0"/>
              <a:t>© stmarysterling.com</a:t>
            </a:r>
            <a:endParaRPr lang="en-US" sz="5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Spiritual Works of Mercy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752600"/>
            <a:ext cx="4267200" cy="4373563"/>
          </a:xfrm>
        </p:spPr>
        <p:txBody>
          <a:bodyPr/>
          <a:lstStyle/>
          <a:p>
            <a:pPr lvl="0"/>
            <a:r>
              <a:rPr lang="en-US" dirty="0" smtClean="0"/>
              <a:t>To admonish the sinner</a:t>
            </a:r>
          </a:p>
          <a:p>
            <a:pPr lvl="0"/>
            <a:r>
              <a:rPr lang="en-US" dirty="0" smtClean="0"/>
              <a:t>To instruct the ignorant</a:t>
            </a:r>
          </a:p>
          <a:p>
            <a:pPr lvl="0"/>
            <a:r>
              <a:rPr lang="en-US" dirty="0" smtClean="0"/>
              <a:t>To counsel the doubtful</a:t>
            </a:r>
          </a:p>
          <a:p>
            <a:pPr lvl="0"/>
            <a:r>
              <a:rPr lang="en-US" dirty="0" smtClean="0"/>
              <a:t>To comfort the sorrowful</a:t>
            </a:r>
          </a:p>
          <a:p>
            <a:pPr lvl="0"/>
            <a:r>
              <a:rPr lang="en-US" dirty="0" smtClean="0"/>
              <a:t>To bear wrongs patiently</a:t>
            </a:r>
          </a:p>
          <a:p>
            <a:pPr lvl="0"/>
            <a:r>
              <a:rPr lang="en-US" dirty="0" smtClean="0"/>
              <a:t>To forgive all injuries</a:t>
            </a:r>
          </a:p>
          <a:p>
            <a:pPr lvl="0"/>
            <a:r>
              <a:rPr lang="en-US" dirty="0" smtClean="0"/>
              <a:t>To pray for the living and the dead</a:t>
            </a:r>
          </a:p>
        </p:txBody>
      </p:sp>
      <p:pic>
        <p:nvPicPr>
          <p:cNvPr id="4" name="Picture 3" descr="slide15-shutterstock_MANDY GODBEHEA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612892" y="1219200"/>
            <a:ext cx="3049524" cy="45720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5" name="TextBox 4"/>
          <p:cNvSpPr txBox="1"/>
          <p:nvPr/>
        </p:nvSpPr>
        <p:spPr bwMode="auto">
          <a:xfrm>
            <a:off x="6096000" y="5774323"/>
            <a:ext cx="11430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en-US" sz="500" dirty="0" smtClean="0"/>
              <a:t>© </a:t>
            </a:r>
            <a:r>
              <a:rPr lang="en-US" sz="500" dirty="0" err="1" smtClean="0"/>
              <a:t>shutterstock</a:t>
            </a:r>
            <a:r>
              <a:rPr lang="en-US" sz="500" dirty="0" smtClean="0"/>
              <a:t>/MANDY GODBEHEAR</a:t>
            </a:r>
            <a:endParaRPr lang="en-US" sz="5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Put Christ First</a:t>
            </a:r>
            <a:endParaRPr lang="en-US" dirty="0"/>
          </a:p>
        </p:txBody>
      </p:sp>
      <p:pic>
        <p:nvPicPr>
          <p:cNvPr id="4" name="Picture 3" descr="slide16-shutterstock_Lisa F. Young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562600" y="1023515"/>
            <a:ext cx="3581400" cy="5297929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God calls us to live a discipleship of </a:t>
            </a:r>
            <a:br>
              <a:rPr lang="en-US" dirty="0" smtClean="0"/>
            </a:br>
            <a:r>
              <a:rPr lang="en-US" dirty="0" smtClean="0"/>
              <a:t>putting Christ first, living sacrificially </a:t>
            </a:r>
            <a:br>
              <a:rPr lang="en-US" dirty="0" smtClean="0"/>
            </a:br>
            <a:r>
              <a:rPr lang="en-US" dirty="0" smtClean="0"/>
              <a:t>out of love, and putting everything </a:t>
            </a:r>
            <a:br>
              <a:rPr lang="en-US" dirty="0" smtClean="0"/>
            </a:br>
            <a:r>
              <a:rPr lang="en-US" dirty="0" smtClean="0"/>
              <a:t>we have at God’s service in our </a:t>
            </a:r>
            <a:br>
              <a:rPr lang="en-US" dirty="0" smtClean="0"/>
            </a:br>
            <a:r>
              <a:rPr lang="en-US" dirty="0" smtClean="0"/>
              <a:t>ordinary life.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5" name="TextBox 4"/>
          <p:cNvSpPr txBox="1"/>
          <p:nvPr/>
        </p:nvSpPr>
        <p:spPr bwMode="auto">
          <a:xfrm>
            <a:off x="5943600" y="6172200"/>
            <a:ext cx="11430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en-US" sz="500" dirty="0" smtClean="0"/>
              <a:t>© </a:t>
            </a:r>
            <a:r>
              <a:rPr lang="en-US" sz="500" dirty="0" err="1" smtClean="0"/>
              <a:t>shutterstock</a:t>
            </a:r>
            <a:r>
              <a:rPr lang="en-US" sz="500" dirty="0" smtClean="0"/>
              <a:t>/Lisa F. Young</a:t>
            </a:r>
            <a:endParaRPr lang="en-US" sz="5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Word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752600"/>
            <a:ext cx="3657600" cy="4373563"/>
          </a:xfrm>
        </p:spPr>
        <p:txBody>
          <a:bodyPr/>
          <a:lstStyle/>
          <a:p>
            <a:pPr lvl="0"/>
            <a:r>
              <a:rPr lang="en-US" dirty="0" smtClean="0"/>
              <a:t>To be a disciple of Christ means you must study his Word―and live the Word.</a:t>
            </a:r>
          </a:p>
          <a:p>
            <a:pPr lvl="0"/>
            <a:r>
              <a:rPr lang="en-US" dirty="0" smtClean="0"/>
              <a:t>As a disciple of Christ, you will be asked to spread his Word, regardless of the sacrifices and personal difficulties you may have to endure.</a:t>
            </a:r>
          </a:p>
        </p:txBody>
      </p:sp>
      <p:pic>
        <p:nvPicPr>
          <p:cNvPr id="4" name="Picture 3" descr="slide17shutterstock_Jacob Gregory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flipH="1">
            <a:off x="5389474" y="1219200"/>
            <a:ext cx="3187598" cy="48006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TextBox 4"/>
          <p:cNvSpPr txBox="1"/>
          <p:nvPr/>
        </p:nvSpPr>
        <p:spPr bwMode="auto">
          <a:xfrm>
            <a:off x="5486400" y="5943600"/>
            <a:ext cx="11430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en-US" sz="500" dirty="0" smtClean="0"/>
              <a:t>© </a:t>
            </a:r>
            <a:r>
              <a:rPr lang="en-US" sz="500" dirty="0" err="1" smtClean="0"/>
              <a:t>shutterstock</a:t>
            </a:r>
            <a:r>
              <a:rPr lang="en-US" sz="500" dirty="0" smtClean="0"/>
              <a:t>/Jacob Gregory</a:t>
            </a:r>
            <a:endParaRPr lang="en-US" sz="5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Path to Salvation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Jesus wants us to help as many people as possible to find salvation in him.</a:t>
            </a:r>
          </a:p>
          <a:p>
            <a:pPr lvl="0"/>
            <a:r>
              <a:rPr lang="en-US" dirty="0" smtClean="0"/>
              <a:t>Christian discipleship is the process by which disciples grow in Christ and are equipped by the Holy Spirit to lead others to walk on the path to salvation.</a:t>
            </a:r>
          </a:p>
        </p:txBody>
      </p:sp>
      <p:pic>
        <p:nvPicPr>
          <p:cNvPr id="4" name="Picture 3" descr="slide18-ArburetumVolcjiPotok-wikimedi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95600" y="4191000"/>
            <a:ext cx="3429000" cy="257175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 bwMode="auto">
          <a:xfrm rot="16200000">
            <a:off x="5609141" y="5173161"/>
            <a:ext cx="15240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en-US" sz="500" dirty="0" smtClean="0"/>
              <a:t>Image in public domain</a:t>
            </a:r>
            <a:endParaRPr lang="en-US" sz="5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lide19-puzzle-pieces-wikimedi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686425" y="3352800"/>
            <a:ext cx="3533775" cy="2857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 of the Puzzle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We are part of the divine puzzle, part of God’s plan.</a:t>
            </a:r>
          </a:p>
          <a:p>
            <a:pPr lvl="0"/>
            <a:r>
              <a:rPr lang="en-US" dirty="0" smtClean="0"/>
              <a:t>Jesus wants us to be part of his ministry to the world. It is a high calling.</a:t>
            </a:r>
          </a:p>
          <a:p>
            <a:pPr lvl="0"/>
            <a:r>
              <a:rPr lang="en-US" dirty="0" smtClean="0"/>
              <a:t>“Go, therefore, and make disciples </a:t>
            </a:r>
            <a:br>
              <a:rPr lang="en-US" dirty="0" smtClean="0"/>
            </a:br>
            <a:r>
              <a:rPr lang="en-US" dirty="0" smtClean="0"/>
              <a:t>of all nations.  .  .  .  I am with </a:t>
            </a:r>
            <a:br>
              <a:rPr lang="en-US" dirty="0" smtClean="0"/>
            </a:br>
            <a:r>
              <a:rPr lang="en-US" dirty="0" smtClean="0"/>
              <a:t>you always, until the end of </a:t>
            </a:r>
            <a:br>
              <a:rPr lang="en-US" dirty="0" smtClean="0"/>
            </a:br>
            <a:r>
              <a:rPr lang="en-US" dirty="0" smtClean="0"/>
              <a:t>the age.” (Matthew 28:19–20)</a:t>
            </a:r>
          </a:p>
        </p:txBody>
      </p:sp>
      <p:sp>
        <p:nvSpPr>
          <p:cNvPr id="5" name="TextBox 4"/>
          <p:cNvSpPr txBox="1"/>
          <p:nvPr/>
        </p:nvSpPr>
        <p:spPr bwMode="auto">
          <a:xfrm rot="19177080">
            <a:off x="8026814" y="4983057"/>
            <a:ext cx="860361" cy="1682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en-US" sz="500" dirty="0" smtClean="0"/>
              <a:t>Image in public domain</a:t>
            </a:r>
            <a:endParaRPr lang="en-US" sz="5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Service Groups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Catholic Relief Services</a:t>
            </a:r>
          </a:p>
          <a:p>
            <a:pPr lvl="0"/>
            <a:r>
              <a:rPr lang="en-US" dirty="0" smtClean="0"/>
              <a:t>Catholic Campaign for Human Development</a:t>
            </a:r>
          </a:p>
          <a:p>
            <a:pPr lvl="0"/>
            <a:r>
              <a:rPr lang="en-US" dirty="0" smtClean="0"/>
              <a:t>Operation Rice Bowl</a:t>
            </a:r>
          </a:p>
          <a:p>
            <a:pPr lvl="0"/>
            <a:r>
              <a:rPr lang="en-US" dirty="0" smtClean="0"/>
              <a:t>Catholic Charities</a:t>
            </a:r>
          </a:p>
          <a:p>
            <a:pPr lvl="0"/>
            <a:r>
              <a:rPr lang="en-US" dirty="0" smtClean="0"/>
              <a:t>Saint Vincent de Paul </a:t>
            </a:r>
            <a:br>
              <a:rPr lang="en-US" dirty="0" smtClean="0"/>
            </a:br>
            <a:r>
              <a:rPr lang="en-US" dirty="0" smtClean="0"/>
              <a:t>Society</a:t>
            </a:r>
          </a:p>
          <a:p>
            <a:pPr lvl="0"/>
            <a:r>
              <a:rPr lang="en-US" dirty="0" smtClean="0"/>
              <a:t>Local charities and </a:t>
            </a:r>
            <a:br>
              <a:rPr lang="en-US" dirty="0" smtClean="0"/>
            </a:br>
            <a:r>
              <a:rPr lang="en-US" dirty="0" smtClean="0"/>
              <a:t>outreach</a:t>
            </a:r>
          </a:p>
          <a:p>
            <a:pPr lvl="0"/>
            <a:r>
              <a:rPr lang="en-US" dirty="0" smtClean="0"/>
              <a:t>Peter’s Pence</a:t>
            </a:r>
          </a:p>
        </p:txBody>
      </p:sp>
      <p:pic>
        <p:nvPicPr>
          <p:cNvPr id="4" name="Picture 3" descr="slide20-crs.org.JPG"/>
          <p:cNvPicPr>
            <a:picLocks noChangeAspect="1"/>
          </p:cNvPicPr>
          <p:nvPr/>
        </p:nvPicPr>
        <p:blipFill>
          <a:blip r:embed="rId3" cstate="print"/>
          <a:srcRect l="4327" r="15628"/>
          <a:stretch>
            <a:fillRect/>
          </a:stretch>
        </p:blipFill>
        <p:spPr>
          <a:xfrm>
            <a:off x="5097620" y="2895600"/>
            <a:ext cx="3606522" cy="2895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TextBox 4"/>
          <p:cNvSpPr txBox="1"/>
          <p:nvPr/>
        </p:nvSpPr>
        <p:spPr bwMode="auto">
          <a:xfrm>
            <a:off x="5105400" y="5774323"/>
            <a:ext cx="11430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en-US" sz="500" dirty="0" smtClean="0"/>
              <a:t>© crs.org</a:t>
            </a:r>
            <a:endParaRPr lang="en-US" sz="5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 Are Called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371600" y="1752600"/>
            <a:ext cx="4267200" cy="4373563"/>
          </a:xfrm>
        </p:spPr>
        <p:txBody>
          <a:bodyPr/>
          <a:lstStyle/>
          <a:p>
            <a:pPr lvl="0"/>
            <a:r>
              <a:rPr lang="en-US" dirty="0" smtClean="0"/>
              <a:t>Through our Baptism we are called to the Church and to Christ.</a:t>
            </a:r>
          </a:p>
          <a:p>
            <a:pPr lvl="0"/>
            <a:r>
              <a:rPr lang="en-US" dirty="0" smtClean="0"/>
              <a:t>Discipleship is our response to being called.</a:t>
            </a:r>
          </a:p>
        </p:txBody>
      </p:sp>
      <p:pic>
        <p:nvPicPr>
          <p:cNvPr id="4" name="Picture 3" descr="slide2-shutterstock_Yuri Arcur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15000" y="1128217"/>
            <a:ext cx="3429000" cy="489158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 bwMode="auto">
          <a:xfrm>
            <a:off x="5791200" y="5989320"/>
            <a:ext cx="11430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en-US" sz="500" dirty="0" smtClean="0"/>
              <a:t>© </a:t>
            </a:r>
            <a:r>
              <a:rPr lang="en-US" sz="500" dirty="0" err="1" smtClean="0"/>
              <a:t>shutterstock</a:t>
            </a:r>
            <a:r>
              <a:rPr lang="en-US" sz="500" dirty="0" smtClean="0"/>
              <a:t>/Yuri </a:t>
            </a:r>
            <a:r>
              <a:rPr lang="en-US" sz="500" dirty="0" err="1" smtClean="0"/>
              <a:t>Arcurs</a:t>
            </a:r>
            <a:endParaRPr lang="en-US" sz="5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It’s Up to You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Being a disciple is up to you:</a:t>
            </a:r>
          </a:p>
          <a:p>
            <a:pPr lvl="0"/>
            <a:r>
              <a:rPr lang="en-US" dirty="0" smtClean="0"/>
              <a:t>Participate in the Sacraments.</a:t>
            </a:r>
          </a:p>
          <a:p>
            <a:pPr lvl="0"/>
            <a:r>
              <a:rPr lang="en-US" dirty="0" smtClean="0"/>
              <a:t>Take time to pray.</a:t>
            </a:r>
          </a:p>
          <a:p>
            <a:pPr lvl="0"/>
            <a:r>
              <a:rPr lang="en-US" dirty="0" smtClean="0"/>
              <a:t>Read the Scriptures.</a:t>
            </a:r>
          </a:p>
          <a:p>
            <a:pPr lvl="0"/>
            <a:r>
              <a:rPr lang="en-US" dirty="0" smtClean="0"/>
              <a:t>Make choices to follow Christ.</a:t>
            </a:r>
          </a:p>
          <a:p>
            <a:pPr lvl="0"/>
            <a:r>
              <a:rPr lang="en-US" dirty="0" smtClean="0"/>
              <a:t>Lead by example.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 marL="0" indent="0" algn="ctr">
              <a:buNone/>
            </a:pP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NEVER FORGET THAT CHRIST IS WITH YOU AT ALL TIMES.</a:t>
            </a:r>
          </a:p>
          <a:p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Deed and Truth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The Apostle John wrote to the earliest Christian disciples:</a:t>
            </a:r>
          </a:p>
          <a:p>
            <a:pPr lvl="0"/>
            <a:r>
              <a:rPr lang="en-US" dirty="0" smtClean="0"/>
              <a:t>“Children, let us love not in word or speech but in deed and truth” (1 John 3:18).</a:t>
            </a:r>
          </a:p>
        </p:txBody>
      </p:sp>
      <p:pic>
        <p:nvPicPr>
          <p:cNvPr id="4" name="Picture 3" descr="slide3-US_Navy_090219-N-7544A-109_Air_Traffic-wikimedi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09800" y="3645979"/>
            <a:ext cx="4724400" cy="313582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TextBox 6"/>
          <p:cNvSpPr txBox="1"/>
          <p:nvPr/>
        </p:nvSpPr>
        <p:spPr bwMode="auto">
          <a:xfrm rot="16200000">
            <a:off x="6104439" y="5173161"/>
            <a:ext cx="15240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en-US" sz="500" dirty="0" smtClean="0"/>
              <a:t>Image in public domain</a:t>
            </a:r>
            <a:endParaRPr lang="en-US" sz="5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Counterculture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752600"/>
            <a:ext cx="4191000" cy="43735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Discipleship is counterculture.</a:t>
            </a:r>
          </a:p>
          <a:p>
            <a:pPr lvl="0"/>
            <a:r>
              <a:rPr lang="en-US" dirty="0" smtClean="0"/>
              <a:t>Modern culture often says, “Me first!”</a:t>
            </a:r>
          </a:p>
          <a:p>
            <a:pPr lvl="0"/>
            <a:r>
              <a:rPr lang="en-US" dirty="0" smtClean="0"/>
              <a:t>But in the Church, we serve one another.</a:t>
            </a:r>
          </a:p>
          <a:p>
            <a:pPr lvl="0"/>
            <a:r>
              <a:rPr lang="en-US" dirty="0" smtClean="0"/>
              <a:t>Modern culture often says, “You are on your own.”</a:t>
            </a:r>
          </a:p>
          <a:p>
            <a:pPr lvl="0"/>
            <a:r>
              <a:rPr lang="en-US" dirty="0" smtClean="0"/>
              <a:t>But in the Church, we are one in Jesus.</a:t>
            </a:r>
          </a:p>
          <a:p>
            <a:endParaRPr lang="en-US" dirty="0"/>
          </a:p>
        </p:txBody>
      </p:sp>
      <p:pic>
        <p:nvPicPr>
          <p:cNvPr id="4" name="Picture 3" descr="slide4-shutterstock_Jason Stitt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91200" y="1486528"/>
            <a:ext cx="2871216" cy="430467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TextBox 4"/>
          <p:cNvSpPr txBox="1"/>
          <p:nvPr/>
        </p:nvSpPr>
        <p:spPr bwMode="auto">
          <a:xfrm>
            <a:off x="6172200" y="5850523"/>
            <a:ext cx="11430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en-US" sz="500" dirty="0" smtClean="0"/>
              <a:t>© </a:t>
            </a:r>
            <a:r>
              <a:rPr lang="en-US" sz="500" dirty="0" err="1" smtClean="0"/>
              <a:t>shutterstock</a:t>
            </a:r>
            <a:r>
              <a:rPr lang="en-US" sz="500" dirty="0" smtClean="0"/>
              <a:t>/Jason </a:t>
            </a:r>
            <a:r>
              <a:rPr lang="en-US" sz="500" dirty="0" err="1" smtClean="0"/>
              <a:t>Stitt</a:t>
            </a:r>
            <a:endParaRPr lang="en-US" sz="5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 Rule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752600"/>
            <a:ext cx="3962400" cy="4373563"/>
          </a:xfrm>
        </p:spPr>
        <p:txBody>
          <a:bodyPr/>
          <a:lstStyle/>
          <a:p>
            <a:pPr lvl="0"/>
            <a:r>
              <a:rPr lang="en-US" dirty="0" smtClean="0"/>
              <a:t>In the Church, we are called to follow this simple rule: Do to others whatever you would have them do to you.</a:t>
            </a:r>
          </a:p>
        </p:txBody>
      </p:sp>
      <p:pic>
        <p:nvPicPr>
          <p:cNvPr id="4" name="Picture 3" descr="slide5-MotherTeresa-wikimedia.jpg"/>
          <p:cNvPicPr>
            <a:picLocks noChangeAspect="1"/>
          </p:cNvPicPr>
          <p:nvPr/>
        </p:nvPicPr>
        <p:blipFill>
          <a:blip r:embed="rId3" cstate="print"/>
          <a:srcRect l="12150" r="10757"/>
          <a:stretch>
            <a:fillRect/>
          </a:stretch>
        </p:blipFill>
        <p:spPr>
          <a:xfrm flipH="1">
            <a:off x="5486400" y="1600200"/>
            <a:ext cx="3276600" cy="44196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5" name="TextBox 4"/>
          <p:cNvSpPr txBox="1"/>
          <p:nvPr/>
        </p:nvSpPr>
        <p:spPr bwMode="auto">
          <a:xfrm rot="16200000">
            <a:off x="8047540" y="5096962"/>
            <a:ext cx="15240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en-US" sz="500" dirty="0" smtClean="0"/>
              <a:t>Image in public domain</a:t>
            </a:r>
            <a:endParaRPr lang="en-US" sz="5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Salt and Light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752600"/>
            <a:ext cx="4800600" cy="43735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Discipleship means being </a:t>
            </a:r>
            <a:br>
              <a:rPr lang="en-US" dirty="0" smtClean="0"/>
            </a:br>
            <a:r>
              <a:rPr lang="en-US" dirty="0" smtClean="0"/>
              <a:t>“salt and light” for the world. </a:t>
            </a:r>
            <a:br>
              <a:rPr lang="en-US" dirty="0" smtClean="0"/>
            </a:br>
            <a:r>
              <a:rPr lang="en-US" dirty="0" smtClean="0"/>
              <a:t>We do this by contributing our gifts to the Church and to the human community.</a:t>
            </a:r>
          </a:p>
        </p:txBody>
      </p:sp>
      <p:pic>
        <p:nvPicPr>
          <p:cNvPr id="4" name="Picture 3" descr="slide7-saltandlight-gloscitymission.org.uk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81355" y="914400"/>
            <a:ext cx="3076845" cy="48768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 bwMode="auto">
          <a:xfrm rot="4111199">
            <a:off x="7717529" y="4135761"/>
            <a:ext cx="11430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en-US" sz="500" dirty="0" smtClean="0"/>
              <a:t>© gloscitymission.org.uk</a:t>
            </a:r>
            <a:endParaRPr lang="en-US" sz="5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Called by God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752600"/>
            <a:ext cx="3352800" cy="43735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People think that being called by God involves a dramatic, startling experience with an angel or a cloud or a trumpet in the background, followed by God’s instructions about what to do next.</a:t>
            </a:r>
          </a:p>
          <a:p>
            <a:endParaRPr lang="en-US" dirty="0"/>
          </a:p>
        </p:txBody>
      </p:sp>
      <p:pic>
        <p:nvPicPr>
          <p:cNvPr id="4" name="Picture 3" descr="slide8-Bourdon,_Sébastien_-_Burning_bush-wikimedi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29200" y="1295400"/>
            <a:ext cx="3491738" cy="44958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TextBox 4"/>
          <p:cNvSpPr txBox="1"/>
          <p:nvPr/>
        </p:nvSpPr>
        <p:spPr bwMode="auto">
          <a:xfrm rot="16200000">
            <a:off x="7818940" y="4487363"/>
            <a:ext cx="15240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en-US" sz="500" dirty="0" smtClean="0"/>
              <a:t>Image in public domain</a:t>
            </a:r>
            <a:endParaRPr lang="en-US" sz="5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Your Call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752600"/>
            <a:ext cx="4724400" cy="4373563"/>
          </a:xfrm>
        </p:spPr>
        <p:txBody>
          <a:bodyPr/>
          <a:lstStyle/>
          <a:p>
            <a:pPr lvl="0"/>
            <a:r>
              <a:rPr lang="en-US" dirty="0" smtClean="0"/>
              <a:t>Through the Sacrament of Baptism, you were incorporated into the Church.</a:t>
            </a:r>
          </a:p>
          <a:p>
            <a:pPr lvl="0"/>
            <a:r>
              <a:rPr lang="en-US" dirty="0" smtClean="0"/>
              <a:t>As you were immersed in the waters of Baptism, or the waters were poured over your head, you died and rose with Christ and were freed from Original Sin  .  .  .  in the name of the Father, and of the Son, and of the Holy Spirit.</a:t>
            </a:r>
          </a:p>
        </p:txBody>
      </p:sp>
      <p:pic>
        <p:nvPicPr>
          <p:cNvPr id="4" name="Picture 3" descr="slide9-Chrzest_gdansk-wikimedia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248400" y="1676400"/>
            <a:ext cx="2494858" cy="375482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5" name="TextBox 4"/>
          <p:cNvSpPr txBox="1"/>
          <p:nvPr/>
        </p:nvSpPr>
        <p:spPr bwMode="auto">
          <a:xfrm rot="16200000">
            <a:off x="8027799" y="4432185"/>
            <a:ext cx="15240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en-US" sz="500" dirty="0" smtClean="0"/>
              <a:t>Image in public domain</a:t>
            </a:r>
            <a:endParaRPr lang="en-US" sz="5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Anointed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With Sacred Chrism, you were anointed and incorporated into the Body of Christ as priest, prophet, and king.</a:t>
            </a:r>
          </a:p>
          <a:p>
            <a:pPr lvl="0"/>
            <a:r>
              <a:rPr lang="en-US" dirty="0" smtClean="0"/>
              <a:t>You “put on Christ” and welcomed Christ’s light into your life.</a:t>
            </a:r>
          </a:p>
        </p:txBody>
      </p:sp>
      <p:pic>
        <p:nvPicPr>
          <p:cNvPr id="4" name="Picture 3" descr="slide10-Dilma_Rousseff-wikimedi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438400" y="3962400"/>
            <a:ext cx="3962400" cy="264490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TextBox 4"/>
          <p:cNvSpPr txBox="1"/>
          <p:nvPr/>
        </p:nvSpPr>
        <p:spPr bwMode="auto">
          <a:xfrm rot="16200000">
            <a:off x="5772153" y="5173161"/>
            <a:ext cx="15240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en-US" sz="500" dirty="0" smtClean="0"/>
              <a:t>Image in public domain</a:t>
            </a:r>
            <a:endParaRPr lang="en-US" sz="5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LIC Presentation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 w="9525">
          <a:noFill/>
          <a:miter lim="800000"/>
          <a:headEnd/>
          <a:tailEnd/>
        </a:ln>
      </a:spPr>
      <a:bodyPr>
        <a:spAutoFit/>
      </a:bodyPr>
      <a:lstStyle>
        <a:defPPr>
          <a:defRPr sz="800" dirty="0">
            <a:solidFill>
              <a:schemeClr val="bg1">
                <a:lumMod val="65000"/>
              </a:schemeClr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LIC Presentation template</Template>
  <TotalTime>165</TotalTime>
  <Words>904</Words>
  <Application>Microsoft Office PowerPoint</Application>
  <PresentationFormat>On-screen Show (4:3)</PresentationFormat>
  <Paragraphs>128</Paragraphs>
  <Slides>20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LIC Presentation template</vt:lpstr>
      <vt:lpstr>Discipleship</vt:lpstr>
      <vt:lpstr>We Are Called</vt:lpstr>
      <vt:lpstr>In Deed and Truth</vt:lpstr>
      <vt:lpstr>Counterculture</vt:lpstr>
      <vt:lpstr>One Rule</vt:lpstr>
      <vt:lpstr>Salt and Light</vt:lpstr>
      <vt:lpstr>Called by God</vt:lpstr>
      <vt:lpstr>Your Call</vt:lpstr>
      <vt:lpstr>Anointed</vt:lpstr>
      <vt:lpstr>Sent as a Disciple</vt:lpstr>
      <vt:lpstr>Jesus Shows the Way</vt:lpstr>
      <vt:lpstr>Act</vt:lpstr>
      <vt:lpstr>Corporal Works of Mercy</vt:lpstr>
      <vt:lpstr>Spiritual Works of Mercy</vt:lpstr>
      <vt:lpstr>Put Christ First</vt:lpstr>
      <vt:lpstr>The Word</vt:lpstr>
      <vt:lpstr>Path to Salvation</vt:lpstr>
      <vt:lpstr>Part of the Puzzle</vt:lpstr>
      <vt:lpstr>Service Groups</vt:lpstr>
      <vt:lpstr>It’s Up to You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bmartinka</dc:creator>
  <cp:lastModifiedBy>pintern</cp:lastModifiedBy>
  <cp:revision>27</cp:revision>
  <dcterms:created xsi:type="dcterms:W3CDTF">2010-11-23T19:12:26Z</dcterms:created>
  <dcterms:modified xsi:type="dcterms:W3CDTF">2012-02-15T17:07:48Z</dcterms:modified>
</cp:coreProperties>
</file>