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0" r:id="rId5"/>
    <p:sldId id="261" r:id="rId6"/>
    <p:sldId id="262" r:id="rId7"/>
    <p:sldId id="263" r:id="rId8"/>
    <p:sldId id="259"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32B3"/>
    <a:srgbClr val="5163D2"/>
    <a:srgbClr val="C80000"/>
    <a:srgbClr val="009F00"/>
    <a:srgbClr val="823EC1"/>
    <a:srgbClr val="3BA4CF"/>
    <a:srgbClr val="332082"/>
    <a:srgbClr val="CA36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9" autoAdjust="0"/>
    <p:restoredTop sz="84908" autoAdjust="0"/>
  </p:normalViewPr>
  <p:slideViewPr>
    <p:cSldViewPr>
      <p:cViewPr varScale="1">
        <p:scale>
          <a:sx n="95" d="100"/>
          <a:sy n="95" d="100"/>
        </p:scale>
        <p:origin x="-1818" y="-102"/>
      </p:cViewPr>
      <p:guideLst>
        <p:guide orient="horz" pos="3792"/>
        <p:guide pos="1104"/>
        <p:guide pos="528"/>
      </p:guideLst>
    </p:cSldViewPr>
  </p:slideViewPr>
  <p:outlineViewPr>
    <p:cViewPr>
      <p:scale>
        <a:sx n="100" d="100"/>
        <a:sy n="10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2064"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7F570B4-D236-4632-85F0-F28D4B4C3D2C}" type="slidenum">
              <a:rPr lang="en-US"/>
              <a:pPr>
                <a:defRPr/>
              </a:pPr>
              <a:t>‹#›</a:t>
            </a:fld>
            <a:endParaRPr lang="en-US"/>
          </a:p>
        </p:txBody>
      </p:sp>
    </p:spTree>
    <p:extLst>
      <p:ext uri="{BB962C8B-B14F-4D97-AF65-F5344CB8AC3E}">
        <p14:creationId xmlns:p14="http://schemas.microsoft.com/office/powerpoint/2010/main" val="24443589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p>
            <a:fld id="{1BB344C7-E756-4761-8B5F-E770EE815162}" type="slidenum">
              <a:rPr lang="en-US" smtClean="0"/>
              <a:pPr/>
              <a:t>2</a:t>
            </a:fld>
            <a:endParaRPr 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p:spPr>
        <p:txBody>
          <a:bodyPr/>
          <a:lstStyle/>
          <a:p>
            <a:r>
              <a:rPr lang="en-US" dirty="0" smtClean="0"/>
              <a:t>The first slide can be used to begin a class discussion about whether the students have ever doubted God’s existence. It would be good to pause after each of the questions and allow for student feedback. The final question about further comments allows the students to express ways they have doubted their faith that may not have been voiced in the discussion of the bulleted questions.</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97C264C3-9723-44B3-A470-AD988C899D15}" type="slidenum">
              <a:rPr lang="en-US" sz="1200"/>
              <a:pPr algn="r"/>
              <a:t>3</a:t>
            </a:fld>
            <a:endParaRPr lang="en-US" sz="1200"/>
          </a:p>
        </p:txBody>
      </p:sp>
      <p:sp>
        <p:nvSpPr>
          <p:cNvPr id="13315" name="Rectangle 2"/>
          <p:cNvSpPr>
            <a:spLocks noGrp="1" noRot="1" noChangeAspect="1" noChangeArrowheads="1" noTextEdit="1"/>
          </p:cNvSpPr>
          <p:nvPr>
            <p:ph type="sldImg"/>
          </p:nvPr>
        </p:nvSpPr>
        <p:spPr>
          <a:solidFill>
            <a:srgbClr val="FFFFFF"/>
          </a:solidFill>
          <a:ln/>
        </p:spPr>
      </p:sp>
      <p:sp>
        <p:nvSpPr>
          <p:cNvPr id="13316" name="Rectangle 3"/>
          <p:cNvSpPr>
            <a:spLocks noGrp="1" noChangeArrowheads="1"/>
          </p:cNvSpPr>
          <p:nvPr>
            <p:ph type="body" idx="1"/>
          </p:nvPr>
        </p:nvSpPr>
        <p:spPr>
          <a:noFill/>
          <a:ln>
            <a:solidFill>
              <a:srgbClr val="000000"/>
            </a:solidFill>
          </a:ln>
        </p:spPr>
        <p:txBody>
          <a:bodyPr/>
          <a:lstStyle/>
          <a:p>
            <a:pPr eaLnBrk="1" hangingPunct="1"/>
            <a:r>
              <a:rPr lang="en-US" dirty="0" smtClean="0"/>
              <a:t>The title of this slide can be used for discussion in class if time allows. When the last bullet point comes on the screen, you may find that some students would like to answer this question. If time allows, open this up for discussion.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3D6AEED4-5646-4A6A-9774-5E0878F96C76}" type="slidenum">
              <a:rPr lang="en-US" sz="1200"/>
              <a:pPr algn="r"/>
              <a:t>4</a:t>
            </a:fld>
            <a:endParaRPr lang="en-US" sz="1200"/>
          </a:p>
        </p:txBody>
      </p:sp>
      <p:sp>
        <p:nvSpPr>
          <p:cNvPr id="14339" name="Rectangle 2"/>
          <p:cNvSpPr>
            <a:spLocks noGrp="1" noRot="1" noChangeAspect="1" noChangeArrowheads="1" noTextEdit="1"/>
          </p:cNvSpPr>
          <p:nvPr>
            <p:ph type="sldImg"/>
          </p:nvPr>
        </p:nvSpPr>
        <p:spPr>
          <a:solidFill>
            <a:srgbClr val="FFFFFF"/>
          </a:solidFill>
          <a:ln/>
        </p:spPr>
      </p:sp>
      <p:sp>
        <p:nvSpPr>
          <p:cNvPr id="14340" name="Rectangle 3"/>
          <p:cNvSpPr>
            <a:spLocks noGrp="1" noChangeArrowheads="1"/>
          </p:cNvSpPr>
          <p:nvPr>
            <p:ph type="body" idx="1"/>
          </p:nvPr>
        </p:nvSpPr>
        <p:spPr>
          <a:noFill/>
          <a:ln>
            <a:solidFill>
              <a:srgbClr val="000000"/>
            </a:solidFill>
          </a:ln>
        </p:spPr>
        <p:txBody>
          <a:bodyPr/>
          <a:lstStyle/>
          <a:p>
            <a:r>
              <a:rPr lang="en-US" dirty="0" smtClean="0"/>
              <a:t>The material on this slide is straightforward and informational. You may want to allude to the prayer “The Act of Faith” when the “Thought from the </a:t>
            </a:r>
            <a:r>
              <a:rPr lang="en-US" i="1" dirty="0" smtClean="0"/>
              <a:t>Catechism</a:t>
            </a:r>
            <a:r>
              <a:rPr lang="en-US" dirty="0" smtClean="0"/>
              <a:t>”  comes on the screen. This prayer is on the final slide for the class to pray together.</a:t>
            </a:r>
            <a:endParaRPr lang="en-US" dirty="0" smtClean="0">
              <a:latin typeface="Calibri" pitchFamily="34" charset="0"/>
            </a:endParaRPr>
          </a:p>
          <a:p>
            <a:endParaRPr lang="en-US" dirty="0" smtClean="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A150F46F-E814-4822-A0C4-87F415CA231D}" type="slidenum">
              <a:rPr lang="en-US" sz="1200"/>
              <a:pPr algn="r"/>
              <a:t>5</a:t>
            </a:fld>
            <a:endParaRPr lang="en-US" sz="1200"/>
          </a:p>
        </p:txBody>
      </p:sp>
      <p:sp>
        <p:nvSpPr>
          <p:cNvPr id="15363" name="Rectangle 2"/>
          <p:cNvSpPr>
            <a:spLocks noGrp="1" noRot="1" noChangeAspect="1" noChangeArrowheads="1" noTextEdit="1"/>
          </p:cNvSpPr>
          <p:nvPr>
            <p:ph type="sldImg"/>
          </p:nvPr>
        </p:nvSpPr>
        <p:spPr>
          <a:solidFill>
            <a:srgbClr val="FFFFFF"/>
          </a:solidFill>
          <a:ln/>
        </p:spPr>
      </p:sp>
      <p:sp>
        <p:nvSpPr>
          <p:cNvPr id="15364" name="Rectangle 3"/>
          <p:cNvSpPr>
            <a:spLocks noGrp="1" noChangeArrowheads="1"/>
          </p:cNvSpPr>
          <p:nvPr>
            <p:ph type="body" idx="1"/>
          </p:nvPr>
        </p:nvSpPr>
        <p:spPr>
          <a:noFill/>
          <a:ln>
            <a:solidFill>
              <a:srgbClr val="000000"/>
            </a:solidFill>
          </a:ln>
        </p:spPr>
        <p:txBody>
          <a:bodyPr/>
          <a:lstStyle/>
          <a:p>
            <a:r>
              <a:rPr lang="en-US" dirty="0" smtClean="0"/>
              <a:t>When the bullet on the witness of the martyrs comes on the screen, you may want to have an account of a saint’s martyrdom to share with the class. A cross-discipline (theology / fine arts) example can be showing the students the final scene of the </a:t>
            </a:r>
            <a:r>
              <a:rPr lang="en-US" i="1" dirty="0" smtClean="0"/>
              <a:t>Dialogue of the Carmelites.</a:t>
            </a:r>
            <a:r>
              <a:rPr lang="en-US" dirty="0" smtClean="0"/>
              <a:t> This French opera tells of the Carmelite nun-martyrs in </a:t>
            </a:r>
            <a:r>
              <a:rPr lang="en-US" dirty="0" err="1" smtClean="0"/>
              <a:t>Compiègne</a:t>
            </a:r>
            <a:r>
              <a:rPr lang="en-US" dirty="0" smtClean="0"/>
              <a:t>, France, who were sentenced to the guillotine. Other possibilities could be the martyrdom scene of the movie </a:t>
            </a:r>
            <a:r>
              <a:rPr lang="en-US" i="1" dirty="0" smtClean="0"/>
              <a:t>Becket </a:t>
            </a:r>
            <a:r>
              <a:rPr lang="en-US" dirty="0" smtClean="0"/>
              <a:t>or </a:t>
            </a:r>
            <a:r>
              <a:rPr lang="en-US" i="1" dirty="0" smtClean="0"/>
              <a:t>A Man for All Seasons.</a:t>
            </a:r>
            <a:r>
              <a:rPr lang="en-US" dirty="0" smtClean="0"/>
              <a:t> When the bullet on our reason and intellect comes on the screen, take time to remind the students of Saint Thomas Aquinas’s five proofs for the existence of God that were studied in the previous course (see the PowerPoint “Finding God and Being Found by God” [Document #: TX001070]).</a:t>
            </a:r>
            <a:endParaRPr lang="en-US" dirty="0" smtClean="0">
              <a:latin typeface="Calibri" pitchFamily="34" charset="0"/>
            </a:endParaRPr>
          </a:p>
          <a:p>
            <a:endParaRPr lang="en-US" dirty="0" smtClean="0">
              <a:latin typeface="Calibri"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A2887F7C-EA8B-4C10-BB66-885353D5262C}" type="slidenum">
              <a:rPr lang="en-US" sz="1200"/>
              <a:pPr algn="r"/>
              <a:t>6</a:t>
            </a:fld>
            <a:endParaRPr lang="en-US" sz="1200"/>
          </a:p>
        </p:txBody>
      </p:sp>
      <p:sp>
        <p:nvSpPr>
          <p:cNvPr id="16387" name="Rectangle 2"/>
          <p:cNvSpPr>
            <a:spLocks noGrp="1" noRot="1" noChangeAspect="1" noChangeArrowheads="1" noTextEdit="1"/>
          </p:cNvSpPr>
          <p:nvPr>
            <p:ph type="sldImg"/>
          </p:nvPr>
        </p:nvSpPr>
        <p:spPr>
          <a:solidFill>
            <a:srgbClr val="FFFFFF"/>
          </a:solidFill>
          <a:ln/>
        </p:spPr>
      </p:sp>
      <p:sp>
        <p:nvSpPr>
          <p:cNvPr id="16388" name="Rectangle 3"/>
          <p:cNvSpPr>
            <a:spLocks noGrp="1" noChangeArrowheads="1"/>
          </p:cNvSpPr>
          <p:nvPr>
            <p:ph type="body" idx="1"/>
          </p:nvPr>
        </p:nvSpPr>
        <p:spPr>
          <a:noFill/>
          <a:ln>
            <a:solidFill>
              <a:srgbClr val="000000"/>
            </a:solidFill>
          </a:ln>
        </p:spPr>
        <p:txBody>
          <a:bodyPr/>
          <a:lstStyle/>
          <a:p>
            <a:r>
              <a:rPr lang="en-US" dirty="0" smtClean="0"/>
              <a:t>When you begin the discussion on the characteristics of a faith-filled person, help the students to recognize that a faith-filled person can be someone who does ordinary things in extraordinary ways. You may need to lead the student discussion by asking questions such as, “Who in your family is a faith-filled person?”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42424B73-944E-4F8F-9201-5A7D3EECE826}" type="slidenum">
              <a:rPr lang="en-US" sz="1200"/>
              <a:pPr algn="r"/>
              <a:t>7</a:t>
            </a:fld>
            <a:endParaRPr lang="en-US" sz="1200"/>
          </a:p>
        </p:txBody>
      </p:sp>
      <p:sp>
        <p:nvSpPr>
          <p:cNvPr id="17411" name="Rectangle 2"/>
          <p:cNvSpPr>
            <a:spLocks noGrp="1" noRot="1" noChangeAspect="1" noChangeArrowheads="1" noTextEdit="1"/>
          </p:cNvSpPr>
          <p:nvPr>
            <p:ph type="sldImg"/>
          </p:nvPr>
        </p:nvSpPr>
        <p:spPr>
          <a:solidFill>
            <a:srgbClr val="FFFFFF"/>
          </a:solidFill>
          <a:ln/>
        </p:spPr>
      </p:sp>
      <p:sp>
        <p:nvSpPr>
          <p:cNvPr id="17412" name="Rectangle 3"/>
          <p:cNvSpPr>
            <a:spLocks noGrp="1" noChangeArrowheads="1"/>
          </p:cNvSpPr>
          <p:nvPr>
            <p:ph type="body" idx="1"/>
          </p:nvPr>
        </p:nvSpPr>
        <p:spPr>
          <a:noFill/>
          <a:ln>
            <a:solidFill>
              <a:srgbClr val="000000"/>
            </a:solidFill>
          </a:ln>
        </p:spPr>
        <p:txBody>
          <a:bodyPr/>
          <a:lstStyle/>
          <a:p>
            <a:r>
              <a:rPr lang="en-US" dirty="0" smtClean="0"/>
              <a:t>This slide helps the students to review what has been covered in this class. This slide can also serve to identify any areas where students are having difficulty grasping the concept presented.</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BF4328BF-40A5-4045-B07E-9D412BCA0BFE}" type="slidenum">
              <a:rPr lang="en-US" sz="1200"/>
              <a:pPr algn="r"/>
              <a:t>8</a:t>
            </a:fld>
            <a:endParaRPr lang="en-US" sz="1200"/>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noFill/>
          <a:ln>
            <a:solidFill>
              <a:srgbClr val="000000"/>
            </a:solidFill>
          </a:ln>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D7AB7C1-3983-43F2-BDD0-2C713119553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2F6D8E-EEC6-4B35-970F-F856510B7B5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46F91B-4232-4C68-ACC8-317E80D63CF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C7B7D7-871F-482B-BBB0-2A82EBB853C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BEB95D-45D3-40C7-A73B-6436BFEBCF2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01FCD4-E4E4-4C5A-A009-23EEFFD622B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DBAA51E-47EA-4114-A91E-73E02B574EB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F4ABEF-50D3-4845-BD2A-465E78799F9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6905FC9-B704-48B1-9D01-57C88D25FE1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5033D08-D442-4034-BD5B-602C938DE00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E7D3346-B101-443E-BED9-232E6BAFC10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AC22FE6B-B94C-4C12-A181-438CDE820DC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spd="slow">
    <p:fade thruBlk="1"/>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6" descr="OpeningSlide_2810.jpg                                          00000032DISK_IMG                       8EF45680:"/>
          <p:cNvPicPr>
            <a:picLocks noChangeAspect="1" noChangeArrowheads="1"/>
          </p:cNvPicPr>
          <p:nvPr/>
        </p:nvPicPr>
        <p:blipFill>
          <a:blip r:embed="rId3" cstate="print"/>
          <a:stretch>
            <a:fillRect/>
          </a:stretch>
        </p:blipFill>
        <p:spPr bwMode="auto">
          <a:xfrm>
            <a:off x="0" y="198"/>
            <a:ext cx="9145588" cy="6859191"/>
          </a:xfrm>
          <a:prstGeom prst="rect">
            <a:avLst/>
          </a:prstGeom>
          <a:noFill/>
          <a:ln w="9525">
            <a:noFill/>
            <a:miter lim="800000"/>
            <a:headEnd/>
            <a:tailEnd/>
          </a:ln>
        </p:spPr>
      </p:pic>
      <p:sp>
        <p:nvSpPr>
          <p:cNvPr id="2051" name="Rectangle 2"/>
          <p:cNvSpPr>
            <a:spLocks noGrp="1" noChangeArrowheads="1"/>
          </p:cNvSpPr>
          <p:nvPr>
            <p:ph type="ctrTitle"/>
          </p:nvPr>
        </p:nvSpPr>
        <p:spPr>
          <a:xfrm>
            <a:off x="685800" y="1981200"/>
            <a:ext cx="7772400" cy="1470025"/>
          </a:xfrm>
        </p:spPr>
        <p:txBody>
          <a:bodyPr/>
          <a:lstStyle/>
          <a:p>
            <a:pPr eaLnBrk="1" hangingPunct="1"/>
            <a:r>
              <a:rPr lang="en-US" b="1" smtClean="0">
                <a:solidFill>
                  <a:schemeClr val="bg1"/>
                </a:solidFill>
              </a:rPr>
              <a:t>God’s Existence</a:t>
            </a:r>
            <a:endParaRPr lang="en-US" smtClean="0"/>
          </a:p>
        </p:txBody>
      </p:sp>
      <p:sp>
        <p:nvSpPr>
          <p:cNvPr id="2052" name="Text Box 6"/>
          <p:cNvSpPr txBox="1">
            <a:spLocks noChangeArrowheads="1"/>
          </p:cNvSpPr>
          <p:nvPr/>
        </p:nvSpPr>
        <p:spPr bwMode="auto">
          <a:xfrm>
            <a:off x="7658100" y="6019800"/>
            <a:ext cx="1524000" cy="214313"/>
          </a:xfrm>
          <a:prstGeom prst="rect">
            <a:avLst/>
          </a:prstGeom>
          <a:noFill/>
          <a:ln w="9525">
            <a:noFill/>
            <a:miter lim="800000"/>
            <a:headEnd/>
            <a:tailEnd/>
          </a:ln>
        </p:spPr>
        <p:txBody>
          <a:bodyPr>
            <a:spAutoFit/>
          </a:bodyPr>
          <a:lstStyle/>
          <a:p>
            <a:r>
              <a:rPr lang="en-US" sz="800">
                <a:solidFill>
                  <a:schemeClr val="bg2"/>
                </a:solidFill>
                <a:latin typeface="Book Antiqua" pitchFamily="18" charset="0"/>
              </a:rPr>
              <a:t>Document #: TX001169</a:t>
            </a:r>
          </a:p>
        </p:txBody>
      </p:sp>
      <p:sp>
        <p:nvSpPr>
          <p:cNvPr id="2053" name="TextBox 5"/>
          <p:cNvSpPr txBox="1">
            <a:spLocks noChangeArrowheads="1"/>
          </p:cNvSpPr>
          <p:nvPr/>
        </p:nvSpPr>
        <p:spPr bwMode="auto">
          <a:xfrm>
            <a:off x="914400" y="3581400"/>
            <a:ext cx="7315200" cy="473075"/>
          </a:xfrm>
          <a:prstGeom prst="rect">
            <a:avLst/>
          </a:prstGeom>
          <a:noFill/>
          <a:ln w="9525">
            <a:noFill/>
            <a:miter lim="800000"/>
            <a:headEnd/>
            <a:tailEnd/>
          </a:ln>
        </p:spPr>
        <p:txBody>
          <a:bodyPr>
            <a:spAutoFit/>
          </a:bodyPr>
          <a:lstStyle/>
          <a:p>
            <a:pPr algn="ctr"/>
            <a:r>
              <a:rPr lang="en-US" sz="2500" b="1" dirty="0">
                <a:solidFill>
                  <a:schemeClr val="bg1"/>
                </a:solidFill>
              </a:rPr>
              <a:t>Jesus </a:t>
            </a:r>
            <a:r>
              <a:rPr lang="en-US" sz="2500" b="1">
                <a:solidFill>
                  <a:schemeClr val="bg1"/>
                </a:solidFill>
              </a:rPr>
              <a:t>Christ </a:t>
            </a:r>
            <a:r>
              <a:rPr lang="en-US" sz="2500" b="1" smtClean="0">
                <a:solidFill>
                  <a:schemeClr val="bg1"/>
                </a:solidFill>
              </a:rPr>
              <a:t>Course</a:t>
            </a:r>
            <a:endParaRPr lang="en-US" sz="2500" dirty="0"/>
          </a:p>
        </p:txBody>
      </p:sp>
    </p:spTree>
  </p:cSld>
  <p:clrMapOvr>
    <a:masterClrMapping/>
  </p:clrMapOvr>
  <p:transition spd="slow">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1" descr="BodySlide_2810.jpg                                             00000032DISK_IMG                       8EF45680:"/>
          <p:cNvPicPr>
            <a:picLocks noChangeAspect="1" noChangeArrowheads="1"/>
          </p:cNvPicPr>
          <p:nvPr/>
        </p:nvPicPr>
        <p:blipFill>
          <a:blip r:embed="rId3" cstate="print"/>
          <a:stretch>
            <a:fillRect/>
          </a:stretch>
        </p:blipFill>
        <p:spPr bwMode="auto">
          <a:xfrm>
            <a:off x="-1588" y="-1390"/>
            <a:ext cx="9145588" cy="6859191"/>
          </a:xfrm>
          <a:prstGeom prst="rect">
            <a:avLst/>
          </a:prstGeom>
          <a:noFill/>
          <a:ln w="9525">
            <a:noFill/>
            <a:miter lim="800000"/>
            <a:headEnd/>
            <a:tailEnd/>
          </a:ln>
        </p:spPr>
      </p:pic>
      <p:sp>
        <p:nvSpPr>
          <p:cNvPr id="3075" name="Text Box 6"/>
          <p:cNvSpPr txBox="1">
            <a:spLocks noChangeArrowheads="1"/>
          </p:cNvSpPr>
          <p:nvPr/>
        </p:nvSpPr>
        <p:spPr bwMode="auto">
          <a:xfrm>
            <a:off x="914400" y="1076325"/>
            <a:ext cx="5943600" cy="519113"/>
          </a:xfrm>
          <a:prstGeom prst="rect">
            <a:avLst/>
          </a:prstGeom>
          <a:noFill/>
          <a:ln w="9525">
            <a:noFill/>
            <a:miter lim="800000"/>
            <a:headEnd/>
            <a:tailEnd/>
          </a:ln>
        </p:spPr>
        <p:txBody>
          <a:bodyPr>
            <a:spAutoFit/>
          </a:bodyPr>
          <a:lstStyle/>
          <a:p>
            <a:pPr>
              <a:spcBef>
                <a:spcPct val="50000"/>
              </a:spcBef>
            </a:pPr>
            <a:r>
              <a:rPr lang="en-US" sz="2800" b="1"/>
              <a:t>How Do We Know?</a:t>
            </a:r>
            <a:endParaRPr lang="en-US">
              <a:latin typeface="Book Antiqua" pitchFamily="18" charset="0"/>
            </a:endParaRPr>
          </a:p>
        </p:txBody>
      </p:sp>
      <p:sp>
        <p:nvSpPr>
          <p:cNvPr id="2" name="Text Box 11"/>
          <p:cNvSpPr txBox="1">
            <a:spLocks noChangeArrowheads="1"/>
          </p:cNvSpPr>
          <p:nvPr/>
        </p:nvSpPr>
        <p:spPr bwMode="auto">
          <a:xfrm>
            <a:off x="3124200" y="1981200"/>
            <a:ext cx="5334000" cy="2940050"/>
          </a:xfrm>
          <a:prstGeom prst="rect">
            <a:avLst/>
          </a:prstGeom>
          <a:noFill/>
          <a:ln w="9525">
            <a:noFill/>
            <a:miter lim="800000"/>
            <a:headEnd/>
            <a:tailEnd/>
          </a:ln>
        </p:spPr>
        <p:txBody>
          <a:bodyPr lIns="0" rIns="0">
            <a:spAutoFit/>
          </a:bodyPr>
          <a:lstStyle/>
          <a:p>
            <a:pPr marL="282575" lvl="1" indent="-285750">
              <a:spcBef>
                <a:spcPct val="50000"/>
              </a:spcBef>
              <a:spcAft>
                <a:spcPts val="600"/>
              </a:spcAft>
              <a:buFont typeface="Times" charset="0"/>
              <a:buChar char="•"/>
            </a:pPr>
            <a:r>
              <a:rPr lang="en-US" sz="2000"/>
              <a:t>Have you ever felt doubts about your faith?</a:t>
            </a:r>
          </a:p>
          <a:p>
            <a:pPr marL="282575" lvl="1" indent="-285750">
              <a:spcBef>
                <a:spcPct val="50000"/>
              </a:spcBef>
              <a:spcAft>
                <a:spcPts val="600"/>
              </a:spcAft>
              <a:buFont typeface="Times" charset="0"/>
              <a:buChar char="•"/>
            </a:pPr>
            <a:r>
              <a:rPr lang="en-US" sz="2000"/>
              <a:t>Have any of those doubts centered around God’s existence?</a:t>
            </a:r>
          </a:p>
          <a:p>
            <a:pPr marL="282575" lvl="1" indent="-285750">
              <a:spcBef>
                <a:spcPct val="50000"/>
              </a:spcBef>
              <a:spcAft>
                <a:spcPts val="600"/>
              </a:spcAft>
              <a:buFont typeface="Times" charset="0"/>
              <a:buChar char="•"/>
            </a:pPr>
            <a:r>
              <a:rPr lang="en-US" sz="2000"/>
              <a:t>How have you handled the doubts you have come across?</a:t>
            </a:r>
          </a:p>
          <a:p>
            <a:pPr marL="282575" lvl="1" indent="-285750">
              <a:spcBef>
                <a:spcPct val="50000"/>
              </a:spcBef>
              <a:buFont typeface="Times" charset="0"/>
              <a:buChar char="•"/>
            </a:pPr>
            <a:r>
              <a:rPr lang="en-US" sz="2000"/>
              <a:t>What makes it hard for someone to believe in God?</a:t>
            </a:r>
          </a:p>
        </p:txBody>
      </p:sp>
      <p:grpSp>
        <p:nvGrpSpPr>
          <p:cNvPr id="3077" name="Group 12"/>
          <p:cNvGrpSpPr>
            <a:grpSpLocks/>
          </p:cNvGrpSpPr>
          <p:nvPr/>
        </p:nvGrpSpPr>
        <p:grpSpPr bwMode="auto">
          <a:xfrm>
            <a:off x="762000" y="1600200"/>
            <a:ext cx="2230438" cy="3657600"/>
            <a:chOff x="762000" y="1600200"/>
            <a:chExt cx="2230718" cy="3657600"/>
          </a:xfrm>
        </p:grpSpPr>
        <p:pic>
          <p:nvPicPr>
            <p:cNvPr id="3080" name="Picture 12" descr="QuestionMark(lr).jpg                                           00000026DISK_IMG                       8EF45680:"/>
            <p:cNvPicPr>
              <a:picLocks noChangeAspect="1" noChangeArrowheads="1"/>
            </p:cNvPicPr>
            <p:nvPr/>
          </p:nvPicPr>
          <p:blipFill>
            <a:blip r:embed="rId4" cstate="print"/>
            <a:srcRect/>
            <a:stretch>
              <a:fillRect/>
            </a:stretch>
          </p:blipFill>
          <p:spPr bwMode="auto">
            <a:xfrm>
              <a:off x="762000" y="1600200"/>
              <a:ext cx="2230718" cy="3657600"/>
            </a:xfrm>
            <a:prstGeom prst="rect">
              <a:avLst/>
            </a:prstGeom>
            <a:noFill/>
            <a:ln w="9525">
              <a:noFill/>
              <a:miter lim="800000"/>
              <a:headEnd/>
              <a:tailEnd/>
            </a:ln>
          </p:spPr>
        </p:pic>
        <p:sp>
          <p:nvSpPr>
            <p:cNvPr id="3081" name="Text Box 10"/>
            <p:cNvSpPr txBox="1">
              <a:spLocks noChangeArrowheads="1"/>
            </p:cNvSpPr>
            <p:nvPr/>
          </p:nvSpPr>
          <p:spPr bwMode="auto">
            <a:xfrm>
              <a:off x="1219200" y="5029200"/>
              <a:ext cx="1219459" cy="169277"/>
            </a:xfrm>
            <a:prstGeom prst="rect">
              <a:avLst/>
            </a:prstGeom>
            <a:noFill/>
            <a:ln w="9525">
              <a:noFill/>
              <a:miter lim="800000"/>
              <a:headEnd/>
              <a:tailEnd/>
            </a:ln>
          </p:spPr>
          <p:txBody>
            <a:bodyPr>
              <a:spAutoFit/>
            </a:bodyPr>
            <a:lstStyle/>
            <a:p>
              <a:pPr>
                <a:spcBef>
                  <a:spcPct val="50000"/>
                </a:spcBef>
              </a:pPr>
              <a:r>
                <a:rPr lang="en-US" sz="500"/>
                <a:t>© Veronika Rumko/Shutterstock </a:t>
              </a:r>
            </a:p>
          </p:txBody>
        </p:sp>
      </p:grpSp>
      <p:sp>
        <p:nvSpPr>
          <p:cNvPr id="3086" name="Text Box 14"/>
          <p:cNvSpPr txBox="1">
            <a:spLocks noChangeArrowheads="1"/>
          </p:cNvSpPr>
          <p:nvPr/>
        </p:nvSpPr>
        <p:spPr bwMode="auto">
          <a:xfrm>
            <a:off x="5791200" y="5257800"/>
            <a:ext cx="2438400" cy="646113"/>
          </a:xfrm>
          <a:prstGeom prst="rect">
            <a:avLst/>
          </a:prstGeom>
          <a:noFill/>
          <a:ln w="9525">
            <a:noFill/>
            <a:miter lim="800000"/>
            <a:headEnd/>
            <a:tailEnd/>
          </a:ln>
        </p:spPr>
        <p:txBody>
          <a:bodyPr>
            <a:spAutoFit/>
          </a:bodyPr>
          <a:lstStyle/>
          <a:p>
            <a:pPr>
              <a:spcBef>
                <a:spcPct val="50000"/>
              </a:spcBef>
            </a:pPr>
            <a:r>
              <a:rPr lang="en-US" b="1">
                <a:solidFill>
                  <a:srgbClr val="C80000"/>
                </a:solidFill>
              </a:rPr>
              <a:t>Do you have any further comments?</a:t>
            </a:r>
            <a:endParaRPr lang="en-US">
              <a:solidFill>
                <a:srgbClr val="C80000"/>
              </a:solidFill>
            </a:endParaRPr>
          </a:p>
        </p:txBody>
      </p:sp>
      <p:sp>
        <p:nvSpPr>
          <p:cNvPr id="12" name="AutoShape 8"/>
          <p:cNvSpPr>
            <a:spLocks noChangeArrowheads="1"/>
          </p:cNvSpPr>
          <p:nvPr/>
        </p:nvSpPr>
        <p:spPr bwMode="auto">
          <a:xfrm>
            <a:off x="685800" y="5410200"/>
            <a:ext cx="5029200" cy="3048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C80000">
              <a:alpha val="16078"/>
            </a:srgbClr>
          </a:solidFill>
          <a:ln w="9525">
            <a:noFill/>
            <a:miter lim="800000"/>
            <a:headEnd/>
            <a:tailEnd/>
          </a:ln>
        </p:spPr>
        <p:txBody>
          <a:bodyPr wrap="none" anchor="ctr"/>
          <a:lstStyle/>
          <a:p>
            <a:endParaRPr lang="en-US"/>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08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086" grpId="0" autoUpdateAnimBg="0"/>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BodySlide_2810.jpg                                             00000032DISK_IMG                       8EF45680:"/>
          <p:cNvPicPr>
            <a:picLocks noChangeAspect="1" noChangeArrowheads="1"/>
          </p:cNvPicPr>
          <p:nvPr/>
        </p:nvPicPr>
        <p:blipFill>
          <a:blip r:embed="rId3" cstate="print"/>
          <a:stretch>
            <a:fillRect/>
          </a:stretch>
        </p:blipFill>
        <p:spPr bwMode="auto">
          <a:xfrm>
            <a:off x="-1588" y="-1390"/>
            <a:ext cx="9145588" cy="6859191"/>
          </a:xfrm>
          <a:prstGeom prst="rect">
            <a:avLst/>
          </a:prstGeom>
          <a:noFill/>
          <a:ln w="9525">
            <a:noFill/>
            <a:miter lim="800000"/>
            <a:headEnd/>
            <a:tailEnd/>
          </a:ln>
        </p:spPr>
      </p:pic>
      <p:sp>
        <p:nvSpPr>
          <p:cNvPr id="4099" name="Text Box 6"/>
          <p:cNvSpPr txBox="1">
            <a:spLocks noChangeArrowheads="1"/>
          </p:cNvSpPr>
          <p:nvPr/>
        </p:nvSpPr>
        <p:spPr bwMode="auto">
          <a:xfrm>
            <a:off x="914400" y="1076325"/>
            <a:ext cx="5943600" cy="519113"/>
          </a:xfrm>
          <a:prstGeom prst="rect">
            <a:avLst/>
          </a:prstGeom>
          <a:noFill/>
          <a:ln w="9525">
            <a:noFill/>
            <a:miter lim="800000"/>
            <a:headEnd/>
            <a:tailEnd/>
          </a:ln>
        </p:spPr>
        <p:txBody>
          <a:bodyPr>
            <a:spAutoFit/>
          </a:bodyPr>
          <a:lstStyle/>
          <a:p>
            <a:pPr>
              <a:spcBef>
                <a:spcPct val="50000"/>
              </a:spcBef>
            </a:pPr>
            <a:r>
              <a:rPr lang="en-US" sz="2800" b="1"/>
              <a:t>Is Seeing Believing?</a:t>
            </a:r>
          </a:p>
        </p:txBody>
      </p:sp>
      <p:sp>
        <p:nvSpPr>
          <p:cNvPr id="3083" name="Text Box 11"/>
          <p:cNvSpPr txBox="1">
            <a:spLocks noChangeArrowheads="1"/>
          </p:cNvSpPr>
          <p:nvPr/>
        </p:nvSpPr>
        <p:spPr bwMode="auto">
          <a:xfrm>
            <a:off x="4343400" y="1752600"/>
            <a:ext cx="3886200" cy="708025"/>
          </a:xfrm>
          <a:prstGeom prst="rect">
            <a:avLst/>
          </a:prstGeom>
          <a:noFill/>
          <a:ln w="9525">
            <a:noFill/>
            <a:miter lim="800000"/>
            <a:headEnd/>
            <a:tailEnd/>
          </a:ln>
        </p:spPr>
        <p:txBody>
          <a:bodyPr lIns="0" rIns="0">
            <a:spAutoFit/>
          </a:bodyPr>
          <a:lstStyle/>
          <a:p>
            <a:pPr marL="282575" lvl="1" indent="-285750">
              <a:spcBef>
                <a:spcPct val="50000"/>
              </a:spcBef>
              <a:buFont typeface="Times" charset="0"/>
              <a:buChar char="•"/>
            </a:pPr>
            <a:r>
              <a:rPr lang="en-US" sz="2000"/>
              <a:t>Many people feel they can believe only what they can see.</a:t>
            </a:r>
          </a:p>
        </p:txBody>
      </p:sp>
      <p:grpSp>
        <p:nvGrpSpPr>
          <p:cNvPr id="4101" name="Group 11"/>
          <p:cNvGrpSpPr>
            <a:grpSpLocks/>
          </p:cNvGrpSpPr>
          <p:nvPr/>
        </p:nvGrpSpPr>
        <p:grpSpPr bwMode="auto">
          <a:xfrm>
            <a:off x="838200" y="1752600"/>
            <a:ext cx="3165475" cy="2133600"/>
            <a:chOff x="838199" y="1752600"/>
            <a:chExt cx="3165959" cy="2133600"/>
          </a:xfrm>
        </p:grpSpPr>
        <p:sp>
          <p:nvSpPr>
            <p:cNvPr id="4105" name="Text Box 10"/>
            <p:cNvSpPr txBox="1">
              <a:spLocks noChangeArrowheads="1"/>
            </p:cNvSpPr>
            <p:nvPr/>
          </p:nvSpPr>
          <p:spPr bwMode="auto">
            <a:xfrm rot="-5400000">
              <a:off x="236537" y="2354262"/>
              <a:ext cx="1371600" cy="168275"/>
            </a:xfrm>
            <a:prstGeom prst="rect">
              <a:avLst/>
            </a:prstGeom>
            <a:noFill/>
            <a:ln w="9525">
              <a:noFill/>
              <a:miter lim="800000"/>
              <a:headEnd/>
              <a:tailEnd/>
            </a:ln>
          </p:spPr>
          <p:txBody>
            <a:bodyPr>
              <a:spAutoFit/>
            </a:bodyPr>
            <a:lstStyle/>
            <a:p>
              <a:r>
                <a:rPr lang="en-US" sz="500"/>
                <a:t>© Yuganov Konstantin/Shutterstock.com</a:t>
              </a:r>
            </a:p>
          </p:txBody>
        </p:sp>
        <p:pic>
          <p:nvPicPr>
            <p:cNvPr id="4106" name="Picture 7" descr="Eyes-shutterstock_27298090.jpg"/>
            <p:cNvPicPr>
              <a:picLocks noChangeAspect="1"/>
            </p:cNvPicPr>
            <p:nvPr/>
          </p:nvPicPr>
          <p:blipFill>
            <a:blip r:embed="rId4" cstate="print"/>
            <a:srcRect/>
            <a:stretch>
              <a:fillRect/>
            </a:stretch>
          </p:blipFill>
          <p:spPr bwMode="auto">
            <a:xfrm>
              <a:off x="990599" y="1752600"/>
              <a:ext cx="3013559" cy="2133600"/>
            </a:xfrm>
            <a:prstGeom prst="rect">
              <a:avLst/>
            </a:prstGeom>
            <a:noFill/>
            <a:ln w="9525">
              <a:noFill/>
              <a:miter lim="800000"/>
              <a:headEnd/>
              <a:tailEnd/>
            </a:ln>
          </p:spPr>
        </p:pic>
      </p:grpSp>
      <p:sp>
        <p:nvSpPr>
          <p:cNvPr id="9" name="Rectangle 8"/>
          <p:cNvSpPr>
            <a:spLocks noChangeArrowheads="1"/>
          </p:cNvSpPr>
          <p:nvPr/>
        </p:nvSpPr>
        <p:spPr bwMode="auto">
          <a:xfrm>
            <a:off x="4267200" y="2590800"/>
            <a:ext cx="3962400" cy="708025"/>
          </a:xfrm>
          <a:prstGeom prst="rect">
            <a:avLst/>
          </a:prstGeom>
          <a:noFill/>
          <a:ln w="9525">
            <a:noFill/>
            <a:miter lim="800000"/>
            <a:headEnd/>
            <a:tailEnd/>
          </a:ln>
        </p:spPr>
        <p:txBody>
          <a:bodyPr>
            <a:spAutoFit/>
          </a:bodyPr>
          <a:lstStyle/>
          <a:p>
            <a:pPr marL="282575" lvl="1" indent="-285750">
              <a:spcBef>
                <a:spcPct val="50000"/>
              </a:spcBef>
              <a:buFont typeface="Times" charset="0"/>
              <a:buChar char="•"/>
            </a:pPr>
            <a:r>
              <a:rPr lang="en-US" sz="2000"/>
              <a:t>It is natural to accept as true the things we can see.</a:t>
            </a:r>
          </a:p>
        </p:txBody>
      </p:sp>
      <p:sp>
        <p:nvSpPr>
          <p:cNvPr id="10" name="Rectangle 9"/>
          <p:cNvSpPr>
            <a:spLocks noChangeArrowheads="1"/>
          </p:cNvSpPr>
          <p:nvPr/>
        </p:nvSpPr>
        <p:spPr bwMode="auto">
          <a:xfrm>
            <a:off x="4267200" y="3429000"/>
            <a:ext cx="3962400" cy="1016000"/>
          </a:xfrm>
          <a:prstGeom prst="rect">
            <a:avLst/>
          </a:prstGeom>
          <a:noFill/>
          <a:ln w="9525">
            <a:noFill/>
            <a:miter lim="800000"/>
            <a:headEnd/>
            <a:tailEnd/>
          </a:ln>
        </p:spPr>
        <p:txBody>
          <a:bodyPr>
            <a:spAutoFit/>
          </a:bodyPr>
          <a:lstStyle/>
          <a:p>
            <a:pPr marL="282575" lvl="1" indent="-285750">
              <a:spcBef>
                <a:spcPct val="50000"/>
              </a:spcBef>
              <a:buFont typeface="Times" charset="0"/>
              <a:buChar char="•"/>
            </a:pPr>
            <a:r>
              <a:rPr lang="en-US" sz="2000"/>
              <a:t>It can be difficult to accept something we can’t see with </a:t>
            </a:r>
            <a:br>
              <a:rPr lang="en-US" sz="2000"/>
            </a:br>
            <a:r>
              <a:rPr lang="en-US" sz="2000"/>
              <a:t>our eyes.</a:t>
            </a:r>
          </a:p>
        </p:txBody>
      </p:sp>
      <p:sp>
        <p:nvSpPr>
          <p:cNvPr id="11" name="Rectangle 10"/>
          <p:cNvSpPr>
            <a:spLocks noChangeArrowheads="1"/>
          </p:cNvSpPr>
          <p:nvPr/>
        </p:nvSpPr>
        <p:spPr bwMode="auto">
          <a:xfrm>
            <a:off x="4267200" y="4572000"/>
            <a:ext cx="3962400" cy="708025"/>
          </a:xfrm>
          <a:prstGeom prst="rect">
            <a:avLst/>
          </a:prstGeom>
          <a:noFill/>
          <a:ln w="9525">
            <a:noFill/>
            <a:miter lim="800000"/>
            <a:headEnd/>
            <a:tailEnd/>
          </a:ln>
        </p:spPr>
        <p:txBody>
          <a:bodyPr>
            <a:spAutoFit/>
          </a:bodyPr>
          <a:lstStyle/>
          <a:p>
            <a:pPr marL="282575" lvl="1" indent="-285750">
              <a:spcBef>
                <a:spcPct val="50000"/>
              </a:spcBef>
              <a:buFont typeface="Times" charset="0"/>
              <a:buChar char="•"/>
            </a:pPr>
            <a:r>
              <a:rPr lang="en-US" sz="2000"/>
              <a:t>How can we come to believe in what we cannot see?</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3" grpId="0" autoUpdateAnimBg="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1" descr="BodySlide_2810.jpg                                             00000032DISK_IMG                       8EF45680:"/>
          <p:cNvPicPr>
            <a:picLocks noChangeAspect="1" noChangeArrowheads="1"/>
          </p:cNvPicPr>
          <p:nvPr/>
        </p:nvPicPr>
        <p:blipFill>
          <a:blip r:embed="rId3" cstate="print"/>
          <a:stretch>
            <a:fillRect/>
          </a:stretch>
        </p:blipFill>
        <p:spPr bwMode="auto">
          <a:xfrm>
            <a:off x="-1588" y="-1390"/>
            <a:ext cx="9145588" cy="6859191"/>
          </a:xfrm>
          <a:prstGeom prst="rect">
            <a:avLst/>
          </a:prstGeom>
          <a:noFill/>
          <a:ln w="9525">
            <a:noFill/>
            <a:miter lim="800000"/>
            <a:headEnd/>
            <a:tailEnd/>
          </a:ln>
        </p:spPr>
      </p:pic>
      <p:sp>
        <p:nvSpPr>
          <p:cNvPr id="5123" name="Text Box 6"/>
          <p:cNvSpPr txBox="1">
            <a:spLocks noChangeArrowheads="1"/>
          </p:cNvSpPr>
          <p:nvPr/>
        </p:nvSpPr>
        <p:spPr bwMode="auto">
          <a:xfrm>
            <a:off x="914400" y="1076325"/>
            <a:ext cx="5943600" cy="519113"/>
          </a:xfrm>
          <a:prstGeom prst="rect">
            <a:avLst/>
          </a:prstGeom>
          <a:noFill/>
          <a:ln w="9525">
            <a:noFill/>
            <a:miter lim="800000"/>
            <a:headEnd/>
            <a:tailEnd/>
          </a:ln>
        </p:spPr>
        <p:txBody>
          <a:bodyPr>
            <a:spAutoFit/>
          </a:bodyPr>
          <a:lstStyle/>
          <a:p>
            <a:pPr>
              <a:spcBef>
                <a:spcPct val="50000"/>
              </a:spcBef>
            </a:pPr>
            <a:r>
              <a:rPr lang="en-US" sz="2800" b="1"/>
              <a:t>The Supernatural Order</a:t>
            </a:r>
            <a:endParaRPr lang="en-US"/>
          </a:p>
        </p:txBody>
      </p:sp>
      <p:sp>
        <p:nvSpPr>
          <p:cNvPr id="5124" name="Text Box 11"/>
          <p:cNvSpPr txBox="1">
            <a:spLocks noChangeArrowheads="1"/>
          </p:cNvSpPr>
          <p:nvPr/>
        </p:nvSpPr>
        <p:spPr bwMode="auto">
          <a:xfrm>
            <a:off x="838200" y="1855788"/>
            <a:ext cx="4648200" cy="1039812"/>
          </a:xfrm>
          <a:prstGeom prst="rect">
            <a:avLst/>
          </a:prstGeom>
          <a:noFill/>
          <a:ln w="9525">
            <a:noFill/>
            <a:miter lim="800000"/>
            <a:headEnd/>
            <a:tailEnd/>
          </a:ln>
        </p:spPr>
        <p:txBody>
          <a:bodyPr lIns="0" rIns="0">
            <a:spAutoFit/>
          </a:bodyPr>
          <a:lstStyle/>
          <a:p>
            <a:pPr indent="-227013" algn="r" eaLnBrk="0" hangingPunct="0">
              <a:lnSpc>
                <a:spcPct val="105000"/>
              </a:lnSpc>
              <a:tabLst>
                <a:tab pos="1143000" algn="l"/>
              </a:tabLst>
            </a:pPr>
            <a:r>
              <a:rPr lang="en-US" sz="2000"/>
              <a:t>When we believe something without the </a:t>
            </a:r>
            <a:br>
              <a:rPr lang="en-US" sz="2000"/>
            </a:br>
            <a:r>
              <a:rPr lang="en-US" sz="2000"/>
              <a:t>use of our senses, we are challenged </a:t>
            </a:r>
            <a:br>
              <a:rPr lang="en-US" sz="2000"/>
            </a:br>
            <a:r>
              <a:rPr lang="en-US" sz="2000"/>
              <a:t>to surrender to the </a:t>
            </a:r>
            <a:r>
              <a:rPr lang="en-US" sz="2000" b="1">
                <a:solidFill>
                  <a:srgbClr val="4332B3"/>
                </a:solidFill>
              </a:rPr>
              <a:t>supernatural.</a:t>
            </a:r>
          </a:p>
        </p:txBody>
      </p:sp>
      <p:sp>
        <p:nvSpPr>
          <p:cNvPr id="2" name="Text Box 11"/>
          <p:cNvSpPr txBox="1">
            <a:spLocks noChangeArrowheads="1"/>
          </p:cNvSpPr>
          <p:nvPr/>
        </p:nvSpPr>
        <p:spPr bwMode="auto">
          <a:xfrm>
            <a:off x="990600" y="3124200"/>
            <a:ext cx="7315200" cy="2016125"/>
          </a:xfrm>
          <a:prstGeom prst="rect">
            <a:avLst/>
          </a:prstGeom>
          <a:noFill/>
          <a:ln w="9525">
            <a:noFill/>
            <a:miter lim="800000"/>
            <a:headEnd/>
            <a:tailEnd/>
          </a:ln>
        </p:spPr>
        <p:txBody>
          <a:bodyPr lIns="0" rIns="0">
            <a:spAutoFit/>
          </a:bodyPr>
          <a:lstStyle/>
          <a:p>
            <a:pPr marL="227013" indent="-227013" eaLnBrk="0" hangingPunct="0">
              <a:lnSpc>
                <a:spcPct val="105000"/>
              </a:lnSpc>
              <a:tabLst>
                <a:tab pos="1143000" algn="l"/>
              </a:tabLst>
            </a:pPr>
            <a:r>
              <a:rPr lang="en-US" sz="2000"/>
              <a:t>What does </a:t>
            </a:r>
            <a:r>
              <a:rPr lang="en-US" sz="2000" b="1">
                <a:solidFill>
                  <a:srgbClr val="4332B3"/>
                </a:solidFill>
              </a:rPr>
              <a:t>supernatural</a:t>
            </a:r>
            <a:r>
              <a:rPr lang="en-US" sz="2000"/>
              <a:t> mean?</a:t>
            </a:r>
          </a:p>
          <a:p>
            <a:pPr marL="627063" lvl="1" indent="-285750">
              <a:spcBef>
                <a:spcPct val="50000"/>
              </a:spcBef>
              <a:buFont typeface="Times" charset="0"/>
              <a:buChar char="•"/>
              <a:tabLst>
                <a:tab pos="1143000" algn="l"/>
              </a:tabLst>
            </a:pPr>
            <a:r>
              <a:rPr lang="en-US" sz="1600"/>
              <a:t>From the Latin </a:t>
            </a:r>
            <a:r>
              <a:rPr lang="en-US" sz="1600" i="1"/>
              <a:t>super,</a:t>
            </a:r>
            <a:r>
              <a:rPr lang="en-US" sz="1600"/>
              <a:t> meaning “above,” and </a:t>
            </a:r>
            <a:r>
              <a:rPr lang="en-US" sz="1600" i="1"/>
              <a:t>natural</a:t>
            </a:r>
            <a:r>
              <a:rPr lang="en-US" sz="1600"/>
              <a:t> meaning “nature.”</a:t>
            </a:r>
          </a:p>
          <a:p>
            <a:pPr marL="627063" lvl="1" indent="-285750">
              <a:spcBef>
                <a:spcPct val="50000"/>
              </a:spcBef>
              <a:buFont typeface="Times" charset="0"/>
              <a:buChar char="•"/>
              <a:tabLst>
                <a:tab pos="1143000" algn="l"/>
              </a:tabLst>
            </a:pPr>
            <a:r>
              <a:rPr lang="en-US" sz="1600"/>
              <a:t>Used when describing a phenomenon that is completely above the </a:t>
            </a:r>
            <a:br>
              <a:rPr lang="en-US" sz="1600"/>
            </a:br>
            <a:r>
              <a:rPr lang="en-US" sz="1600"/>
              <a:t>laws of </a:t>
            </a:r>
            <a:r>
              <a:rPr lang="en-US" sz="1600" i="1"/>
              <a:t>nature.</a:t>
            </a:r>
          </a:p>
          <a:p>
            <a:pPr marL="627063" lvl="1" indent="-285750">
              <a:spcBef>
                <a:spcPct val="50000"/>
              </a:spcBef>
              <a:buFont typeface="Times" charset="0"/>
              <a:buChar char="•"/>
              <a:tabLst>
                <a:tab pos="1143000" algn="l"/>
              </a:tabLst>
            </a:pPr>
            <a:r>
              <a:rPr lang="en-US" sz="1600"/>
              <a:t>The supernatural is beyond the powers of </a:t>
            </a:r>
            <a:r>
              <a:rPr lang="en-US" sz="1600" i="1"/>
              <a:t>creation </a:t>
            </a:r>
            <a:r>
              <a:rPr lang="en-US" sz="1600"/>
              <a:t>and is the result of </a:t>
            </a:r>
            <a:br>
              <a:rPr lang="en-US" sz="1600"/>
            </a:br>
            <a:r>
              <a:rPr lang="en-US" sz="1600" i="1"/>
              <a:t>God’s</a:t>
            </a:r>
            <a:r>
              <a:rPr lang="en-US" sz="1600"/>
              <a:t> gratuitous action.</a:t>
            </a:r>
            <a:endParaRPr lang="en-US" sz="2000"/>
          </a:p>
        </p:txBody>
      </p:sp>
      <p:sp>
        <p:nvSpPr>
          <p:cNvPr id="3" name="Text Box 11"/>
          <p:cNvSpPr txBox="1">
            <a:spLocks noChangeArrowheads="1"/>
          </p:cNvSpPr>
          <p:nvPr/>
        </p:nvSpPr>
        <p:spPr bwMode="auto">
          <a:xfrm>
            <a:off x="990600" y="5334000"/>
            <a:ext cx="6705600" cy="581025"/>
          </a:xfrm>
          <a:prstGeom prst="rect">
            <a:avLst/>
          </a:prstGeom>
          <a:noFill/>
          <a:ln w="9525">
            <a:noFill/>
            <a:miter lim="800000"/>
            <a:headEnd/>
            <a:tailEnd/>
          </a:ln>
        </p:spPr>
        <p:txBody>
          <a:bodyPr lIns="0" rIns="0">
            <a:spAutoFit/>
          </a:bodyPr>
          <a:lstStyle/>
          <a:p>
            <a:pPr indent="-227013" eaLnBrk="0" hangingPunct="0">
              <a:tabLst>
                <a:tab pos="1143000" algn="l"/>
              </a:tabLst>
            </a:pPr>
            <a:r>
              <a:rPr lang="en-US" sz="1600" b="1">
                <a:solidFill>
                  <a:srgbClr val="4332B3"/>
                </a:solidFill>
              </a:rPr>
              <a:t>Thought from the</a:t>
            </a:r>
            <a:r>
              <a:rPr lang="en-US" sz="1600" b="1" i="1">
                <a:solidFill>
                  <a:srgbClr val="4332B3"/>
                </a:solidFill>
              </a:rPr>
              <a:t> Catechism:</a:t>
            </a:r>
            <a:r>
              <a:rPr lang="en-US" sz="1600">
                <a:solidFill>
                  <a:srgbClr val="4332B3"/>
                </a:solidFill>
              </a:rPr>
              <a:t> </a:t>
            </a:r>
            <a:r>
              <a:rPr lang="en-US" sz="1600"/>
              <a:t>We don’t believe in God because it makes good sense to do so; rather, we believe because God is trustworthy.</a:t>
            </a:r>
            <a:endParaRPr lang="en-US" sz="2000"/>
          </a:p>
        </p:txBody>
      </p:sp>
      <p:grpSp>
        <p:nvGrpSpPr>
          <p:cNvPr id="5127" name="Group 9"/>
          <p:cNvGrpSpPr>
            <a:grpSpLocks/>
          </p:cNvGrpSpPr>
          <p:nvPr/>
        </p:nvGrpSpPr>
        <p:grpSpPr bwMode="auto">
          <a:xfrm>
            <a:off x="5791200" y="1600200"/>
            <a:ext cx="2598738" cy="1828800"/>
            <a:chOff x="5951537" y="1676400"/>
            <a:chExt cx="2598738" cy="1828800"/>
          </a:xfrm>
        </p:grpSpPr>
        <p:sp>
          <p:nvSpPr>
            <p:cNvPr id="5128" name="Text Box 10"/>
            <p:cNvSpPr txBox="1">
              <a:spLocks noChangeArrowheads="1"/>
            </p:cNvSpPr>
            <p:nvPr/>
          </p:nvSpPr>
          <p:spPr bwMode="auto">
            <a:xfrm rot="-5400000">
              <a:off x="7818438" y="2773362"/>
              <a:ext cx="1295400" cy="168275"/>
            </a:xfrm>
            <a:prstGeom prst="rect">
              <a:avLst/>
            </a:prstGeom>
            <a:noFill/>
            <a:ln w="9525">
              <a:noFill/>
              <a:miter lim="800000"/>
              <a:headEnd/>
              <a:tailEnd/>
            </a:ln>
          </p:spPr>
          <p:txBody>
            <a:bodyPr>
              <a:spAutoFit/>
            </a:bodyPr>
            <a:lstStyle/>
            <a:p>
              <a:pPr>
                <a:spcBef>
                  <a:spcPct val="50000"/>
                </a:spcBef>
              </a:pPr>
              <a:r>
                <a:rPr lang="en-US" sz="500"/>
                <a:t>Image in public domain.</a:t>
              </a:r>
            </a:p>
          </p:txBody>
        </p:sp>
        <p:pic>
          <p:nvPicPr>
            <p:cNvPr id="5129" name="Picture 8" descr="800px-Creation_of_Adam.jpg"/>
            <p:cNvPicPr>
              <a:picLocks noChangeAspect="1"/>
            </p:cNvPicPr>
            <p:nvPr/>
          </p:nvPicPr>
          <p:blipFill>
            <a:blip r:embed="rId4" cstate="print"/>
            <a:srcRect/>
            <a:stretch>
              <a:fillRect/>
            </a:stretch>
          </p:blipFill>
          <p:spPr bwMode="auto">
            <a:xfrm>
              <a:off x="5951537" y="1676400"/>
              <a:ext cx="2438400" cy="1773238"/>
            </a:xfrm>
            <a:prstGeom prst="rect">
              <a:avLst/>
            </a:prstGeom>
            <a:noFill/>
            <a:ln w="9525">
              <a:noFill/>
              <a:miter lim="800000"/>
              <a:headEnd/>
              <a:tailEnd/>
            </a:ln>
          </p:spPr>
        </p:pic>
      </p:gr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0416000" presetClass="entr" presetSubtype="41477968" fill="hold" grpId="0"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P spid="3"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11" descr="BodySlide_2810.jpg                                             00000032DISK_IMG                       8EF45680:"/>
          <p:cNvPicPr>
            <a:picLocks noChangeAspect="1" noChangeArrowheads="1"/>
          </p:cNvPicPr>
          <p:nvPr/>
        </p:nvPicPr>
        <p:blipFill>
          <a:blip r:embed="rId3" cstate="print"/>
          <a:stretch>
            <a:fillRect/>
          </a:stretch>
        </p:blipFill>
        <p:spPr bwMode="auto">
          <a:xfrm>
            <a:off x="-1588" y="-1390"/>
            <a:ext cx="9145588" cy="6859191"/>
          </a:xfrm>
          <a:prstGeom prst="rect">
            <a:avLst/>
          </a:prstGeom>
          <a:noFill/>
          <a:ln w="9525">
            <a:noFill/>
            <a:miter lim="800000"/>
            <a:headEnd/>
            <a:tailEnd/>
          </a:ln>
        </p:spPr>
      </p:pic>
      <p:sp>
        <p:nvSpPr>
          <p:cNvPr id="6147" name="Text Box 6"/>
          <p:cNvSpPr txBox="1">
            <a:spLocks noChangeArrowheads="1"/>
          </p:cNvSpPr>
          <p:nvPr/>
        </p:nvSpPr>
        <p:spPr bwMode="auto">
          <a:xfrm>
            <a:off x="914400" y="1076325"/>
            <a:ext cx="5943600" cy="519113"/>
          </a:xfrm>
          <a:prstGeom prst="rect">
            <a:avLst/>
          </a:prstGeom>
          <a:noFill/>
          <a:ln w="9525">
            <a:noFill/>
            <a:miter lim="800000"/>
            <a:headEnd/>
            <a:tailEnd/>
          </a:ln>
        </p:spPr>
        <p:txBody>
          <a:bodyPr>
            <a:spAutoFit/>
          </a:bodyPr>
          <a:lstStyle/>
          <a:p>
            <a:pPr>
              <a:spcBef>
                <a:spcPct val="50000"/>
              </a:spcBef>
            </a:pPr>
            <a:r>
              <a:rPr lang="en-US" sz="2800" b="1"/>
              <a:t>Reliable Sources</a:t>
            </a:r>
          </a:p>
        </p:txBody>
      </p:sp>
      <p:sp>
        <p:nvSpPr>
          <p:cNvPr id="16" name="Rectangle 15"/>
          <p:cNvSpPr>
            <a:spLocks noChangeArrowheads="1"/>
          </p:cNvSpPr>
          <p:nvPr/>
        </p:nvSpPr>
        <p:spPr bwMode="auto">
          <a:xfrm>
            <a:off x="1676400" y="5678488"/>
            <a:ext cx="5715000" cy="646112"/>
          </a:xfrm>
          <a:prstGeom prst="rect">
            <a:avLst/>
          </a:prstGeom>
          <a:noFill/>
          <a:ln w="9525">
            <a:noFill/>
            <a:miter lim="800000"/>
            <a:headEnd/>
            <a:tailEnd/>
          </a:ln>
        </p:spPr>
        <p:txBody>
          <a:bodyPr>
            <a:spAutoFit/>
          </a:bodyPr>
          <a:lstStyle/>
          <a:p>
            <a:r>
              <a:rPr lang="en-US"/>
              <a:t>Knowing about these sources of information does not mean you will never doubt God’s existence again.</a:t>
            </a:r>
          </a:p>
        </p:txBody>
      </p:sp>
      <p:sp>
        <p:nvSpPr>
          <p:cNvPr id="6149" name="Rectangle 17"/>
          <p:cNvSpPr>
            <a:spLocks noChangeArrowheads="1"/>
          </p:cNvSpPr>
          <p:nvPr/>
        </p:nvSpPr>
        <p:spPr bwMode="auto">
          <a:xfrm>
            <a:off x="914400" y="1600200"/>
            <a:ext cx="7391400" cy="381000"/>
          </a:xfrm>
          <a:prstGeom prst="rect">
            <a:avLst/>
          </a:prstGeom>
          <a:noFill/>
          <a:ln w="9525">
            <a:noFill/>
            <a:miter lim="800000"/>
            <a:headEnd/>
            <a:tailEnd/>
          </a:ln>
        </p:spPr>
        <p:txBody>
          <a:bodyPr>
            <a:spAutoFit/>
          </a:bodyPr>
          <a:lstStyle/>
          <a:p>
            <a:pPr marL="227013" indent="-227013" eaLnBrk="0" hangingPunct="0">
              <a:lnSpc>
                <a:spcPct val="105000"/>
              </a:lnSpc>
              <a:tabLst>
                <a:tab pos="1143000" algn="l"/>
              </a:tabLst>
            </a:pPr>
            <a:r>
              <a:rPr lang="en-US"/>
              <a:t>Several sources of information can help to </a:t>
            </a:r>
            <a:r>
              <a:rPr lang="en-US" b="1"/>
              <a:t>assure us of God’s reality:</a:t>
            </a:r>
            <a:endParaRPr lang="en-US" sz="2000" b="1"/>
          </a:p>
        </p:txBody>
      </p:sp>
      <p:grpSp>
        <p:nvGrpSpPr>
          <p:cNvPr id="2" name="Group 38"/>
          <p:cNvGrpSpPr>
            <a:grpSpLocks/>
          </p:cNvGrpSpPr>
          <p:nvPr/>
        </p:nvGrpSpPr>
        <p:grpSpPr bwMode="auto">
          <a:xfrm>
            <a:off x="838200" y="1981200"/>
            <a:ext cx="3276600" cy="1752600"/>
            <a:chOff x="838200" y="1905000"/>
            <a:chExt cx="3276600" cy="1752600"/>
          </a:xfrm>
        </p:grpSpPr>
        <p:grpSp>
          <p:nvGrpSpPr>
            <p:cNvPr id="6168" name="Group 16"/>
            <p:cNvGrpSpPr>
              <a:grpSpLocks/>
            </p:cNvGrpSpPr>
            <p:nvPr/>
          </p:nvGrpSpPr>
          <p:grpSpPr bwMode="auto">
            <a:xfrm>
              <a:off x="838200" y="1905000"/>
              <a:ext cx="1255713" cy="1752600"/>
              <a:chOff x="228600" y="1676400"/>
              <a:chExt cx="1255713" cy="1752600"/>
            </a:xfrm>
          </p:grpSpPr>
          <p:pic>
            <p:nvPicPr>
              <p:cNvPr id="6170" name="Picture 5" descr=" Bible.jpg                                                      00000027DISK_IMG                       8EF45680:"/>
              <p:cNvPicPr>
                <a:picLocks noChangeAspect="1" noChangeArrowheads="1"/>
              </p:cNvPicPr>
              <p:nvPr/>
            </p:nvPicPr>
            <p:blipFill>
              <a:blip r:embed="rId4" cstate="print"/>
              <a:srcRect/>
              <a:stretch>
                <a:fillRect/>
              </a:stretch>
            </p:blipFill>
            <p:spPr bwMode="auto">
              <a:xfrm>
                <a:off x="228600" y="1676400"/>
                <a:ext cx="1255713" cy="1752600"/>
              </a:xfrm>
              <a:prstGeom prst="rect">
                <a:avLst/>
              </a:prstGeom>
              <a:noFill/>
              <a:ln w="9525">
                <a:noFill/>
                <a:miter lim="800000"/>
                <a:headEnd/>
                <a:tailEnd/>
              </a:ln>
            </p:spPr>
          </p:pic>
          <p:sp>
            <p:nvSpPr>
              <p:cNvPr id="6171" name="Text Box 10"/>
              <p:cNvSpPr txBox="1">
                <a:spLocks noChangeArrowheads="1"/>
              </p:cNvSpPr>
              <p:nvPr/>
            </p:nvSpPr>
            <p:spPr bwMode="auto">
              <a:xfrm rot="-5599922">
                <a:off x="-281279" y="2593657"/>
                <a:ext cx="1341436" cy="169277"/>
              </a:xfrm>
              <a:prstGeom prst="rect">
                <a:avLst/>
              </a:prstGeom>
              <a:noFill/>
              <a:ln w="9525">
                <a:noFill/>
                <a:miter lim="800000"/>
                <a:headEnd/>
                <a:tailEnd/>
              </a:ln>
            </p:spPr>
            <p:txBody>
              <a:bodyPr>
                <a:spAutoFit/>
              </a:bodyPr>
              <a:lstStyle/>
              <a:p>
                <a:pPr>
                  <a:spcBef>
                    <a:spcPct val="50000"/>
                  </a:spcBef>
                </a:pPr>
                <a:r>
                  <a:rPr lang="en-US" sz="500"/>
                  <a:t>© Markus Unger/Shutterstock.com</a:t>
                </a:r>
              </a:p>
            </p:txBody>
          </p:sp>
        </p:grpSp>
        <p:sp>
          <p:nvSpPr>
            <p:cNvPr id="6169" name="Rectangle 18"/>
            <p:cNvSpPr>
              <a:spLocks noChangeArrowheads="1"/>
            </p:cNvSpPr>
            <p:nvPr/>
          </p:nvSpPr>
          <p:spPr bwMode="auto">
            <a:xfrm>
              <a:off x="1905000" y="2286000"/>
              <a:ext cx="2209800" cy="1191736"/>
            </a:xfrm>
            <a:prstGeom prst="rect">
              <a:avLst/>
            </a:prstGeom>
            <a:noFill/>
            <a:ln w="9525">
              <a:noFill/>
              <a:miter lim="800000"/>
              <a:headEnd/>
              <a:tailEnd/>
            </a:ln>
          </p:spPr>
          <p:txBody>
            <a:bodyPr>
              <a:spAutoFit/>
            </a:bodyPr>
            <a:lstStyle/>
            <a:p>
              <a:pPr marL="0" lvl="1">
                <a:lnSpc>
                  <a:spcPct val="114000"/>
                </a:lnSpc>
                <a:tabLst>
                  <a:tab pos="1143000" algn="l"/>
                </a:tabLst>
              </a:pPr>
              <a:r>
                <a:rPr lang="en-US" sz="1600"/>
                <a:t>The </a:t>
              </a:r>
              <a:r>
                <a:rPr lang="en-US" sz="1600" b="1"/>
                <a:t>Scriptures</a:t>
              </a:r>
              <a:r>
                <a:rPr lang="en-US" sz="1600"/>
                <a:t> provide the witness </a:t>
              </a:r>
              <a:br>
                <a:rPr lang="en-US" sz="1600"/>
              </a:br>
              <a:r>
                <a:rPr lang="en-US" sz="1600"/>
                <a:t>of the very early </a:t>
              </a:r>
              <a:br>
                <a:rPr lang="en-US" sz="1600"/>
              </a:br>
              <a:r>
                <a:rPr lang="en-US" sz="1600"/>
                <a:t>followers of Jesus.</a:t>
              </a:r>
            </a:p>
          </p:txBody>
        </p:sp>
      </p:grpSp>
      <p:grpSp>
        <p:nvGrpSpPr>
          <p:cNvPr id="4" name="Group 39"/>
          <p:cNvGrpSpPr>
            <a:grpSpLocks/>
          </p:cNvGrpSpPr>
          <p:nvPr/>
        </p:nvGrpSpPr>
        <p:grpSpPr bwMode="auto">
          <a:xfrm>
            <a:off x="5522913" y="3886200"/>
            <a:ext cx="2782887" cy="1600200"/>
            <a:chOff x="5522225" y="3810000"/>
            <a:chExt cx="2783575" cy="1600200"/>
          </a:xfrm>
        </p:grpSpPr>
        <p:grpSp>
          <p:nvGrpSpPr>
            <p:cNvPr id="6164" name="Group 19"/>
            <p:cNvGrpSpPr>
              <a:grpSpLocks/>
            </p:cNvGrpSpPr>
            <p:nvPr/>
          </p:nvGrpSpPr>
          <p:grpSpPr bwMode="auto">
            <a:xfrm>
              <a:off x="5522225" y="3810000"/>
              <a:ext cx="1183374" cy="1600200"/>
              <a:chOff x="162827" y="3886200"/>
              <a:chExt cx="1183374" cy="1600200"/>
            </a:xfrm>
          </p:grpSpPr>
          <p:pic>
            <p:nvPicPr>
              <p:cNvPr id="6166" name="Picture 9" descr="&#10;Reason.jpg                                                     00000027DISK_IMG                       8EF45680:"/>
              <p:cNvPicPr>
                <a:picLocks noChangeAspect="1" noChangeArrowheads="1"/>
              </p:cNvPicPr>
              <p:nvPr/>
            </p:nvPicPr>
            <p:blipFill>
              <a:blip r:embed="rId5" cstate="print"/>
              <a:srcRect/>
              <a:stretch>
                <a:fillRect/>
              </a:stretch>
            </p:blipFill>
            <p:spPr bwMode="auto">
              <a:xfrm>
                <a:off x="328613" y="3886200"/>
                <a:ext cx="1017588" cy="1524000"/>
              </a:xfrm>
              <a:prstGeom prst="rect">
                <a:avLst/>
              </a:prstGeom>
              <a:noFill/>
              <a:ln w="9525">
                <a:noFill/>
                <a:miter lim="800000"/>
                <a:headEnd/>
                <a:tailEnd/>
              </a:ln>
            </p:spPr>
          </p:pic>
          <p:sp>
            <p:nvSpPr>
              <p:cNvPr id="6167" name="Text Box 10"/>
              <p:cNvSpPr txBox="1">
                <a:spLocks noChangeArrowheads="1"/>
              </p:cNvSpPr>
              <p:nvPr/>
            </p:nvSpPr>
            <p:spPr bwMode="auto">
              <a:xfrm rot="-5400000">
                <a:off x="-324034" y="4830261"/>
                <a:ext cx="1143000" cy="169277"/>
              </a:xfrm>
              <a:prstGeom prst="rect">
                <a:avLst/>
              </a:prstGeom>
              <a:noFill/>
              <a:ln w="9525">
                <a:noFill/>
                <a:miter lim="800000"/>
                <a:headEnd/>
                <a:tailEnd/>
              </a:ln>
            </p:spPr>
            <p:txBody>
              <a:bodyPr>
                <a:spAutoFit/>
              </a:bodyPr>
              <a:lstStyle/>
              <a:p>
                <a:pPr>
                  <a:spcBef>
                    <a:spcPct val="50000"/>
                  </a:spcBef>
                </a:pPr>
                <a:r>
                  <a:rPr lang="en-US" sz="500"/>
                  <a:t>© Lichtmeister/Shutterstock.com</a:t>
                </a:r>
              </a:p>
            </p:txBody>
          </p:sp>
        </p:grpSp>
        <p:sp>
          <p:nvSpPr>
            <p:cNvPr id="6165" name="Rectangle 20"/>
            <p:cNvSpPr>
              <a:spLocks noChangeArrowheads="1"/>
            </p:cNvSpPr>
            <p:nvPr/>
          </p:nvSpPr>
          <p:spPr bwMode="auto">
            <a:xfrm>
              <a:off x="6781800" y="4104382"/>
              <a:ext cx="1524000" cy="584775"/>
            </a:xfrm>
            <a:prstGeom prst="rect">
              <a:avLst/>
            </a:prstGeom>
            <a:noFill/>
            <a:ln w="9525">
              <a:noFill/>
              <a:miter lim="800000"/>
              <a:headEnd/>
              <a:tailEnd/>
            </a:ln>
          </p:spPr>
          <p:txBody>
            <a:bodyPr>
              <a:spAutoFit/>
            </a:bodyPr>
            <a:lstStyle/>
            <a:p>
              <a:pPr marL="0" lvl="1">
                <a:spcBef>
                  <a:spcPct val="50000"/>
                </a:spcBef>
                <a:tabLst>
                  <a:tab pos="1143000" algn="l"/>
                </a:tabLst>
              </a:pPr>
              <a:r>
                <a:rPr lang="en-US" sz="1600"/>
                <a:t>Our </a:t>
              </a:r>
              <a:r>
                <a:rPr lang="en-US" sz="1600" b="1"/>
                <a:t>reason</a:t>
              </a:r>
              <a:r>
                <a:rPr lang="en-US" sz="1600"/>
                <a:t> </a:t>
              </a:r>
              <a:br>
                <a:rPr lang="en-US" sz="1600"/>
              </a:br>
              <a:r>
                <a:rPr lang="en-US" sz="1600"/>
                <a:t>and </a:t>
              </a:r>
              <a:r>
                <a:rPr lang="en-US" sz="1600" b="1"/>
                <a:t>intellect.</a:t>
              </a:r>
              <a:endParaRPr lang="en-US" sz="2000"/>
            </a:p>
          </p:txBody>
        </p:sp>
      </p:grpSp>
      <p:grpSp>
        <p:nvGrpSpPr>
          <p:cNvPr id="6" name="Group 37"/>
          <p:cNvGrpSpPr>
            <a:grpSpLocks/>
          </p:cNvGrpSpPr>
          <p:nvPr/>
        </p:nvGrpSpPr>
        <p:grpSpPr bwMode="auto">
          <a:xfrm>
            <a:off x="4191000" y="2209800"/>
            <a:ext cx="3657600" cy="1447800"/>
            <a:chOff x="4191000" y="2133600"/>
            <a:chExt cx="3657600" cy="1447800"/>
          </a:xfrm>
        </p:grpSpPr>
        <p:sp>
          <p:nvSpPr>
            <p:cNvPr id="6160" name="Rectangle 24"/>
            <p:cNvSpPr>
              <a:spLocks noChangeArrowheads="1"/>
            </p:cNvSpPr>
            <p:nvPr/>
          </p:nvSpPr>
          <p:spPr bwMode="auto">
            <a:xfrm>
              <a:off x="6019801" y="2275582"/>
              <a:ext cx="1828799" cy="1077218"/>
            </a:xfrm>
            <a:prstGeom prst="rect">
              <a:avLst/>
            </a:prstGeom>
            <a:noFill/>
            <a:ln w="9525">
              <a:noFill/>
              <a:miter lim="800000"/>
              <a:headEnd/>
              <a:tailEnd/>
            </a:ln>
          </p:spPr>
          <p:txBody>
            <a:bodyPr>
              <a:spAutoFit/>
            </a:bodyPr>
            <a:lstStyle/>
            <a:p>
              <a:pPr marL="0" lvl="1">
                <a:spcBef>
                  <a:spcPct val="50000"/>
                </a:spcBef>
                <a:tabLst>
                  <a:tab pos="1143000" algn="l"/>
                </a:tabLst>
              </a:pPr>
              <a:r>
                <a:rPr lang="en-US" sz="1600"/>
                <a:t>The witness of the </a:t>
              </a:r>
              <a:r>
                <a:rPr lang="en-US" sz="1600" b="1"/>
                <a:t>faith-filled lives</a:t>
              </a:r>
              <a:r>
                <a:rPr lang="en-US" sz="1600"/>
                <a:t> of other believers.</a:t>
              </a:r>
            </a:p>
          </p:txBody>
        </p:sp>
        <p:grpSp>
          <p:nvGrpSpPr>
            <p:cNvPr id="6161" name="Group 33"/>
            <p:cNvGrpSpPr>
              <a:grpSpLocks/>
            </p:cNvGrpSpPr>
            <p:nvPr/>
          </p:nvGrpSpPr>
          <p:grpSpPr bwMode="auto">
            <a:xfrm>
              <a:off x="4191000" y="2133600"/>
              <a:ext cx="1686463" cy="1447800"/>
              <a:chOff x="533401" y="3886200"/>
              <a:chExt cx="1686463" cy="1447800"/>
            </a:xfrm>
          </p:grpSpPr>
          <p:sp>
            <p:nvSpPr>
              <p:cNvPr id="6162" name="Text Box 10"/>
              <p:cNvSpPr txBox="1">
                <a:spLocks noChangeArrowheads="1"/>
              </p:cNvSpPr>
              <p:nvPr/>
            </p:nvSpPr>
            <p:spPr bwMode="auto">
              <a:xfrm rot="-5400000">
                <a:off x="85012" y="4639389"/>
                <a:ext cx="1143000" cy="246221"/>
              </a:xfrm>
              <a:prstGeom prst="rect">
                <a:avLst/>
              </a:prstGeom>
              <a:noFill/>
              <a:ln w="9525">
                <a:noFill/>
                <a:miter lim="800000"/>
                <a:headEnd/>
                <a:tailEnd/>
              </a:ln>
            </p:spPr>
            <p:txBody>
              <a:bodyPr>
                <a:spAutoFit/>
              </a:bodyPr>
              <a:lstStyle/>
              <a:p>
                <a:pPr>
                  <a:spcBef>
                    <a:spcPct val="50000"/>
                  </a:spcBef>
                </a:pPr>
                <a:r>
                  <a:rPr lang="en-US" sz="500"/>
                  <a:t>© Monkey Business Images/Shutterstock.com</a:t>
                </a:r>
              </a:p>
            </p:txBody>
          </p:sp>
          <p:pic>
            <p:nvPicPr>
              <p:cNvPr id="6163" name="Picture 28" descr="Granpa_ma1-shutterstock_12530371.jpg"/>
              <p:cNvPicPr>
                <a:picLocks noChangeAspect="1"/>
              </p:cNvPicPr>
              <p:nvPr/>
            </p:nvPicPr>
            <p:blipFill>
              <a:blip r:embed="rId6" cstate="print"/>
              <a:srcRect/>
              <a:stretch>
                <a:fillRect/>
              </a:stretch>
            </p:blipFill>
            <p:spPr bwMode="auto">
              <a:xfrm>
                <a:off x="762000" y="3886200"/>
                <a:ext cx="1457864" cy="1371600"/>
              </a:xfrm>
              <a:prstGeom prst="rect">
                <a:avLst/>
              </a:prstGeom>
              <a:noFill/>
              <a:ln w="9525">
                <a:noFill/>
                <a:miter lim="800000"/>
                <a:headEnd/>
                <a:tailEnd/>
              </a:ln>
            </p:spPr>
          </p:pic>
        </p:grpSp>
      </p:grpSp>
      <p:grpSp>
        <p:nvGrpSpPr>
          <p:cNvPr id="8" name="Group 26"/>
          <p:cNvGrpSpPr>
            <a:grpSpLocks/>
          </p:cNvGrpSpPr>
          <p:nvPr/>
        </p:nvGrpSpPr>
        <p:grpSpPr bwMode="auto">
          <a:xfrm>
            <a:off x="2057400" y="3886200"/>
            <a:ext cx="2895600" cy="1677988"/>
            <a:chOff x="2057400" y="3886200"/>
            <a:chExt cx="2895600" cy="1678632"/>
          </a:xfrm>
        </p:grpSpPr>
        <p:grpSp>
          <p:nvGrpSpPr>
            <p:cNvPr id="6154" name="Group 40"/>
            <p:cNvGrpSpPr>
              <a:grpSpLocks/>
            </p:cNvGrpSpPr>
            <p:nvPr/>
          </p:nvGrpSpPr>
          <p:grpSpPr bwMode="auto">
            <a:xfrm>
              <a:off x="2057400" y="3886200"/>
              <a:ext cx="2895600" cy="1524000"/>
              <a:chOff x="2057400" y="3810000"/>
              <a:chExt cx="2895600" cy="1524000"/>
            </a:xfrm>
          </p:grpSpPr>
          <p:sp>
            <p:nvSpPr>
              <p:cNvPr id="6156" name="Rectangle 23"/>
              <p:cNvSpPr>
                <a:spLocks noChangeArrowheads="1"/>
              </p:cNvSpPr>
              <p:nvPr/>
            </p:nvSpPr>
            <p:spPr bwMode="auto">
              <a:xfrm>
                <a:off x="3657600" y="4114800"/>
                <a:ext cx="1295400" cy="606425"/>
              </a:xfrm>
              <a:prstGeom prst="rect">
                <a:avLst/>
              </a:prstGeom>
              <a:noFill/>
              <a:ln w="9525">
                <a:noFill/>
                <a:miter lim="800000"/>
                <a:headEnd/>
                <a:tailEnd/>
              </a:ln>
            </p:spPr>
            <p:txBody>
              <a:bodyPr>
                <a:spAutoFit/>
              </a:bodyPr>
              <a:lstStyle/>
              <a:p>
                <a:pPr eaLnBrk="0" hangingPunct="0">
                  <a:lnSpc>
                    <a:spcPct val="105000"/>
                  </a:lnSpc>
                  <a:tabLst>
                    <a:tab pos="1143000" algn="l"/>
                  </a:tabLst>
                </a:pPr>
                <a:r>
                  <a:rPr lang="en-US" sz="1600"/>
                  <a:t>The witness </a:t>
                </a:r>
                <a:br>
                  <a:rPr lang="en-US" sz="1600"/>
                </a:br>
                <a:r>
                  <a:rPr lang="en-US" sz="1600"/>
                  <a:t>of </a:t>
                </a:r>
                <a:r>
                  <a:rPr lang="en-US" sz="1600" b="1"/>
                  <a:t>martyrs.</a:t>
                </a:r>
              </a:p>
            </p:txBody>
          </p:sp>
          <p:grpSp>
            <p:nvGrpSpPr>
              <p:cNvPr id="6157" name="Group 32"/>
              <p:cNvGrpSpPr>
                <a:grpSpLocks/>
              </p:cNvGrpSpPr>
              <p:nvPr/>
            </p:nvGrpSpPr>
            <p:grpSpPr bwMode="auto">
              <a:xfrm>
                <a:off x="2057400" y="3810000"/>
                <a:ext cx="1524000" cy="1524000"/>
                <a:chOff x="4724400" y="2133600"/>
                <a:chExt cx="1524000" cy="1524000"/>
              </a:xfrm>
            </p:grpSpPr>
            <p:pic>
              <p:nvPicPr>
                <p:cNvPr id="6158" name="Picture 30" descr="396px-Joan_of_arc_miniature_graded1.jpg"/>
                <p:cNvPicPr>
                  <a:picLocks noChangeAspect="1"/>
                </p:cNvPicPr>
                <p:nvPr/>
              </p:nvPicPr>
              <p:blipFill>
                <a:blip r:embed="rId7" cstate="print"/>
                <a:srcRect/>
                <a:stretch>
                  <a:fillRect/>
                </a:stretch>
              </p:blipFill>
              <p:spPr bwMode="auto">
                <a:xfrm>
                  <a:off x="4876800" y="2133600"/>
                  <a:ext cx="1371600" cy="1439167"/>
                </a:xfrm>
                <a:prstGeom prst="rect">
                  <a:avLst/>
                </a:prstGeom>
                <a:noFill/>
                <a:ln w="9525">
                  <a:noFill/>
                  <a:miter lim="800000"/>
                  <a:headEnd/>
                  <a:tailEnd/>
                </a:ln>
              </p:spPr>
            </p:pic>
            <p:sp>
              <p:nvSpPr>
                <p:cNvPr id="6159" name="Text Box 10"/>
                <p:cNvSpPr txBox="1">
                  <a:spLocks noChangeArrowheads="1"/>
                </p:cNvSpPr>
                <p:nvPr/>
              </p:nvSpPr>
              <p:spPr bwMode="auto">
                <a:xfrm rot="-5400000">
                  <a:off x="4237539" y="3001461"/>
                  <a:ext cx="1143000" cy="169277"/>
                </a:xfrm>
                <a:prstGeom prst="rect">
                  <a:avLst/>
                </a:prstGeom>
                <a:noFill/>
                <a:ln w="9525">
                  <a:noFill/>
                  <a:miter lim="800000"/>
                  <a:headEnd/>
                  <a:tailEnd/>
                </a:ln>
              </p:spPr>
              <p:txBody>
                <a:bodyPr>
                  <a:spAutoFit/>
                </a:bodyPr>
                <a:lstStyle/>
                <a:p>
                  <a:pPr>
                    <a:spcBef>
                      <a:spcPct val="50000"/>
                    </a:spcBef>
                  </a:pPr>
                  <a:r>
                    <a:rPr lang="en-US" sz="500"/>
                    <a:t>Image in public domain.</a:t>
                  </a:r>
                </a:p>
              </p:txBody>
            </p:sp>
          </p:grpSp>
        </p:grpSp>
        <p:sp>
          <p:nvSpPr>
            <p:cNvPr id="6155" name="TextBox 25"/>
            <p:cNvSpPr txBox="1">
              <a:spLocks noChangeArrowheads="1"/>
            </p:cNvSpPr>
            <p:nvPr/>
          </p:nvSpPr>
          <p:spPr bwMode="auto">
            <a:xfrm>
              <a:off x="2508441" y="5334000"/>
              <a:ext cx="768159" cy="230832"/>
            </a:xfrm>
            <a:prstGeom prst="rect">
              <a:avLst/>
            </a:prstGeom>
            <a:noFill/>
            <a:ln w="9525">
              <a:noFill/>
              <a:miter lim="800000"/>
              <a:headEnd/>
              <a:tailEnd/>
            </a:ln>
          </p:spPr>
          <p:txBody>
            <a:bodyPr wrap="none">
              <a:spAutoFit/>
            </a:bodyPr>
            <a:lstStyle/>
            <a:p>
              <a:r>
                <a:rPr lang="en-US" sz="900"/>
                <a:t>Joan of Arc</a:t>
              </a:r>
            </a:p>
          </p:txBody>
        </p:sp>
      </p:gr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1+#ppt_w/2"/>
                                          </p:val>
                                        </p:tav>
                                        <p:tav tm="100000">
                                          <p:val>
                                            <p:strVal val="#ppt_x"/>
                                          </p:val>
                                        </p:tav>
                                      </p:tavLst>
                                    </p:anim>
                                    <p:anim calcmode="lin" valueType="num">
                                      <p:cBhvr additive="base">
                                        <p:cTn id="14"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0-#ppt_w/2"/>
                                          </p:val>
                                        </p:tav>
                                        <p:tav tm="100000">
                                          <p:val>
                                            <p:strVal val="#ppt_x"/>
                                          </p:val>
                                        </p:tav>
                                      </p:tavLst>
                                    </p:anim>
                                    <p:anim calcmode="lin" valueType="num">
                                      <p:cBhvr additive="base">
                                        <p:cTn id="20"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1+#ppt_w/2"/>
                                          </p:val>
                                        </p:tav>
                                        <p:tav tm="100000">
                                          <p:val>
                                            <p:strVal val="#ppt_x"/>
                                          </p:val>
                                        </p:tav>
                                      </p:tavLst>
                                    </p:anim>
                                    <p:anim calcmode="lin" valueType="num">
                                      <p:cBhvr additive="base">
                                        <p:cTn id="26"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BodySlide_2810.jpg                                             00000032DISK_IMG                       8EF45680:"/>
          <p:cNvPicPr>
            <a:picLocks noChangeAspect="1" noChangeArrowheads="1"/>
          </p:cNvPicPr>
          <p:nvPr/>
        </p:nvPicPr>
        <p:blipFill>
          <a:blip r:embed="rId3" cstate="print"/>
          <a:stretch>
            <a:fillRect/>
          </a:stretch>
        </p:blipFill>
        <p:spPr bwMode="auto">
          <a:xfrm>
            <a:off x="-1588" y="-1390"/>
            <a:ext cx="9145588" cy="6859191"/>
          </a:xfrm>
          <a:prstGeom prst="rect">
            <a:avLst/>
          </a:prstGeom>
          <a:noFill/>
          <a:ln w="9525">
            <a:noFill/>
            <a:miter lim="800000"/>
            <a:headEnd/>
            <a:tailEnd/>
          </a:ln>
        </p:spPr>
      </p:pic>
      <p:sp>
        <p:nvSpPr>
          <p:cNvPr id="7171" name="Text Box 6"/>
          <p:cNvSpPr txBox="1">
            <a:spLocks noChangeArrowheads="1"/>
          </p:cNvSpPr>
          <p:nvPr/>
        </p:nvSpPr>
        <p:spPr bwMode="auto">
          <a:xfrm>
            <a:off x="914400" y="1076325"/>
            <a:ext cx="5943600" cy="519113"/>
          </a:xfrm>
          <a:prstGeom prst="rect">
            <a:avLst/>
          </a:prstGeom>
          <a:noFill/>
          <a:ln w="9525">
            <a:noFill/>
            <a:miter lim="800000"/>
            <a:headEnd/>
            <a:tailEnd/>
          </a:ln>
        </p:spPr>
        <p:txBody>
          <a:bodyPr>
            <a:spAutoFit/>
          </a:bodyPr>
          <a:lstStyle/>
          <a:p>
            <a:pPr>
              <a:spcBef>
                <a:spcPct val="50000"/>
              </a:spcBef>
            </a:pPr>
            <a:r>
              <a:rPr lang="en-US" sz="2800" b="1"/>
              <a:t>A Faith-Filled Person</a:t>
            </a:r>
          </a:p>
        </p:txBody>
      </p:sp>
      <p:sp>
        <p:nvSpPr>
          <p:cNvPr id="7172" name="Text Box 11"/>
          <p:cNvSpPr txBox="1">
            <a:spLocks noChangeArrowheads="1"/>
          </p:cNvSpPr>
          <p:nvPr/>
        </p:nvSpPr>
        <p:spPr bwMode="auto">
          <a:xfrm>
            <a:off x="5562600" y="2425700"/>
            <a:ext cx="2667000" cy="1374775"/>
          </a:xfrm>
          <a:prstGeom prst="rect">
            <a:avLst/>
          </a:prstGeom>
          <a:noFill/>
          <a:ln w="9525">
            <a:noFill/>
            <a:miter lim="800000"/>
            <a:headEnd/>
            <a:tailEnd/>
          </a:ln>
        </p:spPr>
        <p:txBody>
          <a:bodyPr lIns="0" rIns="0">
            <a:spAutoFit/>
          </a:bodyPr>
          <a:lstStyle/>
          <a:p>
            <a:pPr eaLnBrk="0" hangingPunct="0">
              <a:lnSpc>
                <a:spcPct val="105000"/>
              </a:lnSpc>
              <a:tabLst>
                <a:tab pos="1149350" algn="l"/>
              </a:tabLst>
            </a:pPr>
            <a:r>
              <a:rPr lang="en-US" sz="2000">
                <a:solidFill>
                  <a:srgbClr val="C80000"/>
                </a:solidFill>
              </a:rPr>
              <a:t>Take a moment to think</a:t>
            </a:r>
            <a:br>
              <a:rPr lang="en-US" sz="2000">
                <a:solidFill>
                  <a:srgbClr val="C80000"/>
                </a:solidFill>
              </a:rPr>
            </a:br>
            <a:r>
              <a:rPr lang="en-US" sz="2000">
                <a:solidFill>
                  <a:srgbClr val="C80000"/>
                </a:solidFill>
              </a:rPr>
              <a:t>of someone you admire as a </a:t>
            </a:r>
            <a:r>
              <a:rPr lang="en-US" sz="2000" b="1">
                <a:solidFill>
                  <a:srgbClr val="C80000"/>
                </a:solidFill>
              </a:rPr>
              <a:t>person of great faith.</a:t>
            </a:r>
          </a:p>
        </p:txBody>
      </p:sp>
      <p:sp>
        <p:nvSpPr>
          <p:cNvPr id="59403" name="Text Box 11"/>
          <p:cNvSpPr txBox="1">
            <a:spLocks noChangeArrowheads="1"/>
          </p:cNvSpPr>
          <p:nvPr/>
        </p:nvSpPr>
        <p:spPr bwMode="auto">
          <a:xfrm>
            <a:off x="1295400" y="4114800"/>
            <a:ext cx="6553200" cy="1481138"/>
          </a:xfrm>
          <a:prstGeom prst="rect">
            <a:avLst/>
          </a:prstGeom>
          <a:noFill/>
          <a:ln w="9525">
            <a:noFill/>
            <a:miter lim="800000"/>
            <a:headEnd/>
            <a:tailEnd/>
          </a:ln>
        </p:spPr>
        <p:txBody>
          <a:bodyPr>
            <a:spAutoFit/>
          </a:bodyPr>
          <a:lstStyle/>
          <a:p>
            <a:pPr marL="342900" indent="-342900">
              <a:lnSpc>
                <a:spcPct val="114000"/>
              </a:lnSpc>
              <a:spcBef>
                <a:spcPct val="50000"/>
              </a:spcBef>
              <a:buFont typeface="Times" charset="0"/>
              <a:buNone/>
            </a:pPr>
            <a:r>
              <a:rPr lang="en-US"/>
              <a:t>1.</a:t>
            </a:r>
            <a:r>
              <a:rPr lang="en-US" b="1"/>
              <a:t>  Whom </a:t>
            </a:r>
            <a:r>
              <a:rPr lang="en-US"/>
              <a:t>did you pick and </a:t>
            </a:r>
            <a:r>
              <a:rPr lang="en-US" b="1"/>
              <a:t>why</a:t>
            </a:r>
            <a:r>
              <a:rPr lang="en-US"/>
              <a:t> did you pick that particular person?</a:t>
            </a:r>
          </a:p>
          <a:p>
            <a:pPr marL="342900" indent="-342900">
              <a:lnSpc>
                <a:spcPct val="114000"/>
              </a:lnSpc>
              <a:spcBef>
                <a:spcPct val="50000"/>
              </a:spcBef>
              <a:buFont typeface="Times" charset="0"/>
              <a:buNone/>
            </a:pPr>
            <a:r>
              <a:rPr lang="en-US"/>
              <a:t>2.  Based on the examples provided, let us list some </a:t>
            </a:r>
            <a:r>
              <a:rPr lang="en-US" b="1"/>
              <a:t>common characteristics</a:t>
            </a:r>
            <a:r>
              <a:rPr lang="en-US"/>
              <a:t> of faith-filled people.</a:t>
            </a:r>
          </a:p>
        </p:txBody>
      </p:sp>
      <p:grpSp>
        <p:nvGrpSpPr>
          <p:cNvPr id="2" name="Group 16"/>
          <p:cNvGrpSpPr>
            <a:grpSpLocks/>
          </p:cNvGrpSpPr>
          <p:nvPr/>
        </p:nvGrpSpPr>
        <p:grpSpPr bwMode="auto">
          <a:xfrm>
            <a:off x="838200" y="1752600"/>
            <a:ext cx="2617788" cy="1752600"/>
            <a:chOff x="838200" y="1676401"/>
            <a:chExt cx="2617625" cy="1752600"/>
          </a:xfrm>
        </p:grpSpPr>
        <p:sp>
          <p:nvSpPr>
            <p:cNvPr id="7178" name="Text Box 10"/>
            <p:cNvSpPr txBox="1">
              <a:spLocks noChangeArrowheads="1"/>
            </p:cNvSpPr>
            <p:nvPr/>
          </p:nvSpPr>
          <p:spPr bwMode="auto">
            <a:xfrm rot="-5400000">
              <a:off x="275432" y="2696369"/>
              <a:ext cx="1295400" cy="169863"/>
            </a:xfrm>
            <a:prstGeom prst="rect">
              <a:avLst/>
            </a:prstGeom>
            <a:noFill/>
            <a:ln w="9525">
              <a:noFill/>
              <a:miter lim="800000"/>
              <a:headEnd/>
              <a:tailEnd/>
            </a:ln>
          </p:spPr>
          <p:txBody>
            <a:bodyPr>
              <a:spAutoFit/>
            </a:bodyPr>
            <a:lstStyle/>
            <a:p>
              <a:pPr>
                <a:spcBef>
                  <a:spcPct val="50000"/>
                </a:spcBef>
              </a:pPr>
              <a:r>
                <a:rPr lang="en-US" sz="500"/>
                <a:t>© Andresr/Shutterstock</a:t>
              </a:r>
            </a:p>
          </p:txBody>
        </p:sp>
        <p:pic>
          <p:nvPicPr>
            <p:cNvPr id="7179" name="Picture 7" descr="Youth rally shutterstock_20253523.jpg"/>
            <p:cNvPicPr>
              <a:picLocks noChangeAspect="1"/>
            </p:cNvPicPr>
            <p:nvPr/>
          </p:nvPicPr>
          <p:blipFill>
            <a:blip r:embed="rId4" cstate="print"/>
            <a:srcRect/>
            <a:stretch>
              <a:fillRect/>
            </a:stretch>
          </p:blipFill>
          <p:spPr bwMode="auto">
            <a:xfrm>
              <a:off x="990601" y="1676401"/>
              <a:ext cx="2465224" cy="1676400"/>
            </a:xfrm>
            <a:prstGeom prst="rect">
              <a:avLst/>
            </a:prstGeom>
            <a:noFill/>
            <a:ln w="9525">
              <a:noFill/>
              <a:miter lim="800000"/>
              <a:headEnd/>
              <a:tailEnd/>
            </a:ln>
          </p:spPr>
        </p:pic>
      </p:grpSp>
      <p:grpSp>
        <p:nvGrpSpPr>
          <p:cNvPr id="3" name="Group 15"/>
          <p:cNvGrpSpPr>
            <a:grpSpLocks/>
          </p:cNvGrpSpPr>
          <p:nvPr/>
        </p:nvGrpSpPr>
        <p:grpSpPr bwMode="auto">
          <a:xfrm>
            <a:off x="3657600" y="1752600"/>
            <a:ext cx="1465263" cy="1752600"/>
            <a:chOff x="3657600" y="1676400"/>
            <a:chExt cx="1464677" cy="1752600"/>
          </a:xfrm>
        </p:grpSpPr>
        <p:pic>
          <p:nvPicPr>
            <p:cNvPr id="7176" name="Picture 8" descr="Mother_Teresa_1985_cropped.jpg"/>
            <p:cNvPicPr>
              <a:picLocks noChangeAspect="1"/>
            </p:cNvPicPr>
            <p:nvPr/>
          </p:nvPicPr>
          <p:blipFill>
            <a:blip r:embed="rId5" cstate="print">
              <a:lum bright="-10000" contrast="10000"/>
            </a:blip>
            <a:srcRect/>
            <a:stretch>
              <a:fillRect/>
            </a:stretch>
          </p:blipFill>
          <p:spPr bwMode="auto">
            <a:xfrm>
              <a:off x="3657600" y="1676400"/>
              <a:ext cx="1341120" cy="1676400"/>
            </a:xfrm>
            <a:prstGeom prst="rect">
              <a:avLst/>
            </a:prstGeom>
            <a:noFill/>
            <a:ln w="9525">
              <a:noFill/>
              <a:miter lim="800000"/>
              <a:headEnd/>
              <a:tailEnd/>
            </a:ln>
          </p:spPr>
        </p:pic>
        <p:sp>
          <p:nvSpPr>
            <p:cNvPr id="7177" name="Text Box 10"/>
            <p:cNvSpPr txBox="1">
              <a:spLocks noChangeArrowheads="1"/>
            </p:cNvSpPr>
            <p:nvPr/>
          </p:nvSpPr>
          <p:spPr bwMode="auto">
            <a:xfrm rot="-5400000">
              <a:off x="4580439" y="2887162"/>
              <a:ext cx="914399" cy="169277"/>
            </a:xfrm>
            <a:prstGeom prst="rect">
              <a:avLst/>
            </a:prstGeom>
            <a:noFill/>
            <a:ln w="9525">
              <a:noFill/>
              <a:miter lim="800000"/>
              <a:headEnd/>
              <a:tailEnd/>
            </a:ln>
          </p:spPr>
          <p:txBody>
            <a:bodyPr>
              <a:spAutoFit/>
            </a:bodyPr>
            <a:lstStyle/>
            <a:p>
              <a:pPr>
                <a:spcBef>
                  <a:spcPct val="50000"/>
                </a:spcBef>
              </a:pPr>
              <a:r>
                <a:rPr lang="en-US" sz="500"/>
                <a:t>Image in public domain.</a:t>
              </a:r>
            </a:p>
          </p:txBody>
        </p:sp>
      </p:gr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7172"/>
                                        </p:tgtEl>
                                        <p:attrNameLst>
                                          <p:attrName>style.visibility</p:attrName>
                                        </p:attrNameLst>
                                      </p:cBhvr>
                                      <p:to>
                                        <p:strVal val="visible"/>
                                      </p:to>
                                    </p:set>
                                    <p:anim calcmode="lin" valueType="num">
                                      <p:cBhvr additive="base">
                                        <p:cTn id="19" dur="500" fill="hold"/>
                                        <p:tgtEl>
                                          <p:spTgt spid="7172"/>
                                        </p:tgtEl>
                                        <p:attrNameLst>
                                          <p:attrName>ppt_x</p:attrName>
                                        </p:attrNameLst>
                                      </p:cBhvr>
                                      <p:tavLst>
                                        <p:tav tm="0">
                                          <p:val>
                                            <p:strVal val="1+#ppt_w/2"/>
                                          </p:val>
                                        </p:tav>
                                        <p:tav tm="100000">
                                          <p:val>
                                            <p:strVal val="#ppt_x"/>
                                          </p:val>
                                        </p:tav>
                                      </p:tavLst>
                                    </p:anim>
                                    <p:anim calcmode="lin" valueType="num">
                                      <p:cBhvr additive="base">
                                        <p:cTn id="20" dur="500" fill="hold"/>
                                        <p:tgtEl>
                                          <p:spTgt spid="7172"/>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594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P spid="59403"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11" descr="BodySlide_2810.jpg                                             00000032DISK_IMG                       8EF45680:"/>
          <p:cNvPicPr>
            <a:picLocks noChangeAspect="1" noChangeArrowheads="1"/>
          </p:cNvPicPr>
          <p:nvPr/>
        </p:nvPicPr>
        <p:blipFill>
          <a:blip r:embed="rId3" cstate="print"/>
          <a:stretch>
            <a:fillRect/>
          </a:stretch>
        </p:blipFill>
        <p:spPr bwMode="auto">
          <a:xfrm>
            <a:off x="-1588" y="-1390"/>
            <a:ext cx="9145588" cy="6859191"/>
          </a:xfrm>
          <a:prstGeom prst="rect">
            <a:avLst/>
          </a:prstGeom>
          <a:noFill/>
          <a:ln w="9525">
            <a:noFill/>
            <a:miter lim="800000"/>
            <a:headEnd/>
            <a:tailEnd/>
          </a:ln>
        </p:spPr>
      </p:pic>
      <p:sp>
        <p:nvSpPr>
          <p:cNvPr id="8195" name="Text Box 6"/>
          <p:cNvSpPr txBox="1">
            <a:spLocks noChangeArrowheads="1"/>
          </p:cNvSpPr>
          <p:nvPr/>
        </p:nvSpPr>
        <p:spPr bwMode="auto">
          <a:xfrm>
            <a:off x="914400" y="1076325"/>
            <a:ext cx="5943600" cy="519113"/>
          </a:xfrm>
          <a:prstGeom prst="rect">
            <a:avLst/>
          </a:prstGeom>
          <a:noFill/>
          <a:ln w="9525">
            <a:noFill/>
            <a:miter lim="800000"/>
            <a:headEnd/>
            <a:tailEnd/>
          </a:ln>
        </p:spPr>
        <p:txBody>
          <a:bodyPr>
            <a:spAutoFit/>
          </a:bodyPr>
          <a:lstStyle/>
          <a:p>
            <a:pPr>
              <a:spcBef>
                <a:spcPct val="50000"/>
              </a:spcBef>
            </a:pPr>
            <a:r>
              <a:rPr lang="en-US" sz="2800" b="1"/>
              <a:t>Review</a:t>
            </a:r>
          </a:p>
        </p:txBody>
      </p:sp>
      <p:sp>
        <p:nvSpPr>
          <p:cNvPr id="61444" name="Text Box 4"/>
          <p:cNvSpPr txBox="1">
            <a:spLocks noChangeArrowheads="1"/>
          </p:cNvSpPr>
          <p:nvPr/>
        </p:nvSpPr>
        <p:spPr bwMode="auto">
          <a:xfrm>
            <a:off x="914400" y="1825625"/>
            <a:ext cx="6934200" cy="765175"/>
          </a:xfrm>
          <a:prstGeom prst="rect">
            <a:avLst/>
          </a:prstGeom>
          <a:noFill/>
          <a:ln w="9525">
            <a:noFill/>
            <a:miter lim="800000"/>
            <a:headEnd/>
            <a:tailEnd/>
          </a:ln>
        </p:spPr>
        <p:txBody>
          <a:bodyPr>
            <a:spAutoFit/>
          </a:bodyPr>
          <a:lstStyle/>
          <a:p>
            <a:pPr marL="342900" indent="-342900">
              <a:lnSpc>
                <a:spcPct val="114000"/>
              </a:lnSpc>
              <a:spcBef>
                <a:spcPct val="50000"/>
              </a:spcBef>
              <a:buFont typeface="Times" charset="0"/>
              <a:buAutoNum type="arabicPeriod"/>
            </a:pPr>
            <a:r>
              <a:rPr lang="en-US" sz="2000" dirty="0"/>
              <a:t>What is meant by the notion that believing </a:t>
            </a:r>
            <a:br>
              <a:rPr lang="en-US" sz="2000" dirty="0"/>
            </a:br>
            <a:r>
              <a:rPr lang="en-US" sz="2000" dirty="0"/>
              <a:t>in God is part of the supernatural order?</a:t>
            </a:r>
          </a:p>
        </p:txBody>
      </p:sp>
      <p:grpSp>
        <p:nvGrpSpPr>
          <p:cNvPr id="8197" name="Group 8"/>
          <p:cNvGrpSpPr>
            <a:grpSpLocks/>
          </p:cNvGrpSpPr>
          <p:nvPr/>
        </p:nvGrpSpPr>
        <p:grpSpPr bwMode="auto">
          <a:xfrm>
            <a:off x="6400800" y="1905000"/>
            <a:ext cx="2119313" cy="3203575"/>
            <a:chOff x="6700838" y="1905000"/>
            <a:chExt cx="2119312" cy="3202990"/>
          </a:xfrm>
        </p:grpSpPr>
        <p:sp>
          <p:nvSpPr>
            <p:cNvPr id="8200" name="Text Box 10"/>
            <p:cNvSpPr txBox="1">
              <a:spLocks noChangeArrowheads="1"/>
            </p:cNvSpPr>
            <p:nvPr/>
          </p:nvSpPr>
          <p:spPr bwMode="auto">
            <a:xfrm>
              <a:off x="6700838" y="4938713"/>
              <a:ext cx="1985962" cy="169277"/>
            </a:xfrm>
            <a:prstGeom prst="rect">
              <a:avLst/>
            </a:prstGeom>
            <a:noFill/>
            <a:ln w="9525">
              <a:noFill/>
              <a:miter lim="800000"/>
              <a:headEnd/>
              <a:tailEnd/>
            </a:ln>
          </p:spPr>
          <p:txBody>
            <a:bodyPr>
              <a:spAutoFit/>
            </a:bodyPr>
            <a:lstStyle/>
            <a:p>
              <a:pPr>
                <a:spcBef>
                  <a:spcPct val="50000"/>
                </a:spcBef>
              </a:pPr>
              <a:r>
                <a:rPr lang="en-US" sz="500"/>
                <a:t>© Anatema/Shutterstock.com</a:t>
              </a:r>
            </a:p>
          </p:txBody>
        </p:sp>
        <p:pic>
          <p:nvPicPr>
            <p:cNvPr id="8201" name="Picture 12" descr="Tall cross.jpg                                                 00000027DISK_IMG                       8EF45680:"/>
            <p:cNvPicPr>
              <a:picLocks noChangeAspect="1" noChangeArrowheads="1"/>
            </p:cNvPicPr>
            <p:nvPr/>
          </p:nvPicPr>
          <p:blipFill>
            <a:blip r:embed="rId4" cstate="print"/>
            <a:srcRect/>
            <a:stretch>
              <a:fillRect/>
            </a:stretch>
          </p:blipFill>
          <p:spPr bwMode="auto">
            <a:xfrm>
              <a:off x="6781800" y="1905000"/>
              <a:ext cx="2038350" cy="3048000"/>
            </a:xfrm>
            <a:prstGeom prst="rect">
              <a:avLst/>
            </a:prstGeom>
            <a:noFill/>
            <a:ln w="9525">
              <a:noFill/>
              <a:miter lim="800000"/>
              <a:headEnd/>
              <a:tailEnd/>
            </a:ln>
          </p:spPr>
        </p:pic>
      </p:grpSp>
      <p:sp>
        <p:nvSpPr>
          <p:cNvPr id="7" name="Rectangle 6"/>
          <p:cNvSpPr>
            <a:spLocks noChangeArrowheads="1"/>
          </p:cNvSpPr>
          <p:nvPr/>
        </p:nvSpPr>
        <p:spPr bwMode="auto">
          <a:xfrm>
            <a:off x="914400" y="2922588"/>
            <a:ext cx="5181600" cy="764761"/>
          </a:xfrm>
          <a:prstGeom prst="rect">
            <a:avLst/>
          </a:prstGeom>
          <a:noFill/>
          <a:ln w="9525">
            <a:noFill/>
            <a:miter lim="800000"/>
            <a:headEnd/>
            <a:tailEnd/>
          </a:ln>
        </p:spPr>
        <p:txBody>
          <a:bodyPr>
            <a:spAutoFit/>
          </a:bodyPr>
          <a:lstStyle/>
          <a:p>
            <a:pPr marL="342900" indent="-342900">
              <a:lnSpc>
                <a:spcPct val="114000"/>
              </a:lnSpc>
              <a:spcBef>
                <a:spcPct val="50000"/>
              </a:spcBef>
            </a:pPr>
            <a:r>
              <a:rPr lang="en-US" sz="2000" dirty="0"/>
              <a:t>2. 	Name some reliable sources that can help us to believe in God’s existence</a:t>
            </a:r>
            <a:r>
              <a:rPr lang="en-US" dirty="0"/>
              <a:t>.</a:t>
            </a:r>
          </a:p>
        </p:txBody>
      </p:sp>
      <p:sp>
        <p:nvSpPr>
          <p:cNvPr id="8" name="Rectangle 7"/>
          <p:cNvSpPr>
            <a:spLocks noChangeArrowheads="1"/>
          </p:cNvSpPr>
          <p:nvPr/>
        </p:nvSpPr>
        <p:spPr bwMode="auto">
          <a:xfrm>
            <a:off x="914400" y="3989388"/>
            <a:ext cx="5105400" cy="1115626"/>
          </a:xfrm>
          <a:prstGeom prst="rect">
            <a:avLst/>
          </a:prstGeom>
          <a:noFill/>
          <a:ln w="9525">
            <a:noFill/>
            <a:miter lim="800000"/>
            <a:headEnd/>
            <a:tailEnd/>
          </a:ln>
        </p:spPr>
        <p:txBody>
          <a:bodyPr>
            <a:spAutoFit/>
          </a:bodyPr>
          <a:lstStyle/>
          <a:p>
            <a:pPr marL="342900" indent="-342900">
              <a:lnSpc>
                <a:spcPct val="114000"/>
              </a:lnSpc>
              <a:spcBef>
                <a:spcPct val="50000"/>
              </a:spcBef>
            </a:pPr>
            <a:r>
              <a:rPr lang="en-US" sz="2000" dirty="0"/>
              <a:t>3. 	What are some of the characteristics of a faith-filled person that our class came up with?</a:t>
            </a:r>
          </a:p>
        </p:txBody>
      </p:sp>
    </p:spTree>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330752" presetClass="entr" presetSubtype="108496768" fill="hold" grpId="0" nodeType="clickEffect">
                                  <p:stCondLst>
                                    <p:cond delay="0"/>
                                  </p:stCondLst>
                                  <p:childTnLst>
                                    <p:set>
                                      <p:cBhvr>
                                        <p:cTn id="6" dur="1" fill="hold">
                                          <p:stCondLst>
                                            <p:cond delay="499"/>
                                          </p:stCondLst>
                                        </p:cTn>
                                        <p:tgtEl>
                                          <p:spTgt spid="614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4" grpId="0" autoUpdateAnimBg="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1" descr="BodySlide_2810.jpg                                             00000032DISK_IMG                       8EF45680:"/>
          <p:cNvPicPr>
            <a:picLocks noChangeAspect="1" noChangeArrowheads="1"/>
          </p:cNvPicPr>
          <p:nvPr/>
        </p:nvPicPr>
        <p:blipFill>
          <a:blip r:embed="rId3" cstate="print"/>
          <a:stretch>
            <a:fillRect/>
          </a:stretch>
        </p:blipFill>
        <p:spPr bwMode="auto">
          <a:xfrm>
            <a:off x="-1588" y="-1390"/>
            <a:ext cx="9145588" cy="6859191"/>
          </a:xfrm>
          <a:prstGeom prst="rect">
            <a:avLst/>
          </a:prstGeom>
          <a:noFill/>
          <a:ln w="9525">
            <a:noFill/>
            <a:miter lim="800000"/>
            <a:headEnd/>
            <a:tailEnd/>
          </a:ln>
        </p:spPr>
      </p:pic>
      <p:sp>
        <p:nvSpPr>
          <p:cNvPr id="9219" name="Text Box 6"/>
          <p:cNvSpPr txBox="1">
            <a:spLocks noChangeArrowheads="1"/>
          </p:cNvSpPr>
          <p:nvPr/>
        </p:nvSpPr>
        <p:spPr bwMode="auto">
          <a:xfrm>
            <a:off x="914400" y="1076325"/>
            <a:ext cx="5943600" cy="519113"/>
          </a:xfrm>
          <a:prstGeom prst="rect">
            <a:avLst/>
          </a:prstGeom>
          <a:noFill/>
          <a:ln w="9525">
            <a:noFill/>
            <a:miter lim="800000"/>
            <a:headEnd/>
            <a:tailEnd/>
          </a:ln>
        </p:spPr>
        <p:txBody>
          <a:bodyPr>
            <a:spAutoFit/>
          </a:bodyPr>
          <a:lstStyle/>
          <a:p>
            <a:pPr>
              <a:spcBef>
                <a:spcPct val="50000"/>
              </a:spcBef>
            </a:pPr>
            <a:r>
              <a:rPr lang="en-US" sz="2800" b="1"/>
              <a:t>Act of Faith</a:t>
            </a:r>
          </a:p>
        </p:txBody>
      </p:sp>
      <p:sp>
        <p:nvSpPr>
          <p:cNvPr id="9220" name="Text Box 19"/>
          <p:cNvSpPr txBox="1">
            <a:spLocks noChangeArrowheads="1"/>
          </p:cNvSpPr>
          <p:nvPr/>
        </p:nvSpPr>
        <p:spPr bwMode="auto">
          <a:xfrm>
            <a:off x="914400" y="1600200"/>
            <a:ext cx="6934200" cy="2568575"/>
          </a:xfrm>
          <a:prstGeom prst="rect">
            <a:avLst/>
          </a:prstGeom>
          <a:noFill/>
          <a:ln w="9525">
            <a:noFill/>
            <a:miter lim="800000"/>
            <a:headEnd/>
            <a:tailEnd/>
          </a:ln>
        </p:spPr>
        <p:txBody>
          <a:bodyPr>
            <a:spAutoFit/>
          </a:bodyPr>
          <a:lstStyle/>
          <a:p>
            <a:pPr eaLnBrk="0" hangingPunct="0">
              <a:lnSpc>
                <a:spcPct val="150000"/>
              </a:lnSpc>
            </a:pPr>
            <a:r>
              <a:rPr lang="en-US" i="1" dirty="0">
                <a:solidFill>
                  <a:srgbClr val="000000"/>
                </a:solidFill>
              </a:rPr>
              <a:t>O my God, I firmly believe that you are one God in three Divine </a:t>
            </a:r>
          </a:p>
          <a:p>
            <a:pPr eaLnBrk="0" hangingPunct="0">
              <a:lnSpc>
                <a:spcPct val="150000"/>
              </a:lnSpc>
            </a:pPr>
            <a:r>
              <a:rPr lang="en-US" i="1" dirty="0">
                <a:solidFill>
                  <a:srgbClr val="000000"/>
                </a:solidFill>
              </a:rPr>
              <a:t>Persons, Father, Son, and Holy Spirit. I believe that your Divine Son became man and died for our sins, and that he will come to judge the living and the dead. I believe these and all the truths which the Holy Catholic Church teaches, because in revealing them, you can neither deceive nor be deceived.</a:t>
            </a:r>
            <a:endParaRPr lang="en-US" dirty="0">
              <a:solidFill>
                <a:srgbClr val="000000"/>
              </a:solidFill>
            </a:endParaRPr>
          </a:p>
        </p:txBody>
      </p:sp>
      <p:grpSp>
        <p:nvGrpSpPr>
          <p:cNvPr id="9221" name="Group 7"/>
          <p:cNvGrpSpPr>
            <a:grpSpLocks/>
          </p:cNvGrpSpPr>
          <p:nvPr/>
        </p:nvGrpSpPr>
        <p:grpSpPr bwMode="auto">
          <a:xfrm>
            <a:off x="4572000" y="4114800"/>
            <a:ext cx="3124200" cy="2179638"/>
            <a:chOff x="4724400" y="3995738"/>
            <a:chExt cx="3124200" cy="2179052"/>
          </a:xfrm>
        </p:grpSpPr>
        <p:sp>
          <p:nvSpPr>
            <p:cNvPr id="9222" name="Text Box 10"/>
            <p:cNvSpPr txBox="1">
              <a:spLocks noChangeArrowheads="1"/>
            </p:cNvSpPr>
            <p:nvPr/>
          </p:nvSpPr>
          <p:spPr bwMode="auto">
            <a:xfrm>
              <a:off x="5581650" y="6005513"/>
              <a:ext cx="2266950" cy="169277"/>
            </a:xfrm>
            <a:prstGeom prst="rect">
              <a:avLst/>
            </a:prstGeom>
            <a:noFill/>
            <a:ln w="9525">
              <a:noFill/>
              <a:miter lim="800000"/>
              <a:headEnd/>
              <a:tailEnd/>
            </a:ln>
          </p:spPr>
          <p:txBody>
            <a:bodyPr>
              <a:spAutoFit/>
            </a:bodyPr>
            <a:lstStyle/>
            <a:p>
              <a:pPr algn="r">
                <a:spcBef>
                  <a:spcPct val="50000"/>
                </a:spcBef>
              </a:pPr>
              <a:r>
                <a:rPr lang="en-US" sz="500"/>
                <a:t>© irin-k/Shutterstock.com           </a:t>
              </a:r>
            </a:p>
          </p:txBody>
        </p:sp>
        <p:pic>
          <p:nvPicPr>
            <p:cNvPr id="9223" name="Picture 32" descr="Praying hands.jpg                                              00000027DISK_IMG                       8EF45680:"/>
            <p:cNvPicPr>
              <a:picLocks noChangeAspect="1" noChangeArrowheads="1"/>
            </p:cNvPicPr>
            <p:nvPr/>
          </p:nvPicPr>
          <p:blipFill>
            <a:blip r:embed="rId4" cstate="print"/>
            <a:srcRect/>
            <a:stretch>
              <a:fillRect/>
            </a:stretch>
          </p:blipFill>
          <p:spPr bwMode="auto">
            <a:xfrm>
              <a:off x="4724400" y="3995738"/>
              <a:ext cx="3048000" cy="2024062"/>
            </a:xfrm>
            <a:prstGeom prst="rect">
              <a:avLst/>
            </a:prstGeom>
            <a:noFill/>
            <a:ln w="9525">
              <a:noFill/>
              <a:miter lim="800000"/>
              <a:headEnd/>
              <a:tailEnd/>
            </a:ln>
          </p:spPr>
        </p:pic>
      </p:grpSp>
    </p:spTree>
  </p:cSld>
  <p:clrMapOvr>
    <a:masterClrMapping/>
  </p:clrMapOvr>
  <p:transition spd="slow">
    <p:fade thruBlk="1"/>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2846</TotalTime>
  <Words>821</Words>
  <Application>Microsoft Office PowerPoint</Application>
  <PresentationFormat>On-screen Show (4:3)</PresentationFormat>
  <Paragraphs>64</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Default Design</vt:lpstr>
      <vt:lpstr>God’s Existence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Independent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Finding God &amp; Being Found by God</dc:title>
  <dc:creator>Laurie Nelson</dc:creator>
  <cp:lastModifiedBy>pintern</cp:lastModifiedBy>
  <cp:revision>316</cp:revision>
  <dcterms:created xsi:type="dcterms:W3CDTF">2009-06-22T14:27:32Z</dcterms:created>
  <dcterms:modified xsi:type="dcterms:W3CDTF">2012-02-15T16:48:40Z</dcterms:modified>
</cp:coreProperties>
</file>