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7"/>
  </p:notesMasterIdLst>
  <p:sldIdLst>
    <p:sldId id="310"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027"/>
    <a:srgbClr val="0A5598"/>
    <a:srgbClr val="000000"/>
    <a:srgbClr val="00CCFF"/>
    <a:srgbClr val="008000"/>
    <a:srgbClr val="FF0000"/>
    <a:srgbClr val="CC0000"/>
    <a:srgbClr val="3539C9"/>
    <a:srgbClr val="0000FF"/>
    <a:srgbClr val="D6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2714" autoAdjust="0"/>
  </p:normalViewPr>
  <p:slideViewPr>
    <p:cSldViewPr snapToGrid="0" snapToObjects="1">
      <p:cViewPr varScale="1">
        <p:scale>
          <a:sx n="112" d="100"/>
          <a:sy n="112" d="100"/>
        </p:scale>
        <p:origin x="-2096" y="-10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4/28/15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4/28/15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4/28/15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5300" b="1" dirty="0" smtClean="0">
                <a:solidFill>
                  <a:srgbClr val="C30027"/>
                </a:solidFill>
                <a:latin typeface="Arial" panose="020B0604020202020204" pitchFamily="34" charset="0"/>
                <a:cs typeface="Arial" panose="020B0604020202020204" pitchFamily="34" charset="0"/>
              </a:rPr>
              <a:t>“Women Serve the Lord”</a:t>
            </a:r>
            <a:br>
              <a:rPr lang="en-US" sz="53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(Judges, Chapter 4)</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327072" y="2098539"/>
            <a:ext cx="4359728" cy="320344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people of Israel cried out to the Lord for help after twenty years of cruelty and violence at the hands of the Canaanite king, Jabin.</a:t>
            </a: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God called Deborah, a prophet and Judge of Israel, to lead Israel’s army against the Canaanites.</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276371" y="4850081"/>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0-iStock_000024915401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07" y="2098539"/>
            <a:ext cx="3805730" cy="2751542"/>
          </a:xfrm>
          <a:prstGeom prst="rect">
            <a:avLst/>
          </a:prstGeom>
        </p:spPr>
      </p:pic>
    </p:spTree>
    <p:extLst>
      <p:ext uri="{BB962C8B-B14F-4D97-AF65-F5344CB8AC3E}">
        <p14:creationId xmlns:p14="http://schemas.microsoft.com/office/powerpoint/2010/main" val="97352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5300" b="1" dirty="0" smtClean="0">
                <a:solidFill>
                  <a:srgbClr val="C30027"/>
                </a:solidFill>
                <a:latin typeface="Arial" panose="020B0604020202020204" pitchFamily="34" charset="0"/>
                <a:cs typeface="Arial" panose="020B0604020202020204" pitchFamily="34" charset="0"/>
              </a:rPr>
              <a:t>“Women Serve the Lord”</a:t>
            </a:r>
            <a:br>
              <a:rPr lang="en-US" sz="53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(Judges, Chapter 4)</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5"/>
          <p:cNvSpPr>
            <a:spLocks noGrp="1"/>
          </p:cNvSpPr>
          <p:nvPr>
            <p:ph idx="1"/>
          </p:nvPr>
        </p:nvSpPr>
        <p:spPr>
          <a:xfrm>
            <a:off x="561109" y="1989347"/>
            <a:ext cx="4166756" cy="3326561"/>
          </a:xfrm>
        </p:spPr>
        <p:txBody>
          <a:bodyPr>
            <a:normAutofit/>
          </a:bodyPr>
          <a:lstStyle/>
          <a:p>
            <a:pPr>
              <a:spcBef>
                <a:spcPts val="0"/>
              </a:spcBef>
              <a:spcAft>
                <a:spcPts val="500"/>
              </a:spcAft>
            </a:pPr>
            <a:r>
              <a:rPr lang="en-US" sz="2400" dirty="0" smtClean="0">
                <a:latin typeface="Arial" panose="020B0604020202020204" pitchFamily="34" charset="0"/>
                <a:cs typeface="Arial" panose="020B0604020202020204" pitchFamily="34" charset="0"/>
              </a:rPr>
              <a:t>Under the leadership of Deborah and the Israelite general Barak, the Lord led the Israelites to victory over Jabin.</a:t>
            </a:r>
          </a:p>
          <a:p>
            <a:pPr>
              <a:spcBef>
                <a:spcPts val="0"/>
              </a:spcBef>
              <a:spcAft>
                <a:spcPts val="500"/>
              </a:spcAft>
            </a:pPr>
            <a:r>
              <a:rPr lang="en-US" sz="2400" dirty="0" smtClean="0">
                <a:latin typeface="Arial" panose="020B0604020202020204" pitchFamily="34" charset="0"/>
                <a:cs typeface="Arial" panose="020B0604020202020204" pitchFamily="34" charset="0"/>
              </a:rPr>
              <a:t>Jabin’s general, Sisera, was killed by another woman, Jael. </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4209896" y="4646061"/>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1-iStock_000025925455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300" y="1989347"/>
            <a:ext cx="3619500" cy="2656714"/>
          </a:xfrm>
          <a:prstGeom prst="rect">
            <a:avLst/>
          </a:prstGeom>
        </p:spPr>
      </p:pic>
    </p:spTree>
    <p:extLst>
      <p:ext uri="{BB962C8B-B14F-4D97-AF65-F5344CB8AC3E}">
        <p14:creationId xmlns:p14="http://schemas.microsoft.com/office/powerpoint/2010/main" val="300028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3800" b="1" dirty="0" smtClean="0">
                <a:solidFill>
                  <a:srgbClr val="0A5598"/>
                </a:solidFill>
                <a:latin typeface="Arial" panose="020B0604020202020204" pitchFamily="34" charset="0"/>
                <a:cs typeface="Arial" panose="020B0604020202020204" pitchFamily="34" charset="0"/>
              </a:rPr>
              <a:t>“Bad Haircut Leads to Blindness”</a:t>
            </a:r>
            <a:br>
              <a:rPr lang="en-US" sz="38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(Judges, Chapter 16)</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457199" y="2216514"/>
            <a:ext cx="4098471" cy="193899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Even when we find ourselves in harm’s way as a result of sin, we can always call upon God for strength, and he will answer us. </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4197926" y="5100228"/>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CHOATphotographer/www.shutterstock.com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9" descr="S12-shutterstock_2403500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3840" y="1847964"/>
            <a:ext cx="3882960" cy="3265882"/>
          </a:xfrm>
          <a:prstGeom prst="rect">
            <a:avLst/>
          </a:prstGeom>
        </p:spPr>
      </p:pic>
    </p:spTree>
    <p:extLst>
      <p:ext uri="{BB962C8B-B14F-4D97-AF65-F5344CB8AC3E}">
        <p14:creationId xmlns:p14="http://schemas.microsoft.com/office/powerpoint/2010/main" val="165059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a:bodyPr>
          <a:lstStyle/>
          <a:p>
            <a:pPr>
              <a:lnSpc>
                <a:spcPct val="110000"/>
              </a:lnSpc>
            </a:pPr>
            <a:r>
              <a:rPr lang="en-US" sz="3800" b="1" dirty="0" smtClean="0">
                <a:solidFill>
                  <a:srgbClr val="0A5598"/>
                </a:solidFill>
                <a:latin typeface="Arial" panose="020B0604020202020204" pitchFamily="34" charset="0"/>
                <a:cs typeface="Arial" panose="020B0604020202020204" pitchFamily="34" charset="0"/>
              </a:rPr>
              <a:t>“Bad Haircut Leads to Blindness”</a:t>
            </a:r>
            <a:br>
              <a:rPr lang="en-US" sz="38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(Judges, Chapter 16)</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327072" y="1915494"/>
            <a:ext cx="4359728" cy="3480440"/>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Samson’s strength was so great that the Philistines could not defeat him in battle.</a:t>
            </a:r>
          </a:p>
          <a:p>
            <a:pPr marL="342900" indent="-342900">
              <a:spcAft>
                <a:spcPts val="5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When Samson fell in love with a Philistine woman, Delilah, he let down his guard and revealed the secret to his strength. </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373632" y="4496521"/>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BibleArtLibrary/www.istockphoto.com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13-iStock_000025952212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77" y="1915494"/>
            <a:ext cx="3610441" cy="2619375"/>
          </a:xfrm>
          <a:prstGeom prst="rect">
            <a:avLst/>
          </a:prstGeom>
        </p:spPr>
      </p:pic>
    </p:spTree>
    <p:extLst>
      <p:ext uri="{BB962C8B-B14F-4D97-AF65-F5344CB8AC3E}">
        <p14:creationId xmlns:p14="http://schemas.microsoft.com/office/powerpoint/2010/main" val="212666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3800" b="1" dirty="0" smtClean="0">
                <a:solidFill>
                  <a:srgbClr val="0A5598"/>
                </a:solidFill>
                <a:latin typeface="Arial" panose="020B0604020202020204" pitchFamily="34" charset="0"/>
                <a:cs typeface="Arial" panose="020B0604020202020204" pitchFamily="34" charset="0"/>
              </a:rPr>
              <a:t>“Bad Haircut Leads to Blindness”</a:t>
            </a:r>
            <a:br>
              <a:rPr lang="en-US" sz="38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(Judges, Chapter 16)</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362618" y="1904004"/>
            <a:ext cx="4499264" cy="2926442"/>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After Delilah betrayed Samson, the Philistines captured and blinded him and made him a slave.</a:t>
            </a:r>
            <a:endParaRPr lang="en-US" sz="20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At a big celebration, Samson prayed to God, and God restored his strength. This allowed Samson to bring down the building, killing himself and all the gathered Philistines. </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4208319" y="4548095"/>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4-iStock_000025952243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084" y="1907189"/>
            <a:ext cx="3619499" cy="2647663"/>
          </a:xfrm>
          <a:prstGeom prst="rect">
            <a:avLst/>
          </a:prstGeom>
        </p:spPr>
      </p:pic>
    </p:spTree>
    <p:extLst>
      <p:ext uri="{BB962C8B-B14F-4D97-AF65-F5344CB8AC3E}">
        <p14:creationId xmlns:p14="http://schemas.microsoft.com/office/powerpoint/2010/main" val="106154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w="38100">
            <a:noFill/>
          </a:ln>
        </p:spPr>
        <p:txBody>
          <a:bodyPr>
            <a:normAutofit/>
          </a:bodyPr>
          <a:lstStyle/>
          <a:p>
            <a:r>
              <a:rPr lang="en-US" sz="4000" b="1" dirty="0" smtClean="0">
                <a:ln w="0"/>
                <a:solidFill>
                  <a:srgbClr val="008000"/>
                </a:solidFill>
                <a:latin typeface="Arial" panose="020B0604020202020204" pitchFamily="34" charset="0"/>
                <a:cs typeface="Arial" panose="020B0604020202020204" pitchFamily="34" charset="0"/>
              </a:rPr>
              <a:t>Review Activity</a:t>
            </a:r>
            <a:endParaRPr lang="en-US" sz="4000" b="1" dirty="0">
              <a:ln w="0"/>
              <a:solidFill>
                <a:srgbClr val="008000"/>
              </a:solidFill>
              <a:latin typeface="Arial" panose="020B0604020202020204" pitchFamily="34" charset="0"/>
              <a:cs typeface="Arial" panose="020B0604020202020204" pitchFamily="34" charset="0"/>
            </a:endParaRPr>
          </a:p>
        </p:txBody>
      </p:sp>
      <p:sp>
        <p:nvSpPr>
          <p:cNvPr id="6" name="Rectangle 5"/>
          <p:cNvSpPr/>
          <p:nvPr/>
        </p:nvSpPr>
        <p:spPr>
          <a:xfrm>
            <a:off x="457200" y="1320448"/>
            <a:ext cx="8229600" cy="4154983"/>
          </a:xfrm>
          <a:prstGeom prst="rect">
            <a:avLst/>
          </a:prstGeom>
        </p:spPr>
        <p:txBody>
          <a:bodyPr wrap="square">
            <a:spAutoFit/>
          </a:bodyPr>
          <a:lstStyle/>
          <a:p>
            <a:pPr marL="342900" indent="-342900">
              <a:buFont typeface="Arial"/>
              <a:buChar char="•"/>
            </a:pPr>
            <a:r>
              <a:rPr lang="en-US" dirty="0">
                <a:latin typeface="Arial" panose="020B0604020202020204" pitchFamily="34" charset="0"/>
                <a:cs typeface="Arial" panose="020B0604020202020204" pitchFamily="34" charset="0"/>
              </a:rPr>
              <a:t>Get into groups of three to five students and reenact the story of Deborah or the story of Samson for the rest of the class. </a:t>
            </a:r>
          </a:p>
          <a:p>
            <a:pPr marL="342900" indent="-342900">
              <a:buFont typeface="Arial"/>
              <a:buChar char="•"/>
            </a:pPr>
            <a:r>
              <a:rPr lang="en-US" dirty="0">
                <a:latin typeface="Arial" panose="020B0604020202020204" pitchFamily="34" charset="0"/>
                <a:cs typeface="Arial" panose="020B0604020202020204" pitchFamily="34" charset="0"/>
              </a:rPr>
              <a:t>It is okay for more than one group to reenact the same story. Each group will offer another perspective on the story, which will help the class better understand the story.</a:t>
            </a:r>
          </a:p>
          <a:p>
            <a:pPr marL="342900" indent="-342900">
              <a:buFont typeface="Arial"/>
              <a:buChar char="•"/>
            </a:pPr>
            <a:r>
              <a:rPr lang="en-US" dirty="0">
                <a:latin typeface="Arial" panose="020B0604020202020204" pitchFamily="34" charset="0"/>
                <a:cs typeface="Arial" panose="020B0604020202020204" pitchFamily="34" charset="0"/>
              </a:rPr>
              <a:t>To prepare your reenactment, or skit, review your assigned story:</a:t>
            </a:r>
          </a:p>
          <a:p>
            <a:pPr marL="800100" lvl="1" indent="-342900">
              <a:buFont typeface="Courier New"/>
              <a:buChar char="o"/>
            </a:pPr>
            <a:r>
              <a:rPr lang="en-US" dirty="0">
                <a:latin typeface="Arial" panose="020B0604020202020204" pitchFamily="34" charset="0"/>
                <a:cs typeface="Arial" panose="020B0604020202020204" pitchFamily="34" charset="0"/>
              </a:rPr>
              <a:t>Story of Deborah: Judges, Chapter 4</a:t>
            </a:r>
          </a:p>
          <a:p>
            <a:pPr marL="800100" lvl="1" indent="-342900">
              <a:buFont typeface="Courier New"/>
              <a:buChar char="o"/>
            </a:pPr>
            <a:r>
              <a:rPr lang="en-US" dirty="0">
                <a:latin typeface="Arial" panose="020B0604020202020204" pitchFamily="34" charset="0"/>
                <a:cs typeface="Arial" panose="020B0604020202020204" pitchFamily="34" charset="0"/>
              </a:rPr>
              <a:t>Story of Samson:  Judges, Chapter 16</a:t>
            </a:r>
          </a:p>
        </p:txBody>
      </p:sp>
    </p:spTree>
    <p:extLst>
      <p:ext uri="{BB962C8B-B14F-4D97-AF65-F5344CB8AC3E}">
        <p14:creationId xmlns:p14="http://schemas.microsoft.com/office/powerpoint/2010/main" val="17707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8" name="TextBox 7"/>
          <p:cNvSpPr txBox="1"/>
          <p:nvPr/>
        </p:nvSpPr>
        <p:spPr>
          <a:xfrm>
            <a:off x="948051" y="3935752"/>
            <a:ext cx="7342926"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C</a:t>
            </a:r>
          </a:p>
          <a:p>
            <a:pPr algn="ctr"/>
            <a:r>
              <a:rPr lang="en-US" sz="3600" dirty="0">
                <a:solidFill>
                  <a:srgbClr val="178D34"/>
                </a:solidFill>
                <a:latin typeface="Arial"/>
                <a:cs typeface="Arial"/>
              </a:rPr>
              <a:t>The </a:t>
            </a:r>
            <a:r>
              <a:rPr lang="en-US" sz="3600" dirty="0" smtClean="0">
                <a:solidFill>
                  <a:srgbClr val="178D34"/>
                </a:solidFill>
                <a:latin typeface="Arial"/>
                <a:cs typeface="Arial"/>
              </a:rPr>
              <a:t>Bible: Joshua and Judges</a:t>
            </a:r>
            <a:endParaRPr lang="en-US" sz="3600" dirty="0">
              <a:solidFill>
                <a:srgbClr val="178D34"/>
              </a:solidFill>
              <a:latin typeface="Arial"/>
              <a:cs typeface="Arial"/>
            </a:endParaRPr>
          </a:p>
          <a:p>
            <a:endParaRPr lang="en-US" dirty="0"/>
          </a:p>
        </p:txBody>
      </p:sp>
    </p:spTree>
    <p:extLst>
      <p:ext uri="{BB962C8B-B14F-4D97-AF65-F5344CB8AC3E}">
        <p14:creationId xmlns:p14="http://schemas.microsoft.com/office/powerpoint/2010/main" val="296729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r>
              <a:rPr lang="en-US" sz="4000" b="1" dirty="0" smtClean="0">
                <a:latin typeface="Arial" panose="020B0604020202020204" pitchFamily="34" charset="0"/>
                <a:cs typeface="Arial" panose="020B0604020202020204" pitchFamily="34" charset="0"/>
              </a:rPr>
              <a:t> </a:t>
            </a:r>
            <a:r>
              <a:rPr lang="en-US" sz="3800" b="1" dirty="0" smtClean="0">
                <a:latin typeface="Arial" panose="020B0604020202020204" pitchFamily="34" charset="0"/>
                <a:cs typeface="Arial" panose="020B0604020202020204" pitchFamily="34" charset="0"/>
              </a:rPr>
              <a:t>Chapter Summary</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Bible: Joshua and Judges</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4209383" y="1643107"/>
            <a:ext cx="4656892" cy="4093428"/>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In the readings from the Books of Joshua and Judges, we will see the Israelites entering the Promised Land and conquering Jericho, as well as pledging their allegiance to God through Shechem. We will also encounter Deborah leading the defeat of the Canaanites, and Samson’s deliverance from the Philistine kings—all with the help of God. We will discover the power of God working in those who place their hope and trust in him. </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1" y="4729611"/>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traveler1116/www.istockphoto.com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3-iStock_000027813921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751186"/>
            <a:ext cx="4089825" cy="2978425"/>
          </a:xfrm>
          <a:prstGeom prst="rect">
            <a:avLst/>
          </a:prstGeom>
        </p:spPr>
      </p:pic>
    </p:spTree>
    <p:extLst>
      <p:ext uri="{BB962C8B-B14F-4D97-AF65-F5344CB8AC3E}">
        <p14:creationId xmlns:p14="http://schemas.microsoft.com/office/powerpoint/2010/main" val="381173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000" b="1" dirty="0" smtClean="0">
                <a:solidFill>
                  <a:srgbClr val="0A5598"/>
                </a:solidFill>
                <a:latin typeface="Arial" panose="020B0604020202020204" pitchFamily="34" charset="0"/>
                <a:cs typeface="Arial" panose="020B0604020202020204" pitchFamily="34" charset="0"/>
              </a:rPr>
              <a:t>“The Walls Come Tumbling Down”</a:t>
            </a:r>
            <a:br>
              <a:rPr lang="en-US" sz="40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(Joshua, Chapter 6)</a:t>
            </a:r>
            <a:r>
              <a:rPr lang="en-US" b="1" dirty="0" smtClean="0">
                <a:solidFill>
                  <a:schemeClr val="tx1">
                    <a:lumMod val="50000"/>
                    <a:lumOff val="50000"/>
                  </a:schemeClr>
                </a:solidFill>
                <a:latin typeface="Arial" panose="020B0604020202020204" pitchFamily="34" charset="0"/>
                <a:cs typeface="Arial" panose="020B0604020202020204" pitchFamily="34" charset="0"/>
              </a:rPr>
              <a:t/>
            </a:r>
            <a:br>
              <a:rPr lang="en-US"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675909" y="2583184"/>
            <a:ext cx="4010891" cy="2185696"/>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Obedience in every detail to God’s commands assured the Israelites victory over Jericho. </a:t>
            </a:r>
          </a:p>
        </p:txBody>
      </p:sp>
      <p:sp>
        <p:nvSpPr>
          <p:cNvPr id="7" name="Rectangle 6"/>
          <p:cNvSpPr/>
          <p:nvPr/>
        </p:nvSpPr>
        <p:spPr>
          <a:xfrm>
            <a:off x="457200" y="4760952"/>
            <a:ext cx="4572000" cy="200055"/>
          </a:xfrm>
          <a:prstGeom prst="rect">
            <a:avLst/>
          </a:prstGeom>
        </p:spPr>
        <p:txBody>
          <a:bodyPr>
            <a:spAutoFit/>
          </a:bodyPr>
          <a:lstStyle/>
          <a:p>
            <a:r>
              <a:rPr lang="en-US" sz="700" dirty="0" smtClean="0">
                <a:solidFill>
                  <a:schemeClr val="tx1">
                    <a:lumMod val="50000"/>
                    <a:lumOff val="50000"/>
                  </a:schemeClr>
                </a:solidFill>
                <a:latin typeface="Arial" panose="020B0604020202020204" pitchFamily="34" charset="0"/>
                <a:cs typeface="Arial" panose="020B0604020202020204" pitchFamily="34" charset="0"/>
              </a:rPr>
              <a:t>© Oko_SwanOmurphy/www.istockphoto.com </a:t>
            </a:r>
            <a:endParaRPr lang="en-US" sz="7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8" name="Picture 7" descr="S4-iStock_00005260554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17" y="2195861"/>
            <a:ext cx="3860950" cy="2573019"/>
          </a:xfrm>
          <a:prstGeom prst="rect">
            <a:avLst/>
          </a:prstGeom>
        </p:spPr>
      </p:pic>
    </p:spTree>
    <p:extLst>
      <p:ext uri="{BB962C8B-B14F-4D97-AF65-F5344CB8AC3E}">
        <p14:creationId xmlns:p14="http://schemas.microsoft.com/office/powerpoint/2010/main" val="269909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000" b="1" dirty="0" smtClean="0">
                <a:solidFill>
                  <a:srgbClr val="0A5598"/>
                </a:solidFill>
                <a:latin typeface="Arial" panose="020B0604020202020204" pitchFamily="34" charset="0"/>
                <a:cs typeface="Arial" panose="020B0604020202020204" pitchFamily="34" charset="0"/>
              </a:rPr>
              <a:t>“The Walls Come Tumbling Down”</a:t>
            </a:r>
            <a:br>
              <a:rPr lang="en-US" sz="40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(Joshua, Chapter 6)</a:t>
            </a:r>
            <a:r>
              <a:rPr lang="en-US" b="1" dirty="0" smtClean="0">
                <a:solidFill>
                  <a:schemeClr val="tx1">
                    <a:lumMod val="50000"/>
                    <a:lumOff val="50000"/>
                  </a:schemeClr>
                </a:solidFill>
                <a:latin typeface="Arial" panose="020B0604020202020204" pitchFamily="34" charset="0"/>
                <a:cs typeface="Arial" panose="020B0604020202020204" pitchFamily="34" charset="0"/>
              </a:rPr>
              <a:t/>
            </a:r>
            <a:br>
              <a:rPr lang="en-US"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678346" y="2079064"/>
            <a:ext cx="4128160" cy="3028126"/>
          </a:xfrm>
        </p:spPr>
        <p:txBody>
          <a:bodyPr>
            <a:normAutofit/>
          </a:bodyPr>
          <a:lstStyle/>
          <a:p>
            <a:r>
              <a:rPr lang="en-US" sz="2400" dirty="0" smtClean="0">
                <a:latin typeface="Arial" panose="020B0604020202020204" pitchFamily="34" charset="0"/>
                <a:cs typeface="Arial" panose="020B0604020202020204" pitchFamily="34" charset="0"/>
              </a:rPr>
              <a:t>God gave very clear instructions to Joshua about how Jericho would fall to the Israelites.</a:t>
            </a:r>
          </a:p>
          <a:p>
            <a:r>
              <a:rPr lang="en-US" sz="2400" dirty="0" smtClean="0">
                <a:latin typeface="Arial" panose="020B0604020202020204" pitchFamily="34" charset="0"/>
                <a:cs typeface="Arial" panose="020B0604020202020204" pitchFamily="34" charset="0"/>
              </a:rPr>
              <a:t>Joshua and the Israelites did as they were told and conquered the city.</a:t>
            </a: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544953" y="4931060"/>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9" name="Picture 8" descr="S5-iStock_000025913375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080" y="2079064"/>
            <a:ext cx="3846253" cy="2851996"/>
          </a:xfrm>
          <a:prstGeom prst="rect">
            <a:avLst/>
          </a:prstGeom>
        </p:spPr>
      </p:pic>
    </p:spTree>
    <p:extLst>
      <p:ext uri="{BB962C8B-B14F-4D97-AF65-F5344CB8AC3E}">
        <p14:creationId xmlns:p14="http://schemas.microsoft.com/office/powerpoint/2010/main" val="269791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000" b="1" dirty="0" smtClean="0">
                <a:solidFill>
                  <a:srgbClr val="0A5598"/>
                </a:solidFill>
                <a:latin typeface="Arial" panose="020B0604020202020204" pitchFamily="34" charset="0"/>
                <a:cs typeface="Arial" panose="020B0604020202020204" pitchFamily="34" charset="0"/>
              </a:rPr>
              <a:t>“The Walls Come Tumbling Down”</a:t>
            </a:r>
            <a:br>
              <a:rPr lang="en-US" sz="40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(Joshua, Chapter 6)</a:t>
            </a:r>
            <a:r>
              <a:rPr lang="en-US" b="1" dirty="0" smtClean="0">
                <a:solidFill>
                  <a:schemeClr val="tx1">
                    <a:lumMod val="50000"/>
                    <a:lumOff val="50000"/>
                  </a:schemeClr>
                </a:solidFill>
                <a:latin typeface="Arial" panose="020B0604020202020204" pitchFamily="34" charset="0"/>
                <a:cs typeface="Arial" panose="020B0604020202020204" pitchFamily="34" charset="0"/>
              </a:rPr>
              <a:t/>
            </a:r>
            <a:br>
              <a:rPr lang="en-US"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904888"/>
            <a:ext cx="4914899" cy="3853523"/>
          </a:xfrm>
        </p:spPr>
        <p:txBody>
          <a:bodyPr>
            <a:normAutofit/>
          </a:bodyPr>
          <a:lstStyle/>
          <a:p>
            <a:r>
              <a:rPr lang="en-US" sz="2200" dirty="0" smtClean="0">
                <a:latin typeface="Arial" panose="020B0604020202020204" pitchFamily="34" charset="0"/>
                <a:cs typeface="Arial" panose="020B0604020202020204" pitchFamily="34" charset="0"/>
              </a:rPr>
              <a:t>The story is highly symbolic and repeatedly uses the number seven, a number symbolizing God’s perfection, to indicate that victory comes from God.</a:t>
            </a:r>
          </a:p>
          <a:p>
            <a:r>
              <a:rPr lang="en-US" sz="2200" dirty="0" smtClean="0">
                <a:latin typeface="Arial" panose="020B0604020202020204" pitchFamily="34" charset="0"/>
                <a:cs typeface="Arial" panose="020B0604020202020204" pitchFamily="34" charset="0"/>
              </a:rPr>
              <a:t>Joshua spared the lives of Rahab and all her relatives, because she had hidden the two spies that Joshua had sent to Jericho. </a:t>
            </a:r>
            <a:endParaRPr lang="en-US" sz="22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0" indent="0">
              <a:buNone/>
            </a:pPr>
            <a:endParaRPr lang="en-US" dirty="0"/>
          </a:p>
        </p:txBody>
      </p:sp>
      <p:sp>
        <p:nvSpPr>
          <p:cNvPr id="7" name="Rectangle 6"/>
          <p:cNvSpPr/>
          <p:nvPr/>
        </p:nvSpPr>
        <p:spPr>
          <a:xfrm>
            <a:off x="3977650" y="5266372"/>
            <a:ext cx="4572000" cy="200055"/>
          </a:xfrm>
          <a:prstGeom prst="rect">
            <a:avLst/>
          </a:prstGeom>
        </p:spPr>
        <p:txBody>
          <a:bodyPr>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loskutnikov/www.istockphoto.com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6-iStock_000014517981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587" y="1914158"/>
            <a:ext cx="2873327" cy="3352214"/>
          </a:xfrm>
          <a:prstGeom prst="rect">
            <a:avLst/>
          </a:prstGeom>
        </p:spPr>
      </p:pic>
    </p:spTree>
    <p:extLst>
      <p:ext uri="{BB962C8B-B14F-4D97-AF65-F5344CB8AC3E}">
        <p14:creationId xmlns:p14="http://schemas.microsoft.com/office/powerpoint/2010/main" val="228989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3800" b="1" dirty="0" smtClean="0">
                <a:solidFill>
                  <a:srgbClr val="008000"/>
                </a:solidFill>
                <a:latin typeface="Arial" panose="020B0604020202020204" pitchFamily="34" charset="0"/>
                <a:cs typeface="Arial" panose="020B0604020202020204" pitchFamily="34" charset="0"/>
              </a:rPr>
              <a:t>“People Vow to Serve the Lord”</a:t>
            </a:r>
            <a:br>
              <a:rPr lang="en-US" sz="3800" b="1" dirty="0" smtClean="0">
                <a:solidFill>
                  <a:srgbClr val="008000"/>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(Joshua 24:1</a:t>
            </a:r>
            <a:r>
              <a:rPr lang="en-US" sz="1800" b="1" dirty="0" smtClean="0">
                <a:solidFill>
                  <a:schemeClr val="tx1">
                    <a:lumMod val="50000"/>
                    <a:lumOff val="50000"/>
                  </a:schemeClr>
                </a:solidFill>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28)</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546764"/>
            <a:ext cx="8343900" cy="978003"/>
          </a:xfrm>
        </p:spPr>
        <p:txBody>
          <a:bodyPr>
            <a:noAutofit/>
          </a:bodyPr>
          <a:lstStyle/>
          <a:p>
            <a:pPr marL="0" indent="0" algn="ctr">
              <a:buNone/>
            </a:pPr>
            <a:r>
              <a:rPr lang="en-US" sz="2400" dirty="0" smtClean="0">
                <a:latin typeface="Arial" panose="020B0604020202020204" pitchFamily="34" charset="0"/>
                <a:cs typeface="Arial" panose="020B0604020202020204" pitchFamily="34" charset="0"/>
              </a:rPr>
              <a:t>Every good thing that happens has God as its origin</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2337181" y="5277092"/>
            <a:ext cx="4572000" cy="200055"/>
          </a:xfrm>
          <a:prstGeom prst="rect">
            <a:avLst/>
          </a:prstGeom>
        </p:spPr>
        <p:txBody>
          <a:bodyPr>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Andrew_Mayovskyy/www.istockphoto.com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7-iStock_00003483104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949" y="2189174"/>
            <a:ext cx="3965524" cy="3099054"/>
          </a:xfrm>
          <a:prstGeom prst="rect">
            <a:avLst/>
          </a:prstGeom>
        </p:spPr>
      </p:pic>
    </p:spTree>
    <p:extLst>
      <p:ext uri="{BB962C8B-B14F-4D97-AF65-F5344CB8AC3E}">
        <p14:creationId xmlns:p14="http://schemas.microsoft.com/office/powerpoint/2010/main" val="2601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3800" b="1" dirty="0" smtClean="0">
                <a:solidFill>
                  <a:srgbClr val="008000"/>
                </a:solidFill>
                <a:latin typeface="Arial" panose="020B0604020202020204" pitchFamily="34" charset="0"/>
                <a:cs typeface="Arial" panose="020B0604020202020204" pitchFamily="34" charset="0"/>
              </a:rPr>
              <a:t>“People Vow to Serve the Lord”</a:t>
            </a:r>
            <a:br>
              <a:rPr lang="en-US" sz="3800" b="1" dirty="0" smtClean="0">
                <a:solidFill>
                  <a:srgbClr val="008000"/>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(Joshua 24:1</a:t>
            </a:r>
            <a:r>
              <a:rPr lang="en-US" sz="1800" b="1" dirty="0" smtClean="0">
                <a:solidFill>
                  <a:schemeClr val="tx1">
                    <a:lumMod val="50000"/>
                    <a:lumOff val="50000"/>
                  </a:schemeClr>
                </a:solidFill>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28)</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199" y="1555201"/>
            <a:ext cx="4425044" cy="4955203"/>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Every good thing that happened to the Israelites, from the call of Abraham to the settlement of the Promised Land, was God’s work. </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Joshua demanded that the Israelites honor the Lord, serve him sincerely and faithfully, and worship him alone. </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endParaRPr lang="en-US" dirty="0" smtClean="0"/>
          </a:p>
        </p:txBody>
      </p:sp>
      <p:sp>
        <p:nvSpPr>
          <p:cNvPr id="7" name="Rectangle 6"/>
          <p:cNvSpPr/>
          <p:nvPr/>
        </p:nvSpPr>
        <p:spPr>
          <a:xfrm>
            <a:off x="848472" y="4535268"/>
            <a:ext cx="1462260"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galdzer/www.istockphoto.com</a:t>
            </a:r>
            <a:endParaRPr lang="en-US" sz="700" dirty="0">
              <a:solidFill>
                <a:srgbClr val="A6A6A6"/>
              </a:solidFill>
              <a:latin typeface="Arial" panose="020B0604020202020204" pitchFamily="34" charset="0"/>
              <a:cs typeface="Arial" panose="020B0604020202020204" pitchFamily="34" charset="0"/>
            </a:endParaRPr>
          </a:p>
        </p:txBody>
      </p:sp>
      <p:sp>
        <p:nvSpPr>
          <p:cNvPr id="9" name="Rectangle 8"/>
          <p:cNvSpPr/>
          <p:nvPr/>
        </p:nvSpPr>
        <p:spPr>
          <a:xfrm>
            <a:off x="5507207" y="1513635"/>
            <a:ext cx="2900109" cy="2031325"/>
          </a:xfrm>
          <a:prstGeom prst="rect">
            <a:avLst/>
          </a:prstGeom>
        </p:spPr>
        <p:txBody>
          <a:bodyPr wrap="square">
            <a:spAutoFit/>
          </a:bodyPr>
          <a:lstStyle/>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The Israelites pledged their loyalty to the Lord, the God of Israel, and Joshua gave them laws and rules to follow—written in the Law of God. </a:t>
            </a:r>
          </a:p>
        </p:txBody>
      </p:sp>
      <p:sp>
        <p:nvSpPr>
          <p:cNvPr id="10" name="Rectangle 9"/>
          <p:cNvSpPr/>
          <p:nvPr/>
        </p:nvSpPr>
        <p:spPr>
          <a:xfrm>
            <a:off x="7128360" y="5425549"/>
            <a:ext cx="1558440"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motimeiri/www.istockphoto.com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8-iStock_00000353310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318" y="3599211"/>
            <a:ext cx="2809207" cy="1872115"/>
          </a:xfrm>
          <a:prstGeom prst="rect">
            <a:avLst/>
          </a:prstGeom>
        </p:spPr>
      </p:pic>
      <p:pic>
        <p:nvPicPr>
          <p:cNvPr id="12" name="Picture 11" descr="S8-iStock_000018538807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599" y="2758556"/>
            <a:ext cx="3297543" cy="1805078"/>
          </a:xfrm>
          <a:prstGeom prst="rect">
            <a:avLst/>
          </a:prstGeom>
        </p:spPr>
      </p:pic>
    </p:spTree>
    <p:extLst>
      <p:ext uri="{BB962C8B-B14F-4D97-AF65-F5344CB8AC3E}">
        <p14:creationId xmlns:p14="http://schemas.microsoft.com/office/powerpoint/2010/main" val="47706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5300" b="1" dirty="0" smtClean="0">
                <a:solidFill>
                  <a:srgbClr val="C30027"/>
                </a:solidFill>
                <a:latin typeface="Arial" panose="020B0604020202020204" pitchFamily="34" charset="0"/>
                <a:cs typeface="Arial" panose="020B0604020202020204" pitchFamily="34" charset="0"/>
              </a:rPr>
              <a:t>“Women Serve the Lord”</a:t>
            </a:r>
            <a:br>
              <a:rPr lang="en-US" sz="53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(Judges, Chapter 4)</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5029200" y="2173394"/>
            <a:ext cx="3333792" cy="2816434"/>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God heard the cry of his people, Israel, and led Deborah and Barak in victory over the Canaanites.</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592316" y="5092226"/>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9-iStock_000025925481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34" y="2149735"/>
            <a:ext cx="4003389" cy="2942491"/>
          </a:xfrm>
          <a:prstGeom prst="rect">
            <a:avLst/>
          </a:prstGeom>
        </p:spPr>
      </p:pic>
    </p:spTree>
    <p:extLst>
      <p:ext uri="{BB962C8B-B14F-4D97-AF65-F5344CB8AC3E}">
        <p14:creationId xmlns:p14="http://schemas.microsoft.com/office/powerpoint/2010/main" val="4183002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4275</TotalTime>
  <Words>662</Words>
  <Application>Microsoft Macintosh PowerPoint</Application>
  <PresentationFormat>On-screen Show (4:3)</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CorpPowerpoint</vt:lpstr>
      <vt:lpstr>PowerPoint Presentation</vt:lpstr>
      <vt:lpstr>PowerPoint Presentation</vt:lpstr>
      <vt:lpstr> Chapter Summary The Bible: Joshua and Judges</vt:lpstr>
      <vt:lpstr> “The Walls Come Tumbling Down” (Joshua, Chapter 6) </vt:lpstr>
      <vt:lpstr> “The Walls Come Tumbling Down” (Joshua, Chapter 6) </vt:lpstr>
      <vt:lpstr> “The Walls Come Tumbling Down” (Joshua, Chapter 6) </vt:lpstr>
      <vt:lpstr>“People Vow to Serve the Lord” (Joshua 24:1–28)</vt:lpstr>
      <vt:lpstr>“People Vow to Serve the Lord” (Joshua 24:1–28)</vt:lpstr>
      <vt:lpstr> “Women Serve the Lord” (Judges, Chapter 4) </vt:lpstr>
      <vt:lpstr> “Women Serve the Lord” (Judges, Chapter 4) </vt:lpstr>
      <vt:lpstr> “Women Serve the Lord” (Judges, Chapter 4) </vt:lpstr>
      <vt:lpstr>“Bad Haircut Leads to Blindness” (Judges, Chapter 16)</vt:lpstr>
      <vt:lpstr>“Bad Haircut Leads to Blindness” (Judges, Chapter 16)</vt:lpstr>
      <vt:lpstr>“Bad Haircut Leads to Blindness” (Judges, Chapter 16)</vt:lpstr>
      <vt:lpstr>Review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sysadmin</cp:lastModifiedBy>
  <cp:revision>263</cp:revision>
  <dcterms:created xsi:type="dcterms:W3CDTF">2012-11-07T17:11:11Z</dcterms:created>
  <dcterms:modified xsi:type="dcterms:W3CDTF">2015-04-28T13:27:20Z</dcterms:modified>
</cp:coreProperties>
</file>