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90931" autoAdjust="0"/>
  </p:normalViewPr>
  <p:slideViewPr>
    <p:cSldViewPr>
      <p:cViewPr>
        <p:scale>
          <a:sx n="100" d="100"/>
          <a:sy n="100" d="100"/>
        </p:scale>
        <p:origin x="-1224"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103A3E7-213D-4DCE-9716-D8067A55ED1F}" type="datetimeFigureOut">
              <a:rPr lang="en-US"/>
              <a:pPr>
                <a:defRPr/>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3EE9F96-A76B-4C9B-94D0-733356B6F9D0}" type="slidenum">
              <a:rPr lang="en-US"/>
              <a:pPr>
                <a:defRPr/>
              </a:pPr>
              <a:t>‹#›</a:t>
            </a:fld>
            <a:endParaRPr lang="en-US"/>
          </a:p>
        </p:txBody>
      </p:sp>
    </p:spTree>
    <p:extLst>
      <p:ext uri="{BB962C8B-B14F-4D97-AF65-F5344CB8AC3E}">
        <p14:creationId xmlns:p14="http://schemas.microsoft.com/office/powerpoint/2010/main" val="2880259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t>
            </a:r>
            <a:r>
              <a:rPr lang="en-US" i="1" dirty="0" smtClean="0"/>
              <a:t>Notes:</a:t>
            </a:r>
            <a:r>
              <a:rPr lang="en-US" dirty="0" smtClean="0"/>
              <a:t>  The students may journal the answer to the question for each of the six slides, or you may wish to lead a class discussion of the questions. Assure the students that the questions have no right or wrong answers; they are springboards for deeper thought. Some discussion prompts are suggested in the notes for each slide, but you may wish to allow significant thinking time before prompting the students.)</a:t>
            </a:r>
          </a:p>
          <a:p>
            <a:pPr eaLnBrk="1" hangingPunct="1">
              <a:spcBef>
                <a:spcPct val="0"/>
              </a:spcBef>
            </a:pPr>
            <a:endParaRPr lang="en-US" dirty="0" smtClean="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87098C-6906-4710-A126-2537C72F91D4}"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t>
            </a:r>
            <a:r>
              <a:rPr lang="en-US" i="1" smtClean="0"/>
              <a:t>Notes:</a:t>
            </a:r>
            <a:r>
              <a:rPr lang="en-US" smtClean="0"/>
              <a:t>  Christ seems to be moving from darkness into light. Prompt the students to explore several meanings of each symbol.)</a:t>
            </a:r>
          </a:p>
          <a:p>
            <a:pPr eaLnBrk="1" hangingPunct="1">
              <a:spcBef>
                <a:spcPct val="0"/>
              </a:spcBef>
            </a:pPr>
            <a:endParaRPr lang="en-US"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AC8DBD-BE5A-44F5-9DE0-65F7AD7991F7}"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t>
            </a:r>
            <a:r>
              <a:rPr lang="en-US" i="1" smtClean="0"/>
              <a:t>Notes:</a:t>
            </a:r>
            <a:r>
              <a:rPr lang="en-US" smtClean="0"/>
              <a:t>  Dali’s use of perspective allows the viewer to stand with those below. Prompt the students to comment on the experience of the disciples.)</a:t>
            </a:r>
          </a:p>
          <a:p>
            <a:pPr eaLnBrk="1" hangingPunct="1">
              <a:spcBef>
                <a:spcPct val="0"/>
              </a:spcBef>
            </a:pPr>
            <a:endParaRPr lang="en-US"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822F1C2-82B0-4082-B9D4-BE2011A3F89A}"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t>
            </a:r>
            <a:r>
              <a:rPr lang="en-US" i="1" smtClean="0"/>
              <a:t>Notes:</a:t>
            </a:r>
            <a:r>
              <a:rPr lang="en-US" smtClean="0"/>
              <a:t>  The students may be able to see an image of a man with outstretched arms. Prompt the students to comment on the merits of using abstract forms of art to depict spiritual realities.)</a:t>
            </a:r>
          </a:p>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6511F3-FDEC-4A8A-99C2-44E30E841335}"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t>
            </a:r>
            <a:r>
              <a:rPr lang="en-US" i="1" smtClean="0"/>
              <a:t>Notes:</a:t>
            </a:r>
            <a:r>
              <a:rPr lang="en-US" smtClean="0"/>
              <a:t>  Prompt the students to comment on the body language of the various figures below, and on the crowd of figures above.)</a:t>
            </a:r>
          </a:p>
          <a:p>
            <a:pPr eaLnBrk="1" hangingPunct="1">
              <a:spcBef>
                <a:spcPct val="0"/>
              </a:spcBef>
            </a:pPr>
            <a:endParaRPr lang="en-US"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CB9A6C4-7F55-4828-9FB6-13192E3D24C6}"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t>
            </a:r>
            <a:r>
              <a:rPr lang="en-US" i="1" smtClean="0"/>
              <a:t>Notes:</a:t>
            </a:r>
            <a:r>
              <a:rPr lang="en-US" smtClean="0"/>
              <a:t>  In biblical times God was thought to dwell in the heavens. Prompt the students to think about how they would portray the idea of returning to the Father, given our modern worldview.)</a:t>
            </a:r>
          </a:p>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4119E7-877E-4B0B-B6D8-AEA3E0564CDD}" type="slidenum">
              <a:rPr lang="en-US" smtClean="0"/>
              <a:pPr fontAlgn="base">
                <a:spcBef>
                  <a:spcPct val="0"/>
                </a:spcBef>
                <a:spcAft>
                  <a:spcPct val="0"/>
                </a:spcAft>
                <a:defRPr/>
              </a:pPr>
              <a:t>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Footer Placeholder 4"/>
          <p:cNvSpPr>
            <a:spLocks noGrp="1"/>
          </p:cNvSpPr>
          <p:nvPr>
            <p:ph type="ftr" sz="quarter" idx="10"/>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6119D41-6E59-4DAE-94C0-396CDFF080D2}" type="datetimeFigureOut">
              <a:rPr lang="en-US"/>
              <a:pPr>
                <a:defRPr/>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1F45A14-EFAC-43C8-850E-DF7C0F8C4F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Lst>
  <p:transition>
    <p:fade/>
  </p:transition>
  <p:txStyles>
    <p:titleStyle>
      <a:lvl1pPr algn="l" rtl="0" eaLnBrk="0" fontAlgn="base" hangingPunct="0">
        <a:spcBef>
          <a:spcPct val="0"/>
        </a:spcBef>
        <a:spcAft>
          <a:spcPct val="0"/>
        </a:spcAft>
        <a:defRPr sz="2800" b="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2800" b="1">
          <a:solidFill>
            <a:schemeClr val="tx1"/>
          </a:solidFill>
          <a:latin typeface="Arial" charset="0"/>
          <a:cs typeface="Arial" charset="0"/>
        </a:defRPr>
      </a:lvl2pPr>
      <a:lvl3pPr algn="l" rtl="0" eaLnBrk="0" fontAlgn="base" hangingPunct="0">
        <a:spcBef>
          <a:spcPct val="0"/>
        </a:spcBef>
        <a:spcAft>
          <a:spcPct val="0"/>
        </a:spcAft>
        <a:defRPr sz="2800" b="1">
          <a:solidFill>
            <a:schemeClr val="tx1"/>
          </a:solidFill>
          <a:latin typeface="Arial" charset="0"/>
          <a:cs typeface="Arial" charset="0"/>
        </a:defRPr>
      </a:lvl3pPr>
      <a:lvl4pPr algn="l" rtl="0" eaLnBrk="0" fontAlgn="base" hangingPunct="0">
        <a:spcBef>
          <a:spcPct val="0"/>
        </a:spcBef>
        <a:spcAft>
          <a:spcPct val="0"/>
        </a:spcAft>
        <a:defRPr sz="2800" b="1">
          <a:solidFill>
            <a:schemeClr val="tx1"/>
          </a:solidFill>
          <a:latin typeface="Arial" charset="0"/>
          <a:cs typeface="Arial" charset="0"/>
        </a:defRPr>
      </a:lvl4pPr>
      <a:lvl5pPr algn="l" rtl="0" eaLnBrk="0" fontAlgn="base" hangingPunct="0">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pPr eaLnBrk="1" hangingPunct="1"/>
            <a:r>
              <a:rPr lang="en-US" smtClean="0">
                <a:latin typeface="Arial" charset="0"/>
                <a:cs typeface="Arial" charset="0"/>
              </a:rPr>
              <a:t>The Ascension in Art</a:t>
            </a:r>
          </a:p>
        </p:txBody>
      </p:sp>
      <p:sp>
        <p:nvSpPr>
          <p:cNvPr id="10243" name="Subtitle 2"/>
          <p:cNvSpPr>
            <a:spLocks noGrp="1"/>
          </p:cNvSpPr>
          <p:nvPr>
            <p:ph type="subTitle" idx="1"/>
          </p:nvPr>
        </p:nvSpPr>
        <p:spPr/>
        <p:txBody>
          <a:bodyPr/>
          <a:lstStyle/>
          <a:p>
            <a:pPr eaLnBrk="1" hangingPunct="1"/>
            <a:r>
              <a:rPr lang="en-US" dirty="0" smtClean="0">
                <a:latin typeface="Arial" charset="0"/>
                <a:cs typeface="Arial" charset="0"/>
              </a:rPr>
              <a:t>The Paschal </a:t>
            </a:r>
            <a:r>
              <a:rPr lang="en-US" smtClean="0">
                <a:latin typeface="Arial" charset="0"/>
                <a:cs typeface="Arial" charset="0"/>
              </a:rPr>
              <a:t>Mystery </a:t>
            </a:r>
            <a:r>
              <a:rPr lang="en-US" smtClean="0">
                <a:latin typeface="Arial" charset="0"/>
                <a:cs typeface="Arial" charset="0"/>
              </a:rPr>
              <a:t>Course</a:t>
            </a:r>
            <a:endParaRPr lang="en-US" dirty="0" smtClean="0">
              <a:latin typeface="Arial" charset="0"/>
              <a:cs typeface="Arial" charset="0"/>
            </a:endParaRPr>
          </a:p>
        </p:txBody>
      </p:sp>
      <p:sp>
        <p:nvSpPr>
          <p:cNvPr id="10244" name="Text Placeholder 8"/>
          <p:cNvSpPr>
            <a:spLocks noGrp="1"/>
          </p:cNvSpPr>
          <p:nvPr>
            <p:ph type="body" sz="quarter" idx="10"/>
          </p:nvPr>
        </p:nvSpPr>
        <p:spPr/>
        <p:txBody>
          <a:bodyPr>
            <a:normAutofit fontScale="32500" lnSpcReduction="20000"/>
          </a:bodyPr>
          <a:lstStyle/>
          <a:p>
            <a:pPr eaLnBrk="1" hangingPunct="1">
              <a:defRPr/>
            </a:pPr>
            <a:r>
              <a:rPr lang="en-US" sz="1600" dirty="0" smtClean="0">
                <a:solidFill>
                  <a:schemeClr val="tx1"/>
                </a:solidFill>
                <a:latin typeface="Arial" charset="0"/>
                <a:cs typeface="Arial" charset="0"/>
              </a:rPr>
              <a:t>Document # TX001333</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4"/>
          <p:cNvSpPr>
            <a:spLocks noGrp="1"/>
          </p:cNvSpPr>
          <p:nvPr>
            <p:ph type="title"/>
          </p:nvPr>
        </p:nvSpPr>
        <p:spPr>
          <a:xfrm>
            <a:off x="914400" y="1143000"/>
            <a:ext cx="3733800" cy="2057400"/>
          </a:xfrm>
        </p:spPr>
        <p:txBody>
          <a:bodyPr>
            <a:normAutofit fontScale="90000"/>
          </a:bodyPr>
          <a:lstStyle/>
          <a:p>
            <a:pPr eaLnBrk="1" hangingPunct="1">
              <a:defRPr/>
            </a:pPr>
            <a:r>
              <a:rPr lang="en-US" dirty="0" smtClean="0"/>
              <a:t>How do you respond </a:t>
            </a:r>
            <a:br>
              <a:rPr lang="en-US" dirty="0" smtClean="0"/>
            </a:br>
            <a:r>
              <a:rPr lang="en-US" dirty="0" smtClean="0"/>
              <a:t>to Rembrandt’s </a:t>
            </a:r>
            <a:br>
              <a:rPr lang="en-US" dirty="0" smtClean="0"/>
            </a:br>
            <a:r>
              <a:rPr lang="en-US" dirty="0" smtClean="0"/>
              <a:t>use of darkness </a:t>
            </a:r>
            <a:br>
              <a:rPr lang="en-US" dirty="0" smtClean="0"/>
            </a:br>
            <a:r>
              <a:rPr lang="en-US" dirty="0" smtClean="0"/>
              <a:t>and light?</a:t>
            </a:r>
            <a:br>
              <a:rPr lang="en-US" dirty="0" smtClean="0"/>
            </a:br>
            <a:endParaRPr lang="en-US" dirty="0" smtClean="0">
              <a:latin typeface="Arial" charset="0"/>
              <a:cs typeface="Arial" charset="0"/>
            </a:endParaRPr>
          </a:p>
        </p:txBody>
      </p:sp>
      <p:pic>
        <p:nvPicPr>
          <p:cNvPr id="5" name="Picture 4" descr="Rembrandt_van_Rijn-wikimedia.jpg"/>
          <p:cNvPicPr>
            <a:picLocks noChangeAspect="1"/>
          </p:cNvPicPr>
          <p:nvPr/>
        </p:nvPicPr>
        <p:blipFill>
          <a:blip r:embed="rId3" cstate="print"/>
          <a:stretch>
            <a:fillRect/>
          </a:stretch>
        </p:blipFill>
        <p:spPr>
          <a:xfrm>
            <a:off x="4419600" y="914400"/>
            <a:ext cx="3937635" cy="543122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11268" name="TextBox 5"/>
          <p:cNvSpPr txBox="1">
            <a:spLocks noChangeArrowheads="1"/>
          </p:cNvSpPr>
          <p:nvPr/>
        </p:nvSpPr>
        <p:spPr bwMode="auto">
          <a:xfrm>
            <a:off x="5943600" y="6383338"/>
            <a:ext cx="1600200" cy="169862"/>
          </a:xfrm>
          <a:prstGeom prst="rect">
            <a:avLst/>
          </a:prstGeom>
          <a:noFill/>
          <a:ln w="9525">
            <a:noFill/>
            <a:miter lim="800000"/>
            <a:headEnd/>
            <a:tailEnd/>
          </a:ln>
        </p:spPr>
        <p:txBody>
          <a:bodyPr>
            <a:spAutoFit/>
          </a:bodyPr>
          <a:lstStyle/>
          <a:p>
            <a:r>
              <a:rPr lang="en-US" sz="500"/>
              <a:t>Image in public domain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4"/>
          <p:cNvSpPr>
            <a:spLocks noGrp="1"/>
          </p:cNvSpPr>
          <p:nvPr>
            <p:ph type="title"/>
          </p:nvPr>
        </p:nvSpPr>
        <p:spPr/>
        <p:txBody>
          <a:bodyPr>
            <a:normAutofit fontScale="90000"/>
          </a:bodyPr>
          <a:lstStyle/>
          <a:p>
            <a:pPr eaLnBrk="1" hangingPunct="1">
              <a:defRPr/>
            </a:pPr>
            <a:r>
              <a:rPr lang="en-US" dirty="0" smtClean="0"/>
              <a:t>How do you respond to Dali’s use of perspective?</a:t>
            </a:r>
            <a:endParaRPr lang="en-US" dirty="0" smtClean="0">
              <a:latin typeface="Arial" charset="0"/>
              <a:cs typeface="Arial" charset="0"/>
            </a:endParaRPr>
          </a:p>
        </p:txBody>
      </p:sp>
      <p:pic>
        <p:nvPicPr>
          <p:cNvPr id="4" name="Picture 3" descr="Dali-artnet.com"/>
          <p:cNvPicPr>
            <a:picLocks noChangeAspect="1"/>
          </p:cNvPicPr>
          <p:nvPr/>
        </p:nvPicPr>
        <p:blipFill>
          <a:blip r:embed="rId3" cstate="print"/>
          <a:stretch>
            <a:fillRect/>
          </a:stretch>
        </p:blipFill>
        <p:spPr>
          <a:xfrm>
            <a:off x="2300288" y="1752600"/>
            <a:ext cx="4557712" cy="4724400"/>
          </a:xfrm>
          <a:prstGeom prst="rect">
            <a:avLst/>
          </a:prstGeom>
          <a:ln>
            <a:noFill/>
          </a:ln>
          <a:effectLst>
            <a:outerShdw blurRad="190500" algn="tl" rotWithShape="0">
              <a:srgbClr val="000000">
                <a:alpha val="70000"/>
              </a:srgbClr>
            </a:outerShdw>
          </a:effectLst>
        </p:spPr>
      </p:pic>
      <p:sp>
        <p:nvSpPr>
          <p:cNvPr id="12292" name="TextBox 4"/>
          <p:cNvSpPr txBox="1">
            <a:spLocks noChangeArrowheads="1"/>
          </p:cNvSpPr>
          <p:nvPr/>
        </p:nvSpPr>
        <p:spPr bwMode="auto">
          <a:xfrm rot="-5400000">
            <a:off x="5867401" y="5364162"/>
            <a:ext cx="2057400" cy="168275"/>
          </a:xfrm>
          <a:prstGeom prst="rect">
            <a:avLst/>
          </a:prstGeom>
          <a:noFill/>
          <a:ln w="9525">
            <a:noFill/>
            <a:miter lim="800000"/>
            <a:headEnd/>
            <a:tailEnd/>
          </a:ln>
        </p:spPr>
        <p:txBody>
          <a:bodyPr>
            <a:spAutoFit/>
          </a:bodyPr>
          <a:lstStyle/>
          <a:p>
            <a:r>
              <a:rPr lang="en-US" sz="500"/>
              <a:t>Artnet.com</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1143000"/>
            <a:ext cx="8229600" cy="1524000"/>
          </a:xfrm>
        </p:spPr>
        <p:txBody>
          <a:bodyPr>
            <a:normAutofit fontScale="90000"/>
          </a:bodyPr>
          <a:lstStyle/>
          <a:p>
            <a:pPr eaLnBrk="1" hangingPunct="1">
              <a:defRPr/>
            </a:pPr>
            <a:r>
              <a:rPr lang="en-US" dirty="0" smtClean="0"/>
              <a:t>A Christian blogger used this photo taken by the Hubble space telescope to represent the Ascension. What do you think?</a:t>
            </a:r>
            <a:br>
              <a:rPr lang="en-US" dirty="0" smtClean="0"/>
            </a:br>
            <a:endParaRPr lang="en-US" dirty="0"/>
          </a:p>
        </p:txBody>
      </p:sp>
      <p:pic>
        <p:nvPicPr>
          <p:cNvPr id="6" name="Picture 5" descr="hubble-pigship.com"/>
          <p:cNvPicPr>
            <a:picLocks noChangeAspect="1"/>
          </p:cNvPicPr>
          <p:nvPr/>
        </p:nvPicPr>
        <p:blipFill>
          <a:blip r:embed="rId3" cstate="print"/>
          <a:stretch>
            <a:fillRect/>
          </a:stretch>
        </p:blipFill>
        <p:spPr>
          <a:xfrm>
            <a:off x="1524000" y="2514600"/>
            <a:ext cx="5439979" cy="405667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3316" name="TextBox 6"/>
          <p:cNvSpPr txBox="1">
            <a:spLocks noChangeArrowheads="1"/>
          </p:cNvSpPr>
          <p:nvPr/>
        </p:nvSpPr>
        <p:spPr bwMode="auto">
          <a:xfrm rot="-5400000">
            <a:off x="6277769" y="5287169"/>
            <a:ext cx="1600200" cy="169862"/>
          </a:xfrm>
          <a:prstGeom prst="rect">
            <a:avLst/>
          </a:prstGeom>
          <a:noFill/>
          <a:ln w="9525">
            <a:noFill/>
            <a:miter lim="800000"/>
            <a:headEnd/>
            <a:tailEnd/>
          </a:ln>
        </p:spPr>
        <p:txBody>
          <a:bodyPr>
            <a:spAutoFit/>
          </a:bodyPr>
          <a:lstStyle/>
          <a:p>
            <a:r>
              <a:rPr lang="en-US" sz="500"/>
              <a:t>Image in public domain</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pPr eaLnBrk="1" hangingPunct="1">
              <a:defRPr/>
            </a:pPr>
            <a:r>
              <a:rPr lang="en-US" dirty="0" smtClean="0"/>
              <a:t>What details strike you in this image by </a:t>
            </a:r>
            <a:br>
              <a:rPr lang="en-US" dirty="0" smtClean="0"/>
            </a:br>
            <a:r>
              <a:rPr lang="en-US" dirty="0" smtClean="0"/>
              <a:t>Catherine Andrews?</a:t>
            </a:r>
            <a:br>
              <a:rPr lang="en-US" dirty="0" smtClean="0"/>
            </a:br>
            <a:endParaRPr lang="en-US" dirty="0" smtClean="0">
              <a:latin typeface="Arial" charset="0"/>
              <a:cs typeface="Arial" charset="0"/>
            </a:endParaRPr>
          </a:p>
        </p:txBody>
      </p:sp>
      <p:pic>
        <p:nvPicPr>
          <p:cNvPr id="6" name="Picture 5" descr="385585_The-Ascension.jpg"/>
          <p:cNvPicPr>
            <a:picLocks noChangeAspect="1"/>
          </p:cNvPicPr>
          <p:nvPr/>
        </p:nvPicPr>
        <p:blipFill>
          <a:blip r:embed="rId3" cstate="print"/>
          <a:stretch>
            <a:fillRect/>
          </a:stretch>
        </p:blipFill>
        <p:spPr>
          <a:xfrm>
            <a:off x="2396624" y="1828800"/>
            <a:ext cx="3851776" cy="4800600"/>
          </a:xfrm>
          <a:prstGeom prst="rect">
            <a:avLst/>
          </a:prstGeom>
          <a:ln>
            <a:noFill/>
          </a:ln>
          <a:effectLst>
            <a:softEdge rad="112500"/>
          </a:effectLst>
        </p:spPr>
      </p:pic>
      <p:sp>
        <p:nvSpPr>
          <p:cNvPr id="14340" name="TextBox 6"/>
          <p:cNvSpPr txBox="1">
            <a:spLocks noChangeArrowheads="1"/>
          </p:cNvSpPr>
          <p:nvPr/>
        </p:nvSpPr>
        <p:spPr bwMode="auto">
          <a:xfrm rot="-5400000">
            <a:off x="5380832" y="5591968"/>
            <a:ext cx="1600200" cy="169863"/>
          </a:xfrm>
          <a:prstGeom prst="rect">
            <a:avLst/>
          </a:prstGeom>
          <a:noFill/>
          <a:ln w="9525">
            <a:noFill/>
            <a:miter lim="800000"/>
            <a:headEnd/>
            <a:tailEnd/>
          </a:ln>
        </p:spPr>
        <p:txBody>
          <a:bodyPr>
            <a:spAutoFit/>
          </a:bodyPr>
          <a:lstStyle/>
          <a:p>
            <a:r>
              <a:rPr lang="en-US" sz="500"/>
              <a:t>thelitpath.com</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914400" y="1143000"/>
            <a:ext cx="8229600" cy="1371600"/>
          </a:xfrm>
        </p:spPr>
        <p:txBody>
          <a:bodyPr>
            <a:normAutofit fontScale="90000"/>
          </a:bodyPr>
          <a:lstStyle/>
          <a:p>
            <a:pPr eaLnBrk="1" hangingPunct="1">
              <a:defRPr/>
            </a:pPr>
            <a:r>
              <a:rPr lang="en-US" dirty="0" smtClean="0"/>
              <a:t>In these images by Brian </a:t>
            </a:r>
            <a:r>
              <a:rPr lang="en-US" dirty="0" err="1" smtClean="0"/>
              <a:t>Jekel</a:t>
            </a:r>
            <a:r>
              <a:rPr lang="en-US" dirty="0" smtClean="0"/>
              <a:t> and Juan Carlos Garcia, Jesus seems to dissolve. What do you </a:t>
            </a:r>
            <a:br>
              <a:rPr lang="en-US" dirty="0" smtClean="0"/>
            </a:br>
            <a:r>
              <a:rPr lang="en-US" dirty="0" smtClean="0"/>
              <a:t>think the artists are trying to say?</a:t>
            </a:r>
            <a:br>
              <a:rPr lang="en-US" dirty="0" smtClean="0"/>
            </a:br>
            <a:endParaRPr lang="en-US" dirty="0" smtClean="0">
              <a:latin typeface="Arial" charset="0"/>
              <a:cs typeface="Arial" charset="0"/>
            </a:endParaRPr>
          </a:p>
        </p:txBody>
      </p:sp>
      <p:pic>
        <p:nvPicPr>
          <p:cNvPr id="5" name="Picture 4" descr="the_ascension_jekel- picturesofjesus4you.com"/>
          <p:cNvPicPr>
            <a:picLocks noChangeAspect="1"/>
          </p:cNvPicPr>
          <p:nvPr/>
        </p:nvPicPr>
        <p:blipFill>
          <a:blip r:embed="rId3" cstate="print"/>
          <a:stretch>
            <a:fillRect/>
          </a:stretch>
        </p:blipFill>
        <p:spPr>
          <a:xfrm>
            <a:off x="4953000" y="2362200"/>
            <a:ext cx="3276600" cy="3276600"/>
          </a:xfrm>
          <a:prstGeom prst="rect">
            <a:avLst/>
          </a:prstGeom>
          <a:ln>
            <a:noFill/>
          </a:ln>
          <a:effectLst>
            <a:outerShdw blurRad="190500" algn="tl" rotWithShape="0">
              <a:srgbClr val="000000">
                <a:alpha val="70000"/>
              </a:srgbClr>
            </a:outerShdw>
          </a:effectLst>
        </p:spPr>
      </p:pic>
      <p:sp>
        <p:nvSpPr>
          <p:cNvPr id="6" name="TextBox 5"/>
          <p:cNvSpPr txBox="1"/>
          <p:nvPr/>
        </p:nvSpPr>
        <p:spPr bwMode="auto">
          <a:xfrm>
            <a:off x="4876800" y="5621338"/>
            <a:ext cx="914400" cy="169862"/>
          </a:xfrm>
          <a:prstGeom prst="rect">
            <a:avLst/>
          </a:prstGeom>
          <a:noFill/>
          <a:ln w="9525">
            <a:noFill/>
            <a:miter lim="800000"/>
            <a:headEnd/>
            <a:tailEnd/>
          </a:ln>
        </p:spPr>
        <p:txBody>
          <a:bodyPr>
            <a:spAutoFit/>
          </a:bodyPr>
          <a:lstStyle/>
          <a:p>
            <a:pPr>
              <a:defRPr/>
            </a:pPr>
            <a:r>
              <a:rPr lang="en-US" sz="500" dirty="0"/>
              <a:t>picturesofjesus4you.com</a:t>
            </a:r>
            <a:endParaRPr lang="en-US" sz="500" dirty="0">
              <a:solidFill>
                <a:schemeClr val="bg1">
                  <a:lumMod val="65000"/>
                </a:schemeClr>
              </a:solidFill>
            </a:endParaRPr>
          </a:p>
        </p:txBody>
      </p:sp>
      <p:pic>
        <p:nvPicPr>
          <p:cNvPr id="7" name="Picture 6" descr="ascension-JuanCarlosGarcia - astrologycourse.org.jpg"/>
          <p:cNvPicPr>
            <a:picLocks noChangeAspect="1"/>
          </p:cNvPicPr>
          <p:nvPr/>
        </p:nvPicPr>
        <p:blipFill>
          <a:blip r:embed="rId4" cstate="print"/>
          <a:stretch>
            <a:fillRect/>
          </a:stretch>
        </p:blipFill>
        <p:spPr>
          <a:xfrm>
            <a:off x="1143000" y="2352675"/>
            <a:ext cx="3127375" cy="4352925"/>
          </a:xfrm>
          <a:prstGeom prst="rect">
            <a:avLst/>
          </a:prstGeom>
          <a:ln>
            <a:noFill/>
          </a:ln>
          <a:effectLst>
            <a:outerShdw blurRad="190500" algn="tl" rotWithShape="0">
              <a:srgbClr val="000000">
                <a:alpha val="70000"/>
              </a:srgbClr>
            </a:outerShdw>
          </a:effectLst>
        </p:spPr>
      </p:pic>
      <p:sp>
        <p:nvSpPr>
          <p:cNvPr id="15366" name="TextBox 7"/>
          <p:cNvSpPr txBox="1">
            <a:spLocks noChangeArrowheads="1"/>
          </p:cNvSpPr>
          <p:nvPr/>
        </p:nvSpPr>
        <p:spPr bwMode="auto">
          <a:xfrm rot="-5400000">
            <a:off x="3420269" y="5782469"/>
            <a:ext cx="1828800" cy="169862"/>
          </a:xfrm>
          <a:prstGeom prst="rect">
            <a:avLst/>
          </a:prstGeom>
          <a:noFill/>
          <a:ln w="9525">
            <a:noFill/>
            <a:miter lim="800000"/>
            <a:headEnd/>
            <a:tailEnd/>
          </a:ln>
        </p:spPr>
        <p:txBody>
          <a:bodyPr>
            <a:spAutoFit/>
          </a:bodyPr>
          <a:lstStyle/>
          <a:p>
            <a:r>
              <a:rPr lang="en-US" sz="500"/>
              <a:t>astrologycourse.org</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2789</TotalTime>
  <Words>324</Words>
  <Application>Microsoft Office PowerPoint</Application>
  <PresentationFormat>On-screen Show (4:3)</PresentationFormat>
  <Paragraphs>26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LIC Presentation template</vt:lpstr>
      <vt:lpstr>The Ascension in Art</vt:lpstr>
      <vt:lpstr>How do you respond  to Rembrandt’s  use of darkness  and light? </vt:lpstr>
      <vt:lpstr>How do you respond to Dali’s use of perspective?</vt:lpstr>
      <vt:lpstr>A Christian blogger used this photo taken by the Hubble space telescope to represent the Ascension. What do you think? </vt:lpstr>
      <vt:lpstr>What details strike you in this image by  Catherine Andrews? </vt:lpstr>
      <vt:lpstr>In these images by Brian Jekel and Juan Carlos Garcia, Jesus seems to dissolve. What do you  think the artists are trying to say? </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pintern</cp:lastModifiedBy>
  <cp:revision>17</cp:revision>
  <dcterms:created xsi:type="dcterms:W3CDTF">2010-07-22T15:48:05Z</dcterms:created>
  <dcterms:modified xsi:type="dcterms:W3CDTF">2012-02-15T17:05:28Z</dcterms:modified>
</cp:coreProperties>
</file>