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82" autoAdjust="0"/>
    <p:restoredTop sz="83333" autoAdjust="0"/>
  </p:normalViewPr>
  <p:slideViewPr>
    <p:cSldViewPr>
      <p:cViewPr varScale="1">
        <p:scale>
          <a:sx n="195" d="100"/>
          <a:sy n="195" d="100"/>
        </p:scale>
        <p:origin x="-3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DE5885-2873-AF40-82B7-F3BEE78B8FFB}" type="datetimeFigureOut">
              <a:rPr lang="en-US" smtClean="0"/>
              <a:t>2/24/15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3CEDF3-F3EE-C649-AA7E-C4C4CC830A7C}" type="slidenum">
              <a:rPr lang="en-US" smtClean="0"/>
              <a:t>‹#›</a:t>
            </a:fld>
            <a:endParaRPr lang="en-US"/>
          </a:p>
        </p:txBody>
      </p:sp>
    </p:spTree>
    <p:extLst>
      <p:ext uri="{BB962C8B-B14F-4D97-AF65-F5344CB8AC3E}">
        <p14:creationId xmlns:p14="http://schemas.microsoft.com/office/powerpoint/2010/main" val="3400789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07BA7A-E869-4719-A2FE-C65287C04F95}" type="datetimeFigureOut">
              <a:rPr lang="en-US" smtClean="0"/>
              <a:pPr/>
              <a:t>2/24/15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0D42B5-E7EC-489B-B0EA-2E16E0F09D1B}" type="slidenum">
              <a:rPr lang="en-US" smtClean="0"/>
              <a:pPr/>
              <a:t>‹#›</a:t>
            </a:fld>
            <a:endParaRPr lang="en-US"/>
          </a:p>
        </p:txBody>
      </p:sp>
    </p:spTree>
    <p:extLst>
      <p:ext uri="{BB962C8B-B14F-4D97-AF65-F5344CB8AC3E}">
        <p14:creationId xmlns:p14="http://schemas.microsoft.com/office/powerpoint/2010/main" val="64991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that the Exodus event gave the Israelites an identity as a holy nation governed by God’s Law.</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the chapter 8 introduction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2</a:t>
            </a:fld>
            <a:endParaRPr lang="en-US"/>
          </a:p>
        </p:txBody>
      </p:sp>
    </p:spTree>
    <p:extLst>
      <p:ext uri="{BB962C8B-B14F-4D97-AF65-F5344CB8AC3E}">
        <p14:creationId xmlns:p14="http://schemas.microsoft.com/office/powerpoint/2010/main" val="284005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about the difficulties modern people may encounter on their life journey, causing them to question God’s presence. Ask them how it is possible to keep faith at such times.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40, “Building Identity and Trust in the Wilderness,”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11</a:t>
            </a:fld>
            <a:endParaRPr lang="en-US"/>
          </a:p>
        </p:txBody>
      </p:sp>
    </p:spTree>
    <p:extLst>
      <p:ext uri="{BB962C8B-B14F-4D97-AF65-F5344CB8AC3E}">
        <p14:creationId xmlns:p14="http://schemas.microsoft.com/office/powerpoint/2010/main" val="281901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Point out to the students that Mount Sinai and Mount </a:t>
            </a:r>
            <a:r>
              <a:rPr lang="en-US" sz="1200" kern="1200" dirty="0" err="1" smtClean="0">
                <a:solidFill>
                  <a:schemeClr val="tx1"/>
                </a:solidFill>
                <a:latin typeface="+mn-lt"/>
                <a:ea typeface="+mn-ea"/>
                <a:cs typeface="+mn-cs"/>
              </a:rPr>
              <a:t>Horeb</a:t>
            </a:r>
            <a:r>
              <a:rPr lang="en-US" sz="1200" kern="1200" dirty="0" smtClean="0">
                <a:solidFill>
                  <a:schemeClr val="tx1"/>
                </a:solidFill>
                <a:latin typeface="+mn-lt"/>
                <a:ea typeface="+mn-ea"/>
                <a:cs typeface="+mn-cs"/>
              </a:rPr>
              <a:t> are the same. This is the mountain where God first revealed himself to Moses.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41, “The Covenant with Moses,”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12</a:t>
            </a:fld>
            <a:endParaRPr lang="en-US"/>
          </a:p>
        </p:txBody>
      </p:sp>
    </p:spTree>
    <p:extLst>
      <p:ext uri="{BB962C8B-B14F-4D97-AF65-F5344CB8AC3E}">
        <p14:creationId xmlns:p14="http://schemas.microsoft.com/office/powerpoint/2010/main" val="36907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in revealing his Law, God was also revealing himself to be a God who loves justice.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41, “The Covenant with Moses,”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13</a:t>
            </a:fld>
            <a:endParaRPr lang="en-US"/>
          </a:p>
        </p:txBody>
      </p:sp>
    </p:spTree>
    <p:extLst>
      <p:ext uri="{BB962C8B-B14F-4D97-AF65-F5344CB8AC3E}">
        <p14:creationId xmlns:p14="http://schemas.microsoft.com/office/powerpoint/2010/main" val="228754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how the Ten Commandments can be seen as a gift, rather than a set of restrictions.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41, “The Covenant with Moses,”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14</a:t>
            </a:fld>
            <a:endParaRPr lang="en-US"/>
          </a:p>
        </p:txBody>
      </p:sp>
    </p:spTree>
    <p:extLst>
      <p:ext uri="{BB962C8B-B14F-4D97-AF65-F5344CB8AC3E}">
        <p14:creationId xmlns:p14="http://schemas.microsoft.com/office/powerpoint/2010/main" val="2756998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how each of these Commandments contributes to a strong relationship with God.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the Primary Sources sidebar in article 41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15</a:t>
            </a:fld>
            <a:endParaRPr lang="en-US"/>
          </a:p>
        </p:txBody>
      </p:sp>
    </p:spTree>
    <p:extLst>
      <p:ext uri="{BB962C8B-B14F-4D97-AF65-F5344CB8AC3E}">
        <p14:creationId xmlns:p14="http://schemas.microsoft.com/office/powerpoint/2010/main" val="3289731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how each of these Commandments contributes to a just society.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the Primary Sources sidebar in article 41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16</a:t>
            </a:fld>
            <a:endParaRPr lang="en-US"/>
          </a:p>
        </p:txBody>
      </p:sp>
    </p:spTree>
    <p:extLst>
      <p:ext uri="{BB962C8B-B14F-4D97-AF65-F5344CB8AC3E}">
        <p14:creationId xmlns:p14="http://schemas.microsoft.com/office/powerpoint/2010/main" val="347242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Discuss with the students the meaning of “bearing false witness” and “coveting.”</a:t>
            </a:r>
          </a:p>
          <a:p>
            <a:r>
              <a:rPr lang="en-US" sz="1200"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slide corresponds to content in the Primary Sources sidebar in article 41</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17</a:t>
            </a:fld>
            <a:endParaRPr lang="en-US"/>
          </a:p>
        </p:txBody>
      </p:sp>
    </p:spTree>
    <p:extLst>
      <p:ext uri="{BB962C8B-B14F-4D97-AF65-F5344CB8AC3E}">
        <p14:creationId xmlns:p14="http://schemas.microsoft.com/office/powerpoint/2010/main" val="385326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Call the students’ attention to the Did You Know? sidebar in article 42 in the student book. Discuss the parallels outlined there.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42, “The Old Law and the New Law,”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18</a:t>
            </a:fld>
            <a:endParaRPr lang="en-US"/>
          </a:p>
        </p:txBody>
      </p:sp>
    </p:spTree>
    <p:extLst>
      <p:ext uri="{BB962C8B-B14F-4D97-AF65-F5344CB8AC3E}">
        <p14:creationId xmlns:p14="http://schemas.microsoft.com/office/powerpoint/2010/main" val="177837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strike="noStrike"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why the pharaoh ordered the deaths of all male Israelite babies at birth. (</a:t>
            </a:r>
            <a:r>
              <a:rPr lang="en-US" sz="1200" i="1" kern="1200" dirty="0" smtClean="0">
                <a:solidFill>
                  <a:schemeClr val="tx1"/>
                </a:solidFill>
                <a:latin typeface="+mn-lt"/>
                <a:ea typeface="+mn-ea"/>
                <a:cs typeface="+mn-cs"/>
              </a:rPr>
              <a:t>He was fearful of the growing slave population</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38, “A People Enslaved,”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3</a:t>
            </a:fld>
            <a:endParaRPr lang="en-US"/>
          </a:p>
        </p:txBody>
      </p:sp>
    </p:spTree>
    <p:extLst>
      <p:ext uri="{BB962C8B-B14F-4D97-AF65-F5344CB8AC3E}">
        <p14:creationId xmlns:p14="http://schemas.microsoft.com/office/powerpoint/2010/main" val="336065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Discuss with the students how God used women to save Moses from death: the midwives, Moses’ mother, his sister Miriam, and Pharaoh’s daughter.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38, “A People Enslaved,”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4</a:t>
            </a:fld>
            <a:endParaRPr lang="en-US"/>
          </a:p>
        </p:txBody>
      </p:sp>
    </p:spTree>
    <p:extLst>
      <p:ext uri="{BB962C8B-B14F-4D97-AF65-F5344CB8AC3E}">
        <p14:creationId xmlns:p14="http://schemas.microsoft.com/office/powerpoint/2010/main" val="304768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what elements in Moses’ life story seem surprising, given the work God called him to do. Ask if they see any ways Moses’ personal history might have prepared him 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work.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38, “A People Enslaved,”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5</a:t>
            </a:fld>
            <a:endParaRPr lang="en-US"/>
          </a:p>
        </p:txBody>
      </p:sp>
    </p:spTree>
    <p:extLst>
      <p:ext uri="{BB962C8B-B14F-4D97-AF65-F5344CB8AC3E}">
        <p14:creationId xmlns:p14="http://schemas.microsoft.com/office/powerpoint/2010/main" val="16476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in ancient cultures, a name often expressed a person’s essence. Point out that in parts of the Bible, God’s name is replaced with “the L</a:t>
            </a:r>
            <a:r>
              <a:rPr lang="en-US" sz="1200" kern="1200" cap="small" dirty="0" smtClean="0">
                <a:solidFill>
                  <a:schemeClr val="tx1"/>
                </a:solidFill>
                <a:latin typeface="+mn-lt"/>
                <a:ea typeface="+mn-ea"/>
                <a:cs typeface="+mn-cs"/>
              </a:rPr>
              <a:t>ord</a:t>
            </a:r>
            <a:r>
              <a:rPr lang="en-US" sz="1200" kern="1200" dirty="0" smtClean="0">
                <a:solidFill>
                  <a:schemeClr val="tx1"/>
                </a:solidFill>
                <a:latin typeface="+mn-lt"/>
                <a:ea typeface="+mn-ea"/>
                <a:cs typeface="+mn-cs"/>
              </a:rPr>
              <a:t>,” because Jewish tradition regards God’s name as too holy to pronounce.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39, “Moses and the Exodus,”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6</a:t>
            </a:fld>
            <a:endParaRPr lang="en-US"/>
          </a:p>
        </p:txBody>
      </p:sp>
    </p:spTree>
    <p:extLst>
      <p:ext uri="{BB962C8B-B14F-4D97-AF65-F5344CB8AC3E}">
        <p14:creationId xmlns:p14="http://schemas.microsoft.com/office/powerpoint/2010/main" val="137567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where Moses was to lead the people, once they were free (</a:t>
            </a:r>
            <a:r>
              <a:rPr lang="en-US" sz="1200" i="1" kern="1200" dirty="0" smtClean="0">
                <a:solidFill>
                  <a:schemeClr val="tx1"/>
                </a:solidFill>
                <a:latin typeface="+mn-lt"/>
                <a:ea typeface="+mn-ea"/>
                <a:cs typeface="+mn-cs"/>
              </a:rPr>
              <a:t>into the land of Canaan, the land promised to Abraham and his descendants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39, “Moses and the Exodus,”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7</a:t>
            </a:fld>
            <a:endParaRPr lang="en-US"/>
          </a:p>
        </p:txBody>
      </p:sp>
    </p:spTree>
    <p:extLst>
      <p:ext uri="{BB962C8B-B14F-4D97-AF65-F5344CB8AC3E}">
        <p14:creationId xmlns:p14="http://schemas.microsoft.com/office/powerpoint/2010/main" val="341246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Point out to the students that Pharaoh was not willing to submit to Yahweh’s demands because Pharaoh was regarded as a god in Egypt. He didn’t want to let his own perceived divine status be challenged.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39, “Moses and the Exodus,”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8</a:t>
            </a:fld>
            <a:endParaRPr lang="en-US"/>
          </a:p>
        </p:txBody>
      </p:sp>
    </p:spTree>
    <p:extLst>
      <p:ext uri="{BB962C8B-B14F-4D97-AF65-F5344CB8AC3E}">
        <p14:creationId xmlns:p14="http://schemas.microsoft.com/office/powerpoint/2010/main" val="189244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the events surrounding the tenth plague are called Passover. Ask the students to share their own knowledge or experience of the Passover meal, which is celebrated annually by Jews.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39, “Moses and the Exodus,”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9</a:t>
            </a:fld>
            <a:endParaRPr lang="en-US"/>
          </a:p>
        </p:txBody>
      </p:sp>
    </p:spTree>
    <p:extLst>
      <p:ext uri="{BB962C8B-B14F-4D97-AF65-F5344CB8AC3E}">
        <p14:creationId xmlns:p14="http://schemas.microsoft.com/office/powerpoint/2010/main" val="2055846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Point out to the students that the Exodus event shows God’s responsiveness to the suffering of his people and his saving power.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39, “Moses and the Exodus,” in the student book.</a:t>
            </a:r>
          </a:p>
          <a:p>
            <a:endParaRPr lang="en-US" dirty="0"/>
          </a:p>
        </p:txBody>
      </p:sp>
      <p:sp>
        <p:nvSpPr>
          <p:cNvPr id="4" name="Slide Number Placeholder 3"/>
          <p:cNvSpPr>
            <a:spLocks noGrp="1"/>
          </p:cNvSpPr>
          <p:nvPr>
            <p:ph type="sldNum" sz="quarter" idx="10"/>
          </p:nvPr>
        </p:nvSpPr>
        <p:spPr/>
        <p:txBody>
          <a:bodyPr/>
          <a:lstStyle/>
          <a:p>
            <a:fld id="{FE0D42B5-E7EC-489B-B0EA-2E16E0F09D1B}" type="slidenum">
              <a:rPr lang="en-US" smtClean="0"/>
              <a:pPr/>
              <a:t>10</a:t>
            </a:fld>
            <a:endParaRPr lang="en-US"/>
          </a:p>
        </p:txBody>
      </p:sp>
    </p:spTree>
    <p:extLst>
      <p:ext uri="{BB962C8B-B14F-4D97-AF65-F5344CB8AC3E}">
        <p14:creationId xmlns:p14="http://schemas.microsoft.com/office/powerpoint/2010/main" val="7417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981200"/>
            <a:ext cx="6477000" cy="1470025"/>
          </a:xfrm>
        </p:spPr>
        <p:txBody>
          <a:bodyPr>
            <a:normAutofit/>
          </a:bodyPr>
          <a:lstStyle>
            <a:lvl1pPr algn="ctr">
              <a:defRPr sz="4400" b="1">
                <a:solidFill>
                  <a:schemeClr val="tx1"/>
                </a:solidFill>
                <a:effectLst>
                  <a:outerShdw blurRad="50800" dist="50800" dir="5400000" algn="ctr" rotWithShape="0">
                    <a:schemeClr val="bg1">
                      <a:lumMod val="85000"/>
                    </a:schemeClr>
                  </a:outerShdw>
                </a:effectLst>
                <a:latin typeface="Arial" pitchFamily="34" charset="0"/>
                <a:cs typeface="Arial" pitchFamily="34" charset="0"/>
              </a:defRPr>
            </a:lvl1pPr>
          </a:lstStyle>
          <a:p>
            <a:r>
              <a:rPr lang="en-US" smtClean="0"/>
              <a:t>Click to edit Master title style</a:t>
            </a:r>
            <a:endParaRPr lang="en-US" dirty="0"/>
          </a:p>
        </p:txBody>
      </p:sp>
      <p:sp>
        <p:nvSpPr>
          <p:cNvPr id="9" name="Text Placeholder 8"/>
          <p:cNvSpPr>
            <a:spLocks noGrp="1"/>
          </p:cNvSpPr>
          <p:nvPr>
            <p:ph type="body" sz="quarter" idx="10" hasCustomPrompt="1"/>
          </p:nvPr>
        </p:nvSpPr>
        <p:spPr>
          <a:xfrm>
            <a:off x="7543800" y="6019800"/>
            <a:ext cx="1676400" cy="304800"/>
          </a:xfrm>
        </p:spPr>
        <p:txBody>
          <a:bodyPr lIns="0" anchor="ctr" anchorCtr="0">
            <a:normAutofit/>
          </a:bodyPr>
          <a:lstStyle>
            <a:lvl1pPr algn="l">
              <a:buNone/>
              <a:defRPr sz="800">
                <a:solidFill>
                  <a:schemeClr val="bg1">
                    <a:lumMod val="50000"/>
                  </a:schemeClr>
                </a:solidFill>
              </a:defRPr>
            </a:lvl1pPr>
          </a:lstStyle>
          <a:p>
            <a:pPr lvl="0"/>
            <a:r>
              <a:rPr lang="en-US" dirty="0" smtClean="0"/>
              <a:t>Document # TX000000</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1752600"/>
            <a:ext cx="6477000" cy="4373563"/>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143000"/>
            <a:ext cx="8229600" cy="914400"/>
          </a:xfrm>
        </p:spPr>
        <p:txBody>
          <a:bodyPr>
            <a:normAutofit/>
          </a:bodyPr>
          <a:lstStyle>
            <a:lvl1pPr algn="l">
              <a:defRPr sz="2800" b="1" baseline="0">
                <a:latin typeface="Arial" pitchFamily="34" charset="0"/>
                <a:cs typeface="Arial" pitchFamily="34" charset="0"/>
              </a:defRPr>
            </a:lvl1pPr>
          </a:lstStyle>
          <a:p>
            <a:r>
              <a:rPr lang="en-US" dirty="0" smtClean="0"/>
              <a:t>Click to edit Master title style</a:t>
            </a:r>
            <a:br>
              <a:rPr lang="en-US" dirty="0" smtClean="0"/>
            </a:br>
            <a:r>
              <a:rPr lang="en-US" dirty="0" smtClean="0"/>
              <a:t>2 line title</a:t>
            </a:r>
            <a:endParaRPr lang="en-US" dirty="0"/>
          </a:p>
        </p:txBody>
      </p:sp>
      <p:sp>
        <p:nvSpPr>
          <p:cNvPr id="3" name="Content Placeholder 2"/>
          <p:cNvSpPr>
            <a:spLocks noGrp="1"/>
          </p:cNvSpPr>
          <p:nvPr>
            <p:ph idx="1"/>
          </p:nvPr>
        </p:nvSpPr>
        <p:spPr>
          <a:xfrm>
            <a:off x="1371600" y="2209800"/>
            <a:ext cx="6477000" cy="39163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lines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2209800"/>
            <a:ext cx="6400800" cy="39163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9" name="Text Placeholder 8"/>
          <p:cNvSpPr>
            <a:spLocks noGrp="1"/>
          </p:cNvSpPr>
          <p:nvPr>
            <p:ph type="body" sz="quarter" idx="12" hasCustomPrompt="1"/>
          </p:nvPr>
        </p:nvSpPr>
        <p:spPr>
          <a:xfrm>
            <a:off x="1676400" y="1600200"/>
            <a:ext cx="6477000" cy="533400"/>
          </a:xfrm>
        </p:spPr>
        <p:txBody>
          <a:bodyPr>
            <a:normAutofit/>
          </a:bodyPr>
          <a:lstStyle>
            <a:lvl1pPr>
              <a:buNone/>
              <a:defRPr sz="2800" b="1">
                <a:solidFill>
                  <a:schemeClr val="tx2">
                    <a:lumMod val="60000"/>
                    <a:lumOff val="40000"/>
                  </a:schemeClr>
                </a:solidFill>
              </a:defRPr>
            </a:lvl1pPr>
          </a:lstStyle>
          <a:p>
            <a:pPr lvl="0"/>
            <a:r>
              <a:rPr lang="en-US" dirty="0" smtClean="0"/>
              <a:t>Click to edit 2nd line emphasis title</a:t>
            </a: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body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0" name="Text Placeholder 9"/>
          <p:cNvSpPr>
            <a:spLocks noGrp="1"/>
          </p:cNvSpPr>
          <p:nvPr>
            <p:ph type="body" sz="quarter" idx="12"/>
          </p:nvPr>
        </p:nvSpPr>
        <p:spPr>
          <a:xfrm>
            <a:off x="914400" y="1143000"/>
            <a:ext cx="7696200" cy="609600"/>
          </a:xfrm>
        </p:spPr>
        <p:txBody>
          <a:bodyPr/>
          <a:lstStyle>
            <a:lvl1pPr>
              <a:buNone/>
              <a:defRPr sz="2800" b="1"/>
            </a:lvl1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narrow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1" name="Text Placeholder 10"/>
          <p:cNvSpPr>
            <a:spLocks noGrp="1"/>
          </p:cNvSpPr>
          <p:nvPr>
            <p:ph type="body" sz="quarter" idx="12"/>
          </p:nvPr>
        </p:nvSpPr>
        <p:spPr>
          <a:xfrm>
            <a:off x="914400" y="1143000"/>
            <a:ext cx="7315200" cy="609600"/>
          </a:xfrm>
        </p:spPr>
        <p:txBody>
          <a:bodyPr>
            <a:normAutofit/>
          </a:bodyPr>
          <a:lstStyle>
            <a:lvl1pPr>
              <a:buNone/>
              <a:defRPr sz="2800" b="1"/>
            </a:lvl1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7"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1" name="Text Placeholder 10"/>
          <p:cNvSpPr>
            <a:spLocks noGrp="1"/>
          </p:cNvSpPr>
          <p:nvPr>
            <p:ph type="body" sz="quarter" idx="12"/>
          </p:nvPr>
        </p:nvSpPr>
        <p:spPr>
          <a:xfrm>
            <a:off x="914400" y="2514600"/>
            <a:ext cx="7315200" cy="1524000"/>
          </a:xfrm>
        </p:spPr>
        <p:txBody>
          <a:bodyPr/>
          <a:lstStyle>
            <a:lvl1pPr algn="ctr">
              <a:buNone/>
              <a:defRPr sz="2800">
                <a:solidFill>
                  <a:schemeClr val="accent5">
                    <a:lumMod val="75000"/>
                  </a:schemeClr>
                </a:solidFill>
              </a:defRPr>
            </a:lvl1pPr>
            <a:lvl2pPr algn="ctr">
              <a:defRPr sz="2400" i="1"/>
            </a:lvl2pPr>
          </a:lstStyle>
          <a:p>
            <a:pPr lvl="0"/>
            <a:r>
              <a:rPr lang="en-US" smtClean="0"/>
              <a:t>Click to edit Master text styles</a:t>
            </a:r>
          </a:p>
          <a:p>
            <a:pPr lvl="1"/>
            <a:r>
              <a:rPr lang="en-US" smtClean="0"/>
              <a:t>Second level</a:t>
            </a:r>
          </a:p>
        </p:txBody>
      </p:sp>
      <p:sp>
        <p:nvSpPr>
          <p:cNvPr id="13" name="Text Placeholder 12"/>
          <p:cNvSpPr>
            <a:spLocks noGrp="1"/>
          </p:cNvSpPr>
          <p:nvPr>
            <p:ph type="body" sz="quarter" idx="13"/>
          </p:nvPr>
        </p:nvSpPr>
        <p:spPr>
          <a:xfrm>
            <a:off x="2590800" y="4267200"/>
            <a:ext cx="5029200" cy="1447800"/>
          </a:xfrm>
        </p:spPr>
        <p:txBody>
          <a:bodyPr>
            <a:normAutofit/>
          </a:bodyPr>
          <a:lstStyle>
            <a:lvl1pPr marL="457200" indent="-457200">
              <a:buAutoNum type="arabicPeriod"/>
              <a:defRPr sz="2400"/>
            </a:lvl1pPr>
            <a:lvl2pPr>
              <a:defRPr sz="2400"/>
            </a:lvl2pPr>
          </a:lstStyle>
          <a:p>
            <a:pPr lvl="0"/>
            <a:r>
              <a:rPr lang="en-US" smtClean="0"/>
              <a:t>Click to edit Master text styles</a:t>
            </a:r>
          </a:p>
          <a:p>
            <a:pPr lvl="1"/>
            <a:r>
              <a:rPr lang="en-US" smtClean="0"/>
              <a:t>Second level</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838200"/>
            <a:ext cx="7772400" cy="579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B1BD0-533A-4E07-BF9C-432137E14983}" type="datetimeFigureOut">
              <a:rPr lang="en-US" smtClean="0"/>
              <a:pPr/>
              <a:t>2/24/15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4F940-28E1-4EAC-8D73-5D6BC0F5BD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2" r:id="rId4"/>
    <p:sldLayoutId id="2147483651" r:id="rId5"/>
    <p:sldLayoutId id="2147483674" r:id="rId6"/>
    <p:sldLayoutId id="2147483652" r:id="rId7"/>
    <p:sldLayoutId id="2147483655" r:id="rId8"/>
  </p:sldLayoutIdLst>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Book of Exodus</a:t>
            </a:r>
            <a:endParaRPr lang="en-US" dirty="0"/>
          </a:p>
        </p:txBody>
      </p:sp>
      <p:sp>
        <p:nvSpPr>
          <p:cNvPr id="3" name="Subtitle 2"/>
          <p:cNvSpPr txBox="1">
            <a:spLocks/>
          </p:cNvSpPr>
          <p:nvPr/>
        </p:nvSpPr>
        <p:spPr>
          <a:xfrm>
            <a:off x="1981200" y="4876800"/>
            <a:ext cx="6400800" cy="9906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i="1" dirty="0" smtClean="0"/>
              <a:t>The Living Word: The Revelation of God’s Love, Second Edition</a:t>
            </a:r>
          </a:p>
          <a:p>
            <a:pPr marL="0" indent="0" algn="ctr">
              <a:buNone/>
            </a:pPr>
            <a:r>
              <a:rPr lang="en-US" dirty="0" smtClean="0"/>
              <a:t>Unit 3, Chapter 8</a:t>
            </a:r>
          </a:p>
        </p:txBody>
      </p:sp>
      <p:sp>
        <p:nvSpPr>
          <p:cNvPr id="5" name="Text Placeholder 3"/>
          <p:cNvSpPr>
            <a:spLocks noGrp="1"/>
          </p:cNvSpPr>
          <p:nvPr/>
        </p:nvSpPr>
        <p:spPr>
          <a:xfrm>
            <a:off x="7543800" y="6172200"/>
            <a:ext cx="1295400" cy="123111"/>
          </a:xfrm>
          <a:prstGeom prst="rect">
            <a:avLst/>
          </a:prstGeom>
        </p:spPr>
        <p:txBody>
          <a:bodyPr vert="horz" lIns="0" tIns="0" rIns="0" bIns="0" rtlCol="0" anchor="ctr" anchorCtr="0">
            <a:spAutoFit/>
          </a:bodyPr>
          <a:lstStyle>
            <a:lvl1pPr marL="342900" indent="-342900" algn="l" defTabSz="914400" rtl="0" eaLnBrk="1" latinLnBrk="0" hangingPunct="1">
              <a:spcBef>
                <a:spcPct val="20000"/>
              </a:spcBef>
              <a:buFont typeface="Arial" pitchFamily="34" charset="0"/>
              <a:buNone/>
              <a:defRPr sz="800" kern="1200">
                <a:solidFill>
                  <a:schemeClr val="bg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Document#: TX004686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Exodus</a:t>
            </a:r>
            <a:endParaRPr lang="en-US" dirty="0"/>
          </a:p>
        </p:txBody>
      </p:sp>
      <p:sp>
        <p:nvSpPr>
          <p:cNvPr id="3" name="Content Placeholder 2"/>
          <p:cNvSpPr>
            <a:spLocks noGrp="1"/>
          </p:cNvSpPr>
          <p:nvPr>
            <p:ph idx="1"/>
          </p:nvPr>
        </p:nvSpPr>
        <p:spPr/>
        <p:txBody>
          <a:bodyPr/>
          <a:lstStyle/>
          <a:p>
            <a:r>
              <a:rPr lang="en-US" dirty="0" smtClean="0"/>
              <a:t>Grief-stricken, Pharaoh begged Moses and his people to leave Egypt.</a:t>
            </a:r>
          </a:p>
          <a:p>
            <a:r>
              <a:rPr lang="en-US" dirty="0" smtClean="0"/>
              <a:t>He then changed his mind and sent chariots in pursuit.</a:t>
            </a:r>
          </a:p>
          <a:p>
            <a:r>
              <a:rPr lang="en-US" dirty="0" smtClean="0"/>
              <a:t>God allowed the </a:t>
            </a:r>
            <a:br>
              <a:rPr lang="en-US" dirty="0" smtClean="0"/>
            </a:br>
            <a:r>
              <a:rPr lang="en-US" dirty="0" smtClean="0"/>
              <a:t>Israelites to pass </a:t>
            </a:r>
            <a:br>
              <a:rPr lang="en-US" dirty="0" smtClean="0"/>
            </a:br>
            <a:r>
              <a:rPr lang="en-US" dirty="0" smtClean="0"/>
              <a:t>through the Red Sea, </a:t>
            </a:r>
            <a:br>
              <a:rPr lang="en-US" dirty="0" smtClean="0"/>
            </a:br>
            <a:r>
              <a:rPr lang="en-US" dirty="0" smtClean="0"/>
              <a:t>but the Egyptians </a:t>
            </a:r>
            <a:br>
              <a:rPr lang="en-US" dirty="0" smtClean="0"/>
            </a:br>
            <a:r>
              <a:rPr lang="en-US" dirty="0" smtClean="0"/>
              <a:t>were drowned.</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4952999" y="3137356"/>
            <a:ext cx="3407941" cy="2740802"/>
          </a:xfrm>
          <a:prstGeom prst="rect">
            <a:avLst/>
          </a:prstGeom>
        </p:spPr>
      </p:pic>
      <p:sp>
        <p:nvSpPr>
          <p:cNvPr id="5" name="TextBox 4"/>
          <p:cNvSpPr txBox="1"/>
          <p:nvPr/>
        </p:nvSpPr>
        <p:spPr bwMode="auto">
          <a:xfrm>
            <a:off x="4876800" y="5880556"/>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Nicku</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Identity and Trust in the Wilderness</a:t>
            </a:r>
            <a:endParaRPr lang="en-US" dirty="0"/>
          </a:p>
        </p:txBody>
      </p:sp>
      <p:sp>
        <p:nvSpPr>
          <p:cNvPr id="3" name="Content Placeholder 2"/>
          <p:cNvSpPr>
            <a:spLocks noGrp="1"/>
          </p:cNvSpPr>
          <p:nvPr>
            <p:ph idx="1"/>
          </p:nvPr>
        </p:nvSpPr>
        <p:spPr/>
        <p:txBody>
          <a:bodyPr/>
          <a:lstStyle/>
          <a:p>
            <a:r>
              <a:rPr lang="en-US" dirty="0" smtClean="0"/>
              <a:t>The Israelites crossed a desert to get to the Promised Land.</a:t>
            </a:r>
          </a:p>
          <a:p>
            <a:r>
              <a:rPr lang="en-US" dirty="0" smtClean="0"/>
              <a:t>They complained and began to idealize their life in Egypt.</a:t>
            </a:r>
          </a:p>
          <a:p>
            <a:r>
              <a:rPr lang="en-US" dirty="0" smtClean="0"/>
              <a:t>But God rained down </a:t>
            </a:r>
            <a:br>
              <a:rPr lang="en-US" dirty="0" smtClean="0"/>
            </a:br>
            <a:r>
              <a:rPr lang="en-US" dirty="0" smtClean="0"/>
              <a:t>manna for them to eat </a:t>
            </a:r>
            <a:br>
              <a:rPr lang="en-US" dirty="0" smtClean="0"/>
            </a:br>
            <a:r>
              <a:rPr lang="en-US" dirty="0" smtClean="0"/>
              <a:t>and drew water from a </a:t>
            </a:r>
            <a:br>
              <a:rPr lang="en-US" dirty="0" smtClean="0"/>
            </a:br>
            <a:r>
              <a:rPr lang="en-US" dirty="0" smtClean="0"/>
              <a:t>rock.</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5334000" y="3213556"/>
            <a:ext cx="3028950" cy="2620653"/>
          </a:xfrm>
          <a:prstGeom prst="rect">
            <a:avLst/>
          </a:prstGeom>
        </p:spPr>
      </p:pic>
      <p:sp>
        <p:nvSpPr>
          <p:cNvPr id="5" name="TextBox 4"/>
          <p:cNvSpPr txBox="1"/>
          <p:nvPr/>
        </p:nvSpPr>
        <p:spPr bwMode="auto">
          <a:xfrm>
            <a:off x="5257800" y="5804356"/>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Renata</a:t>
            </a:r>
            <a:r>
              <a:rPr lang="en-US" sz="800" dirty="0" smtClean="0">
                <a:solidFill>
                  <a:schemeClr val="bg1">
                    <a:lumMod val="65000"/>
                  </a:schemeClr>
                </a:solidFill>
              </a:rPr>
              <a:t> </a:t>
            </a:r>
            <a:r>
              <a:rPr lang="en-US" sz="800" dirty="0" err="1" smtClean="0">
                <a:solidFill>
                  <a:schemeClr val="bg1">
                    <a:lumMod val="65000"/>
                  </a:schemeClr>
                </a:solidFill>
              </a:rPr>
              <a:t>Sedmakova</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Covenant with Moses</a:t>
            </a:r>
            <a:endParaRPr lang="en-US" dirty="0"/>
          </a:p>
        </p:txBody>
      </p:sp>
      <p:sp>
        <p:nvSpPr>
          <p:cNvPr id="3" name="Content Placeholder 2"/>
          <p:cNvSpPr>
            <a:spLocks noGrp="1"/>
          </p:cNvSpPr>
          <p:nvPr>
            <p:ph idx="1"/>
          </p:nvPr>
        </p:nvSpPr>
        <p:spPr/>
        <p:txBody>
          <a:bodyPr/>
          <a:lstStyle/>
          <a:p>
            <a:r>
              <a:rPr lang="en-US" dirty="0" smtClean="0"/>
              <a:t>On Mount Sinai, God formed a covenant with his Chosen People.</a:t>
            </a:r>
          </a:p>
          <a:p>
            <a:r>
              <a:rPr lang="en-US" dirty="0" smtClean="0"/>
              <a:t>This covenant includes laws and obligations known as the Ten Commandments.</a:t>
            </a:r>
          </a:p>
          <a:p>
            <a:r>
              <a:rPr lang="en-US" dirty="0" smtClean="0"/>
              <a:t>The Ten Commandments are also known as the Decalogue.</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2895600" y="4343400"/>
            <a:ext cx="3371850" cy="2247900"/>
          </a:xfrm>
          <a:prstGeom prst="rect">
            <a:avLst/>
          </a:prstGeom>
        </p:spPr>
      </p:pic>
      <p:sp>
        <p:nvSpPr>
          <p:cNvPr id="5" name="TextBox 4"/>
          <p:cNvSpPr txBox="1"/>
          <p:nvPr/>
        </p:nvSpPr>
        <p:spPr bwMode="auto">
          <a:xfrm rot="16200000">
            <a:off x="5365522" y="5531079"/>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IGOR ROGOZHNIKOV / Shutterstock.com</a:t>
            </a:r>
            <a:endParaRPr lang="en-US" sz="800" dirty="0">
              <a:solidFill>
                <a:schemeClr val="bg1">
                  <a:lumMod val="6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Liberation to Covenant</a:t>
            </a:r>
            <a:endParaRPr lang="en-US" dirty="0"/>
          </a:p>
        </p:txBody>
      </p:sp>
      <p:sp>
        <p:nvSpPr>
          <p:cNvPr id="3" name="Content Placeholder 2"/>
          <p:cNvSpPr>
            <a:spLocks noGrp="1"/>
          </p:cNvSpPr>
          <p:nvPr>
            <p:ph idx="1"/>
          </p:nvPr>
        </p:nvSpPr>
        <p:spPr/>
        <p:txBody>
          <a:bodyPr/>
          <a:lstStyle/>
          <a:p>
            <a:r>
              <a:rPr lang="en-US" dirty="0" smtClean="0"/>
              <a:t>In the Sinai Covenant, God told the Israelites that he would be their God.</a:t>
            </a:r>
          </a:p>
          <a:p>
            <a:r>
              <a:rPr lang="en-US" dirty="0" smtClean="0"/>
              <a:t>In return they must be </a:t>
            </a:r>
            <a:br>
              <a:rPr lang="en-US" dirty="0" smtClean="0"/>
            </a:br>
            <a:r>
              <a:rPr lang="en-US" dirty="0" smtClean="0"/>
              <a:t>a moral people who </a:t>
            </a:r>
            <a:br>
              <a:rPr lang="en-US" dirty="0" smtClean="0"/>
            </a:br>
            <a:r>
              <a:rPr lang="en-US" dirty="0" smtClean="0"/>
              <a:t>live according to his </a:t>
            </a:r>
            <a:br>
              <a:rPr lang="en-US" dirty="0" smtClean="0"/>
            </a:br>
            <a:r>
              <a:rPr lang="en-US" dirty="0" smtClean="0"/>
              <a:t>Law.</a:t>
            </a:r>
          </a:p>
          <a:p>
            <a:r>
              <a:rPr lang="en-US" dirty="0" smtClean="0"/>
              <a:t>God promised that </a:t>
            </a:r>
            <a:br>
              <a:rPr lang="en-US" dirty="0" smtClean="0"/>
            </a:br>
            <a:r>
              <a:rPr lang="en-US" dirty="0" smtClean="0"/>
              <a:t>they would dwell in </a:t>
            </a:r>
            <a:br>
              <a:rPr lang="en-US" dirty="0" smtClean="0"/>
            </a:br>
            <a:r>
              <a:rPr lang="en-US" dirty="0" smtClean="0"/>
              <a:t>the Promised Land.</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4953000" y="2743200"/>
            <a:ext cx="3600112" cy="2401496"/>
          </a:xfrm>
          <a:prstGeom prst="rect">
            <a:avLst/>
          </a:prstGeom>
        </p:spPr>
      </p:pic>
      <p:sp>
        <p:nvSpPr>
          <p:cNvPr id="5" name="TextBox 4"/>
          <p:cNvSpPr txBox="1"/>
          <p:nvPr/>
        </p:nvSpPr>
        <p:spPr bwMode="auto">
          <a:xfrm>
            <a:off x="4953000" y="5147846"/>
            <a:ext cx="3124200" cy="33855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Benjamin West / The MET Museum. Gift of Mr. and Mrs. James W. </a:t>
            </a:r>
            <a:r>
              <a:rPr lang="en-US" sz="800" dirty="0" err="1" smtClean="0">
                <a:solidFill>
                  <a:schemeClr val="bg1">
                    <a:lumMod val="65000"/>
                  </a:schemeClr>
                </a:solidFill>
              </a:rPr>
              <a:t>Fosburgh</a:t>
            </a:r>
            <a:r>
              <a:rPr lang="en-US" sz="800" dirty="0" smtClean="0">
                <a:solidFill>
                  <a:schemeClr val="bg1">
                    <a:lumMod val="65000"/>
                  </a:schemeClr>
                </a:solidFill>
              </a:rPr>
              <a:t>, by exchange, 1969</a:t>
            </a:r>
            <a:endParaRPr lang="en-US" sz="800" dirty="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Ten Commandments</a:t>
            </a:r>
            <a:endParaRPr lang="en-US" dirty="0"/>
          </a:p>
        </p:txBody>
      </p:sp>
      <p:sp>
        <p:nvSpPr>
          <p:cNvPr id="3" name="Content Placeholder 2"/>
          <p:cNvSpPr>
            <a:spLocks noGrp="1"/>
          </p:cNvSpPr>
          <p:nvPr>
            <p:ph idx="1"/>
          </p:nvPr>
        </p:nvSpPr>
        <p:spPr>
          <a:xfrm>
            <a:off x="1371600" y="1752600"/>
            <a:ext cx="4038600" cy="4373563"/>
          </a:xfrm>
        </p:spPr>
        <p:txBody>
          <a:bodyPr/>
          <a:lstStyle/>
          <a:p>
            <a:r>
              <a:rPr lang="en-US" dirty="0" smtClean="0"/>
              <a:t>The Ten Commandments convey God’s expectations of his people.</a:t>
            </a:r>
          </a:p>
          <a:p>
            <a:r>
              <a:rPr lang="en-US" dirty="0" smtClean="0"/>
              <a:t>They summarize the Law of God in the entire Torah, the books of law.</a:t>
            </a:r>
          </a:p>
          <a:p>
            <a:r>
              <a:rPr lang="en-US" dirty="0" smtClean="0"/>
              <a:t>They teach us how to live in right relationship with God and others.</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5730875" y="1752600"/>
            <a:ext cx="2692400" cy="4038600"/>
          </a:xfrm>
          <a:prstGeom prst="rect">
            <a:avLst/>
          </a:prstGeom>
        </p:spPr>
      </p:pic>
      <p:sp>
        <p:nvSpPr>
          <p:cNvPr id="5" name="TextBox 4"/>
          <p:cNvSpPr txBox="1"/>
          <p:nvPr/>
        </p:nvSpPr>
        <p:spPr bwMode="auto">
          <a:xfrm>
            <a:off x="5638800" y="57912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Sybille Yates / Shutterstock.com</a:t>
            </a:r>
            <a:endParaRPr lang="en-US" sz="800" dirty="0">
              <a:solidFill>
                <a:schemeClr val="bg1">
                  <a:lumMod val="6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Three Commandments</a:t>
            </a:r>
            <a:endParaRPr lang="en-US" dirty="0"/>
          </a:p>
        </p:txBody>
      </p:sp>
      <p:sp>
        <p:nvSpPr>
          <p:cNvPr id="3" name="Content Placeholder 2"/>
          <p:cNvSpPr>
            <a:spLocks noGrp="1"/>
          </p:cNvSpPr>
          <p:nvPr>
            <p:ph idx="1"/>
          </p:nvPr>
        </p:nvSpPr>
        <p:spPr/>
        <p:txBody>
          <a:bodyPr/>
          <a:lstStyle/>
          <a:p>
            <a:r>
              <a:rPr lang="en-US" dirty="0" smtClean="0"/>
              <a:t>I am the L</a:t>
            </a:r>
            <a:r>
              <a:rPr lang="en-US" cap="small" dirty="0" smtClean="0"/>
              <a:t>ord </a:t>
            </a:r>
            <a:r>
              <a:rPr lang="en-US" dirty="0" smtClean="0"/>
              <a:t>your God: you shall not have strange Gods before me.</a:t>
            </a:r>
          </a:p>
          <a:p>
            <a:r>
              <a:rPr lang="en-US" dirty="0" smtClean="0"/>
              <a:t>You shall not take the name of the L</a:t>
            </a:r>
            <a:r>
              <a:rPr lang="en-US" cap="small" dirty="0" smtClean="0"/>
              <a:t>ord</a:t>
            </a:r>
            <a:r>
              <a:rPr lang="en-US" dirty="0" smtClean="0"/>
              <a:t> your God in vain.</a:t>
            </a:r>
          </a:p>
          <a:p>
            <a:r>
              <a:rPr lang="en-US" dirty="0" smtClean="0"/>
              <a:t>Remember to keep </a:t>
            </a:r>
            <a:br>
              <a:rPr lang="en-US" dirty="0" smtClean="0"/>
            </a:br>
            <a:r>
              <a:rPr lang="en-US" dirty="0" smtClean="0"/>
              <a:t>holy the L</a:t>
            </a:r>
            <a:r>
              <a:rPr lang="en-US" cap="small" dirty="0" smtClean="0"/>
              <a:t>ord’s</a:t>
            </a:r>
            <a:r>
              <a:rPr lang="en-US" dirty="0" smtClean="0"/>
              <a:t> </a:t>
            </a:r>
            <a:br>
              <a:rPr lang="en-US" dirty="0" smtClean="0"/>
            </a:br>
            <a:r>
              <a:rPr lang="en-US" dirty="0" smtClean="0"/>
              <a:t>Day.</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4572000" y="3276600"/>
            <a:ext cx="3949327" cy="2615787"/>
          </a:xfrm>
          <a:prstGeom prst="rect">
            <a:avLst/>
          </a:prstGeom>
        </p:spPr>
      </p:pic>
      <p:sp>
        <p:nvSpPr>
          <p:cNvPr id="5" name="TextBox 4"/>
          <p:cNvSpPr txBox="1"/>
          <p:nvPr/>
        </p:nvSpPr>
        <p:spPr bwMode="auto">
          <a:xfrm>
            <a:off x="4495801" y="59436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njaj</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Commandments Four through Seven</a:t>
            </a:r>
            <a:endParaRPr lang="en-US" dirty="0"/>
          </a:p>
        </p:txBody>
      </p:sp>
      <p:sp>
        <p:nvSpPr>
          <p:cNvPr id="3" name="Content Placeholder 2"/>
          <p:cNvSpPr>
            <a:spLocks noGrp="1"/>
          </p:cNvSpPr>
          <p:nvPr>
            <p:ph idx="1"/>
          </p:nvPr>
        </p:nvSpPr>
        <p:spPr/>
        <p:txBody>
          <a:bodyPr/>
          <a:lstStyle/>
          <a:p>
            <a:pPr>
              <a:buNone/>
            </a:pPr>
            <a:r>
              <a:rPr lang="en-US" dirty="0" smtClean="0"/>
              <a:t>•	Honor your father and your mother.</a:t>
            </a:r>
          </a:p>
          <a:p>
            <a:pPr>
              <a:buNone/>
            </a:pPr>
            <a:r>
              <a:rPr lang="en-US" dirty="0" smtClean="0"/>
              <a:t>•	You shall not kill.</a:t>
            </a:r>
          </a:p>
          <a:p>
            <a:pPr>
              <a:buNone/>
            </a:pPr>
            <a:r>
              <a:rPr lang="en-US" dirty="0" smtClean="0"/>
              <a:t>•	You shall not commit adultery.</a:t>
            </a:r>
          </a:p>
          <a:p>
            <a:pPr>
              <a:buNone/>
            </a:pPr>
            <a:r>
              <a:rPr lang="en-US" dirty="0" smtClean="0"/>
              <a:t>•	You shall not steal.</a:t>
            </a:r>
          </a:p>
          <a:p>
            <a:endParaRPr lang="en-US" dirty="0"/>
          </a:p>
        </p:txBody>
      </p:sp>
      <p:pic>
        <p:nvPicPr>
          <p:cNvPr id="4" name="Picture 3" descr="Slide 2_iStock_10668739_Large.jpg"/>
          <p:cNvPicPr>
            <a:picLocks noChangeAspect="1"/>
          </p:cNvPicPr>
          <p:nvPr/>
        </p:nvPicPr>
        <p:blipFill>
          <a:blip r:embed="rId3" cstate="print"/>
          <a:stretch>
            <a:fillRect/>
          </a:stretch>
        </p:blipFill>
        <p:spPr>
          <a:xfrm>
            <a:off x="2514600" y="3810000"/>
            <a:ext cx="3886200" cy="2590800"/>
          </a:xfrm>
          <a:prstGeom prst="rect">
            <a:avLst/>
          </a:prstGeom>
        </p:spPr>
      </p:pic>
      <p:sp>
        <p:nvSpPr>
          <p:cNvPr id="5" name="TextBox 4"/>
          <p:cNvSpPr txBox="1"/>
          <p:nvPr/>
        </p:nvSpPr>
        <p:spPr bwMode="auto">
          <a:xfrm rot="5400000">
            <a:off x="5060722" y="5150078"/>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Monkey Business Images / Shutterstock.com</a:t>
            </a:r>
            <a:endParaRPr lang="en-US" sz="800" dirty="0">
              <a:solidFill>
                <a:schemeClr val="bg1">
                  <a:lumMod val="6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Commandments Eight through Ten</a:t>
            </a:r>
            <a:endParaRPr lang="en-US" dirty="0"/>
          </a:p>
        </p:txBody>
      </p:sp>
      <p:sp>
        <p:nvSpPr>
          <p:cNvPr id="3" name="Content Placeholder 2"/>
          <p:cNvSpPr>
            <a:spLocks noGrp="1"/>
          </p:cNvSpPr>
          <p:nvPr>
            <p:ph idx="1"/>
          </p:nvPr>
        </p:nvSpPr>
        <p:spPr/>
        <p:txBody>
          <a:bodyPr/>
          <a:lstStyle/>
          <a:p>
            <a:r>
              <a:rPr lang="en-US" dirty="0" smtClean="0"/>
              <a:t>You shall not bear false witness against your neighbor.</a:t>
            </a:r>
          </a:p>
          <a:p>
            <a:r>
              <a:rPr lang="en-US" dirty="0" smtClean="0"/>
              <a:t>You shall not covet your neighbor’s wife.</a:t>
            </a:r>
          </a:p>
          <a:p>
            <a:r>
              <a:rPr lang="en-US" dirty="0" smtClean="0"/>
              <a:t>You shall not covet your neighbor’s goods.</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2743200" y="3899592"/>
            <a:ext cx="3733800" cy="2499486"/>
          </a:xfrm>
          <a:prstGeom prst="rect">
            <a:avLst/>
          </a:prstGeom>
        </p:spPr>
      </p:pic>
      <p:sp>
        <p:nvSpPr>
          <p:cNvPr id="5" name="TextBox 4"/>
          <p:cNvSpPr txBox="1"/>
          <p:nvPr/>
        </p:nvSpPr>
        <p:spPr bwMode="auto">
          <a:xfrm>
            <a:off x="2743200" y="6413956"/>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Phillip </a:t>
            </a:r>
            <a:r>
              <a:rPr lang="en-US" sz="800" dirty="0" err="1" smtClean="0">
                <a:solidFill>
                  <a:schemeClr val="bg1">
                    <a:lumMod val="65000"/>
                  </a:schemeClr>
                </a:solidFill>
              </a:rPr>
              <a:t>Minnis</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Law and the New Law</a:t>
            </a:r>
            <a:endParaRPr lang="en-US" dirty="0"/>
          </a:p>
        </p:txBody>
      </p:sp>
      <p:sp>
        <p:nvSpPr>
          <p:cNvPr id="3" name="Content Placeholder 2"/>
          <p:cNvSpPr>
            <a:spLocks noGrp="1"/>
          </p:cNvSpPr>
          <p:nvPr>
            <p:ph idx="1"/>
          </p:nvPr>
        </p:nvSpPr>
        <p:spPr>
          <a:xfrm>
            <a:off x="1371600" y="1752600"/>
            <a:ext cx="4191000" cy="4373563"/>
          </a:xfrm>
        </p:spPr>
        <p:txBody>
          <a:bodyPr/>
          <a:lstStyle/>
          <a:p>
            <a:r>
              <a:rPr lang="en-US" dirty="0" smtClean="0"/>
              <a:t>The Old Law given to Moses was a preparation for the Gospel, the New Law, revealed through Jesus Christ.</a:t>
            </a:r>
          </a:p>
          <a:p>
            <a:r>
              <a:rPr lang="en-US" dirty="0" smtClean="0"/>
              <a:t>Jesus affirmed the Old Law received by Moses and brought it to perfection.</a:t>
            </a:r>
          </a:p>
          <a:p>
            <a:endParaRPr lang="en-US" dirty="0"/>
          </a:p>
        </p:txBody>
      </p:sp>
      <p:pic>
        <p:nvPicPr>
          <p:cNvPr id="4" name="Picture 3" descr="Slide 2_iStock_10668739_Large.jpg"/>
          <p:cNvPicPr>
            <a:picLocks noChangeAspect="1"/>
          </p:cNvPicPr>
          <p:nvPr/>
        </p:nvPicPr>
        <p:blipFill>
          <a:blip r:embed="rId3" cstate="print"/>
          <a:stretch>
            <a:fillRect/>
          </a:stretch>
        </p:blipFill>
        <p:spPr>
          <a:xfrm>
            <a:off x="5842233" y="1752600"/>
            <a:ext cx="2469683" cy="4038600"/>
          </a:xfrm>
          <a:prstGeom prst="rect">
            <a:avLst/>
          </a:prstGeom>
        </p:spPr>
      </p:pic>
      <p:sp>
        <p:nvSpPr>
          <p:cNvPr id="5" name="TextBox 4"/>
          <p:cNvSpPr txBox="1"/>
          <p:nvPr/>
        </p:nvSpPr>
        <p:spPr bwMode="auto">
          <a:xfrm>
            <a:off x="5791200" y="57912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Zvonimir</a:t>
            </a:r>
            <a:r>
              <a:rPr lang="en-US" sz="800" dirty="0" smtClean="0">
                <a:solidFill>
                  <a:schemeClr val="bg1">
                    <a:lumMod val="65000"/>
                  </a:schemeClr>
                </a:solidFill>
              </a:rPr>
              <a:t> </a:t>
            </a:r>
            <a:r>
              <a:rPr lang="en-US" sz="800" dirty="0" err="1" smtClean="0">
                <a:solidFill>
                  <a:schemeClr val="bg1">
                    <a:lumMod val="65000"/>
                  </a:schemeClr>
                </a:solidFill>
              </a:rPr>
              <a:t>Atletic</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The Ten Commandments, as listed on slides 15–17, are from the English translation of the </a:t>
            </a:r>
            <a:r>
              <a:rPr lang="en-US" sz="2000" i="1" dirty="0" smtClean="0"/>
              <a:t>Catechism of the Catholic Church</a:t>
            </a:r>
            <a:r>
              <a:rPr lang="en-US" sz="2000" dirty="0" smtClean="0"/>
              <a:t> for use in the United States of America, second edition </a:t>
            </a:r>
            <a:r>
              <a:rPr lang="en-US" sz="2000" i="1" dirty="0" smtClean="0"/>
              <a:t>(CCC),</a:t>
            </a:r>
            <a:r>
              <a:rPr lang="en-US" sz="2000" dirty="0" smtClean="0"/>
              <a:t> pages 496–497. Copyright © 1994 by the United States Catholic Conference, Inc.—</a:t>
            </a:r>
            <a:r>
              <a:rPr lang="en-US" sz="2000" dirty="0" err="1" smtClean="0"/>
              <a:t>Libreria</a:t>
            </a:r>
            <a:r>
              <a:rPr lang="en-US" sz="2000" dirty="0" smtClean="0"/>
              <a:t> </a:t>
            </a:r>
            <a:r>
              <a:rPr lang="en-US" sz="2000" dirty="0" err="1" smtClean="0"/>
              <a:t>Editrice</a:t>
            </a:r>
            <a:r>
              <a:rPr lang="en-US" sz="2000" dirty="0" smtClean="0"/>
              <a:t> </a:t>
            </a:r>
            <a:r>
              <a:rPr lang="en-US" sz="2000" dirty="0" err="1" smtClean="0"/>
              <a:t>Vaticana</a:t>
            </a:r>
            <a:r>
              <a:rPr lang="en-US" sz="2000" dirty="0" smtClean="0"/>
              <a:t> (LEV). English translation of the </a:t>
            </a:r>
            <a:r>
              <a:rPr lang="en-US" sz="2000" i="1" dirty="0" smtClean="0"/>
              <a:t>Catechism of the Catholic Church: Modifications from the </a:t>
            </a:r>
            <a:r>
              <a:rPr lang="en-US" sz="2000" i="1" dirty="0" err="1" smtClean="0"/>
              <a:t>Editio</a:t>
            </a:r>
            <a:r>
              <a:rPr lang="en-US" sz="2000" i="1" dirty="0" smtClean="0"/>
              <a:t> </a:t>
            </a:r>
            <a:r>
              <a:rPr lang="en-US" sz="2000" i="1" dirty="0" err="1" smtClean="0"/>
              <a:t>Typica</a:t>
            </a:r>
            <a:r>
              <a:rPr lang="en-US" sz="2000" dirty="0" smtClean="0"/>
              <a:t> copyright © 1997 by the United States Catholic Conference, Inc.—LEV.</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Slavery, Liberation, and Trust</a:t>
            </a:r>
            <a:endParaRPr lang="en-US" dirty="0"/>
          </a:p>
        </p:txBody>
      </p:sp>
      <p:sp>
        <p:nvSpPr>
          <p:cNvPr id="6" name="Content Placeholder 5"/>
          <p:cNvSpPr>
            <a:spLocks noGrp="1"/>
          </p:cNvSpPr>
          <p:nvPr>
            <p:ph idx="1"/>
          </p:nvPr>
        </p:nvSpPr>
        <p:spPr>
          <a:xfrm>
            <a:off x="1371600" y="1752600"/>
            <a:ext cx="4038600" cy="4373563"/>
          </a:xfrm>
        </p:spPr>
        <p:txBody>
          <a:bodyPr/>
          <a:lstStyle/>
          <a:p>
            <a:r>
              <a:rPr lang="en-US" dirty="0" smtClean="0"/>
              <a:t>The Book of Exodus covers the period from about 1500 to 1250 BC.</a:t>
            </a:r>
          </a:p>
          <a:p>
            <a:r>
              <a:rPr lang="en-US" dirty="0" smtClean="0"/>
              <a:t>It tells of a God who saves his people.</a:t>
            </a:r>
          </a:p>
          <a:p>
            <a:r>
              <a:rPr lang="en-US" dirty="0" smtClean="0"/>
              <a:t>God longs to be in a covenant relationship with them.</a:t>
            </a:r>
          </a:p>
          <a:p>
            <a:endParaRPr lang="en-US" dirty="0"/>
          </a:p>
        </p:txBody>
      </p:sp>
      <p:pic>
        <p:nvPicPr>
          <p:cNvPr id="4" name="Picture 3" descr="Slide 2_iStock_10668739_Large.jpg"/>
          <p:cNvPicPr>
            <a:picLocks noChangeAspect="1"/>
          </p:cNvPicPr>
          <p:nvPr/>
        </p:nvPicPr>
        <p:blipFill>
          <a:blip r:embed="rId4" cstate="print"/>
          <a:stretch>
            <a:fillRect/>
          </a:stretch>
        </p:blipFill>
        <p:spPr>
          <a:xfrm>
            <a:off x="5562600" y="1752600"/>
            <a:ext cx="3028950" cy="4038600"/>
          </a:xfrm>
          <a:prstGeom prst="rect">
            <a:avLst/>
          </a:prstGeom>
        </p:spPr>
      </p:pic>
      <p:sp>
        <p:nvSpPr>
          <p:cNvPr id="7" name="TextBox 6"/>
          <p:cNvSpPr txBox="1"/>
          <p:nvPr/>
        </p:nvSpPr>
        <p:spPr bwMode="auto">
          <a:xfrm>
            <a:off x="5486400" y="57912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Jaap2 / iStockphoto.com</a:t>
            </a:r>
            <a:endParaRPr lang="en-US" sz="800" dirty="0">
              <a:solidFill>
                <a:schemeClr val="bg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People Enslaved</a:t>
            </a:r>
            <a:endParaRPr lang="en-US" dirty="0"/>
          </a:p>
        </p:txBody>
      </p:sp>
      <p:sp>
        <p:nvSpPr>
          <p:cNvPr id="6" name="Content Placeholder 5"/>
          <p:cNvSpPr>
            <a:spLocks noGrp="1"/>
          </p:cNvSpPr>
          <p:nvPr>
            <p:ph idx="1"/>
          </p:nvPr>
        </p:nvSpPr>
        <p:spPr/>
        <p:txBody>
          <a:bodyPr/>
          <a:lstStyle/>
          <a:p>
            <a:r>
              <a:rPr lang="en-US" dirty="0" smtClean="0"/>
              <a:t>Jacob’s descendants enjoyed welcome and peace in Egypt for several generations.</a:t>
            </a:r>
          </a:p>
          <a:p>
            <a:r>
              <a:rPr lang="en-US" dirty="0" smtClean="0"/>
              <a:t>But the Egyptian pharaoh began to see the growing number of Israelites as a threat.</a:t>
            </a:r>
          </a:p>
          <a:p>
            <a:r>
              <a:rPr lang="en-US" dirty="0" smtClean="0"/>
              <a:t>He ordered that </a:t>
            </a:r>
            <a:br>
              <a:rPr lang="en-US" dirty="0" smtClean="0"/>
            </a:br>
            <a:r>
              <a:rPr lang="en-US" dirty="0" smtClean="0"/>
              <a:t>the Israelites, or </a:t>
            </a:r>
            <a:br>
              <a:rPr lang="en-US" dirty="0" smtClean="0"/>
            </a:br>
            <a:r>
              <a:rPr lang="en-US" dirty="0" smtClean="0"/>
              <a:t>Hebrews, be </a:t>
            </a:r>
            <a:br>
              <a:rPr lang="en-US" dirty="0" smtClean="0"/>
            </a:br>
            <a:r>
              <a:rPr lang="en-US" dirty="0" smtClean="0"/>
              <a:t>enslaved.</a:t>
            </a:r>
            <a:endParaRPr lang="en-US" dirty="0"/>
          </a:p>
        </p:txBody>
      </p:sp>
      <p:pic>
        <p:nvPicPr>
          <p:cNvPr id="4" name="Picture 3" descr="Slide 2_iStock_10668739_Large.jpg"/>
          <p:cNvPicPr>
            <a:picLocks noChangeAspect="1"/>
          </p:cNvPicPr>
          <p:nvPr/>
        </p:nvPicPr>
        <p:blipFill>
          <a:blip r:embed="rId4" cstate="print"/>
          <a:stretch>
            <a:fillRect/>
          </a:stretch>
        </p:blipFill>
        <p:spPr>
          <a:xfrm>
            <a:off x="4552950" y="3518356"/>
            <a:ext cx="3657600" cy="2438400"/>
          </a:xfrm>
          <a:prstGeom prst="rect">
            <a:avLst/>
          </a:prstGeom>
        </p:spPr>
      </p:pic>
      <p:sp>
        <p:nvSpPr>
          <p:cNvPr id="7" name="TextBox 6"/>
          <p:cNvSpPr txBox="1"/>
          <p:nvPr/>
        </p:nvSpPr>
        <p:spPr bwMode="auto">
          <a:xfrm>
            <a:off x="4572000" y="5956756"/>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Daz</a:t>
            </a:r>
            <a:r>
              <a:rPr lang="en-US" sz="800" dirty="0" smtClean="0">
                <a:solidFill>
                  <a:schemeClr val="bg1">
                    <a:lumMod val="65000"/>
                  </a:schemeClr>
                </a:solidFill>
              </a:rPr>
              <a:t> Brown Photography / Shutterstock.com</a:t>
            </a:r>
            <a:endParaRPr lang="en-US" sz="800" dirty="0">
              <a:solidFill>
                <a:schemeClr val="bg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Young Moses</a:t>
            </a:r>
            <a:endParaRPr lang="en-US" dirty="0"/>
          </a:p>
        </p:txBody>
      </p:sp>
      <p:sp>
        <p:nvSpPr>
          <p:cNvPr id="3" name="Content Placeholder 2"/>
          <p:cNvSpPr>
            <a:spLocks noGrp="1"/>
          </p:cNvSpPr>
          <p:nvPr>
            <p:ph idx="1"/>
          </p:nvPr>
        </p:nvSpPr>
        <p:spPr/>
        <p:txBody>
          <a:bodyPr/>
          <a:lstStyle/>
          <a:p>
            <a:r>
              <a:rPr lang="en-US" dirty="0" smtClean="0"/>
              <a:t>Moses’ mother, an Israelite, placed him in a basket and floated it down the Nile River.</a:t>
            </a:r>
          </a:p>
          <a:p>
            <a:r>
              <a:rPr lang="en-US" dirty="0" smtClean="0"/>
              <a:t>Moses was adopted by Pharaoh’s daughter, who enlisted his birth mother to care for him.</a:t>
            </a:r>
          </a:p>
          <a:p>
            <a:r>
              <a:rPr lang="en-US" dirty="0" smtClean="0"/>
              <a:t>He grew up in </a:t>
            </a:r>
            <a:br>
              <a:rPr lang="en-US" dirty="0" smtClean="0"/>
            </a:br>
            <a:r>
              <a:rPr lang="en-US" dirty="0" smtClean="0"/>
              <a:t>Pharaoh’s </a:t>
            </a:r>
            <a:br>
              <a:rPr lang="en-US" dirty="0" smtClean="0"/>
            </a:br>
            <a:r>
              <a:rPr lang="en-US" dirty="0" smtClean="0"/>
              <a:t>household.</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4444367" y="3594556"/>
            <a:ext cx="3613783" cy="2438400"/>
          </a:xfrm>
          <a:prstGeom prst="rect">
            <a:avLst/>
          </a:prstGeom>
        </p:spPr>
      </p:pic>
      <p:sp>
        <p:nvSpPr>
          <p:cNvPr id="5" name="TextBox 4"/>
          <p:cNvSpPr txBox="1"/>
          <p:nvPr/>
        </p:nvSpPr>
        <p:spPr bwMode="auto">
          <a:xfrm>
            <a:off x="4343400" y="6032956"/>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jorisvo</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Moses, the Fugitive</a:t>
            </a:r>
            <a:endParaRPr lang="en-US" dirty="0"/>
          </a:p>
        </p:txBody>
      </p:sp>
      <p:sp>
        <p:nvSpPr>
          <p:cNvPr id="3" name="Content Placeholder 2"/>
          <p:cNvSpPr>
            <a:spLocks noGrp="1"/>
          </p:cNvSpPr>
          <p:nvPr>
            <p:ph idx="1"/>
          </p:nvPr>
        </p:nvSpPr>
        <p:spPr/>
        <p:txBody>
          <a:bodyPr/>
          <a:lstStyle/>
          <a:p>
            <a:r>
              <a:rPr lang="en-US" dirty="0" smtClean="0"/>
              <a:t>Moses killed an Egyptian </a:t>
            </a:r>
            <a:br>
              <a:rPr lang="en-US" dirty="0" smtClean="0"/>
            </a:br>
            <a:r>
              <a:rPr lang="en-US" dirty="0" smtClean="0"/>
              <a:t>who was beating an </a:t>
            </a:r>
            <a:br>
              <a:rPr lang="en-US" dirty="0" smtClean="0"/>
            </a:br>
            <a:r>
              <a:rPr lang="en-US" dirty="0" smtClean="0"/>
              <a:t>Israelite slave; he hid </a:t>
            </a:r>
            <a:br>
              <a:rPr lang="en-US" dirty="0" smtClean="0"/>
            </a:br>
            <a:r>
              <a:rPr lang="en-US" dirty="0" smtClean="0"/>
              <a:t>the body.</a:t>
            </a:r>
          </a:p>
          <a:p>
            <a:r>
              <a:rPr lang="en-US" dirty="0" smtClean="0"/>
              <a:t>When Moses’ actions </a:t>
            </a:r>
            <a:br>
              <a:rPr lang="en-US" dirty="0" smtClean="0"/>
            </a:br>
            <a:r>
              <a:rPr lang="en-US" dirty="0" smtClean="0"/>
              <a:t>became known, he feared </a:t>
            </a:r>
            <a:br>
              <a:rPr lang="en-US" dirty="0" smtClean="0"/>
            </a:br>
            <a:r>
              <a:rPr lang="en-US" dirty="0" smtClean="0"/>
              <a:t>for his life and fled to </a:t>
            </a:r>
            <a:r>
              <a:rPr lang="en-US" dirty="0" err="1" smtClean="0"/>
              <a:t>Midian</a:t>
            </a:r>
            <a:r>
              <a:rPr lang="en-US" dirty="0" smtClean="0"/>
              <a:t>.</a:t>
            </a:r>
          </a:p>
          <a:p>
            <a:r>
              <a:rPr lang="en-US" dirty="0" smtClean="0"/>
              <a:t>There, he married the daughter of a local priest and became a shepherd.</a:t>
            </a:r>
          </a:p>
          <a:p>
            <a:endParaRPr lang="en-US" dirty="0"/>
          </a:p>
        </p:txBody>
      </p:sp>
      <p:pic>
        <p:nvPicPr>
          <p:cNvPr id="4" name="Picture 3" descr="Slide 2_iStock_10668739_Large.jpg"/>
          <p:cNvPicPr>
            <a:picLocks noChangeAspect="1"/>
          </p:cNvPicPr>
          <p:nvPr/>
        </p:nvPicPr>
        <p:blipFill>
          <a:blip r:embed="rId3" cstate="print"/>
          <a:stretch>
            <a:fillRect/>
          </a:stretch>
        </p:blipFill>
        <p:spPr>
          <a:xfrm>
            <a:off x="5353050" y="990600"/>
            <a:ext cx="3028950" cy="2557780"/>
          </a:xfrm>
          <a:prstGeom prst="rect">
            <a:avLst/>
          </a:prstGeom>
        </p:spPr>
      </p:pic>
      <p:sp>
        <p:nvSpPr>
          <p:cNvPr id="5" name="TextBox 4"/>
          <p:cNvSpPr txBox="1"/>
          <p:nvPr/>
        </p:nvSpPr>
        <p:spPr bwMode="auto">
          <a:xfrm>
            <a:off x="5276850" y="352679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gldburger</a:t>
            </a:r>
            <a:r>
              <a:rPr lang="en-US" sz="800" dirty="0" smtClean="0">
                <a:solidFill>
                  <a:schemeClr val="bg1">
                    <a:lumMod val="65000"/>
                  </a:schemeClr>
                </a:solidFill>
              </a:rPr>
              <a:t> / iStockphoto.com</a:t>
            </a:r>
            <a:endParaRPr lang="en-US" sz="800" dirty="0">
              <a:solidFill>
                <a:schemeClr val="bg1">
                  <a:lumMod val="6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Moses’ Encounter with God</a:t>
            </a:r>
            <a:endParaRPr lang="en-US" dirty="0"/>
          </a:p>
        </p:txBody>
      </p:sp>
      <p:sp>
        <p:nvSpPr>
          <p:cNvPr id="3" name="Content Placeholder 2"/>
          <p:cNvSpPr>
            <a:spLocks noGrp="1"/>
          </p:cNvSpPr>
          <p:nvPr>
            <p:ph idx="1"/>
          </p:nvPr>
        </p:nvSpPr>
        <p:spPr/>
        <p:txBody>
          <a:bodyPr/>
          <a:lstStyle/>
          <a:p>
            <a:r>
              <a:rPr lang="en-US" dirty="0" smtClean="0"/>
              <a:t>On Mount </a:t>
            </a:r>
            <a:r>
              <a:rPr lang="en-US" dirty="0" err="1" smtClean="0"/>
              <a:t>Horeb</a:t>
            </a:r>
            <a:r>
              <a:rPr lang="en-US" dirty="0" smtClean="0"/>
              <a:t>, God addressed Moses from a burning bush.</a:t>
            </a:r>
          </a:p>
          <a:p>
            <a:r>
              <a:rPr lang="en-US" dirty="0" smtClean="0"/>
              <a:t>God revealed his sacred divine name: Yahweh.</a:t>
            </a:r>
          </a:p>
          <a:p>
            <a:r>
              <a:rPr lang="en-US" dirty="0" smtClean="0"/>
              <a:t>Yahweh is often translated as “I am,” or “I am who I am.”</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2743200" y="4267200"/>
            <a:ext cx="3520060" cy="2340465"/>
          </a:xfrm>
          <a:prstGeom prst="rect">
            <a:avLst/>
          </a:prstGeom>
        </p:spPr>
      </p:pic>
      <p:sp>
        <p:nvSpPr>
          <p:cNvPr id="5" name="TextBox 4"/>
          <p:cNvSpPr txBox="1"/>
          <p:nvPr/>
        </p:nvSpPr>
        <p:spPr bwMode="auto">
          <a:xfrm rot="16200000">
            <a:off x="5365522" y="5531078"/>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BasPhoto</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Messenger</a:t>
            </a:r>
            <a:endParaRPr lang="en-US" dirty="0"/>
          </a:p>
        </p:txBody>
      </p:sp>
      <p:sp>
        <p:nvSpPr>
          <p:cNvPr id="3" name="Content Placeholder 2"/>
          <p:cNvSpPr>
            <a:spLocks noGrp="1"/>
          </p:cNvSpPr>
          <p:nvPr>
            <p:ph idx="1"/>
          </p:nvPr>
        </p:nvSpPr>
        <p:spPr>
          <a:xfrm>
            <a:off x="1371600" y="1752600"/>
            <a:ext cx="3810000" cy="4373563"/>
          </a:xfrm>
        </p:spPr>
        <p:txBody>
          <a:bodyPr/>
          <a:lstStyle/>
          <a:p>
            <a:r>
              <a:rPr lang="en-US" dirty="0" smtClean="0"/>
              <a:t>God had heard the cries of his children enslaved in Egypt.</a:t>
            </a:r>
          </a:p>
          <a:p>
            <a:r>
              <a:rPr lang="en-US" dirty="0" smtClean="0"/>
              <a:t>He called Moses to return to Egypt.</a:t>
            </a:r>
          </a:p>
          <a:p>
            <a:r>
              <a:rPr lang="en-US" dirty="0" smtClean="0"/>
              <a:t>Moses was to tell Pharaoh to release the Israelites.</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5334000" y="1752600"/>
            <a:ext cx="3283010" cy="3324156"/>
          </a:xfrm>
          <a:prstGeom prst="rect">
            <a:avLst/>
          </a:prstGeom>
        </p:spPr>
      </p:pic>
      <p:sp>
        <p:nvSpPr>
          <p:cNvPr id="5" name="TextBox 4"/>
          <p:cNvSpPr txBox="1"/>
          <p:nvPr/>
        </p:nvSpPr>
        <p:spPr bwMode="auto">
          <a:xfrm>
            <a:off x="5334000" y="51054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jsp</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First Nine Plagues</a:t>
            </a:r>
            <a:endParaRPr lang="en-US" dirty="0"/>
          </a:p>
        </p:txBody>
      </p:sp>
      <p:sp>
        <p:nvSpPr>
          <p:cNvPr id="3" name="Content Placeholder 2"/>
          <p:cNvSpPr>
            <a:spLocks noGrp="1"/>
          </p:cNvSpPr>
          <p:nvPr>
            <p:ph idx="1"/>
          </p:nvPr>
        </p:nvSpPr>
        <p:spPr>
          <a:xfrm>
            <a:off x="1371600" y="1752600"/>
            <a:ext cx="3962400" cy="4373563"/>
          </a:xfrm>
        </p:spPr>
        <p:txBody>
          <a:bodyPr/>
          <a:lstStyle/>
          <a:p>
            <a:r>
              <a:rPr lang="en-US" dirty="0" smtClean="0"/>
              <a:t>Moses and his brother Aaron confronted Pharaoh and worked wonders to show the power God.</a:t>
            </a:r>
          </a:p>
          <a:p>
            <a:r>
              <a:rPr lang="en-US" dirty="0" smtClean="0"/>
              <a:t>Pharaoh rejected the demands of Yahweh.</a:t>
            </a:r>
          </a:p>
          <a:p>
            <a:r>
              <a:rPr lang="en-US" dirty="0" smtClean="0"/>
              <a:t>God unleashed plagues on Egypt, each time demanding release of the Israelites.</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5562600" y="1904110"/>
            <a:ext cx="3028950" cy="3735580"/>
          </a:xfrm>
          <a:prstGeom prst="rect">
            <a:avLst/>
          </a:prstGeom>
        </p:spPr>
      </p:pic>
      <p:sp>
        <p:nvSpPr>
          <p:cNvPr id="5" name="TextBox 4"/>
          <p:cNvSpPr txBox="1"/>
          <p:nvPr/>
        </p:nvSpPr>
        <p:spPr bwMode="auto">
          <a:xfrm>
            <a:off x="5486400" y="5641298"/>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Nicku</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Tenth Plague</a:t>
            </a:r>
            <a:endParaRPr lang="en-US" dirty="0"/>
          </a:p>
        </p:txBody>
      </p:sp>
      <p:sp>
        <p:nvSpPr>
          <p:cNvPr id="3" name="Content Placeholder 2"/>
          <p:cNvSpPr>
            <a:spLocks noGrp="1"/>
          </p:cNvSpPr>
          <p:nvPr>
            <p:ph idx="1"/>
          </p:nvPr>
        </p:nvSpPr>
        <p:spPr>
          <a:xfrm>
            <a:off x="1371600" y="1752600"/>
            <a:ext cx="4114800" cy="4572000"/>
          </a:xfrm>
        </p:spPr>
        <p:txBody>
          <a:bodyPr>
            <a:normAutofit/>
          </a:bodyPr>
          <a:lstStyle/>
          <a:p>
            <a:r>
              <a:rPr lang="en-US" dirty="0" smtClean="0"/>
              <a:t>God directed the Israelites to kill and eat a lamb and to put some of its blood on their doorposts.</a:t>
            </a:r>
          </a:p>
          <a:p>
            <a:r>
              <a:rPr lang="en-US" dirty="0" smtClean="0"/>
              <a:t>The Lord then struck down every firstborn human and beast.</a:t>
            </a:r>
          </a:p>
          <a:p>
            <a:r>
              <a:rPr lang="en-US" dirty="0" smtClean="0"/>
              <a:t>The blood on the doorposts of the Israelites’ homes protected them.</a:t>
            </a:r>
            <a:endParaRPr lang="en-US" dirty="0"/>
          </a:p>
        </p:txBody>
      </p:sp>
      <p:pic>
        <p:nvPicPr>
          <p:cNvPr id="4" name="Picture 3" descr="Slide 2_iStock_10668739_Large.jpg"/>
          <p:cNvPicPr>
            <a:picLocks noChangeAspect="1"/>
          </p:cNvPicPr>
          <p:nvPr/>
        </p:nvPicPr>
        <p:blipFill>
          <a:blip r:embed="rId3" cstate="print"/>
          <a:stretch>
            <a:fillRect/>
          </a:stretch>
        </p:blipFill>
        <p:spPr>
          <a:xfrm>
            <a:off x="5562600" y="1891370"/>
            <a:ext cx="3028950" cy="3761059"/>
          </a:xfrm>
          <a:prstGeom prst="rect">
            <a:avLst/>
          </a:prstGeom>
        </p:spPr>
      </p:pic>
      <p:sp>
        <p:nvSpPr>
          <p:cNvPr id="5" name="TextBox 4"/>
          <p:cNvSpPr txBox="1"/>
          <p:nvPr/>
        </p:nvSpPr>
        <p:spPr bwMode="auto">
          <a:xfrm>
            <a:off x="5486400" y="5638800"/>
            <a:ext cx="19812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Nicku</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LI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defRPr sz="800" dirty="0">
            <a:solidFill>
              <a:schemeClr val="bg1">
                <a:lumMod val="6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LIC Presentation template</Template>
  <TotalTime>148</TotalTime>
  <Words>1289</Words>
  <Application>Microsoft Macintosh PowerPoint</Application>
  <PresentationFormat>On-screen Show (4:3)</PresentationFormat>
  <Paragraphs>159</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LIC Presentation template</vt:lpstr>
      <vt:lpstr>The Book of Exodus</vt:lpstr>
      <vt:lpstr>Slavery, Liberation, and Trust</vt:lpstr>
      <vt:lpstr>A People Enslaved</vt:lpstr>
      <vt:lpstr>Young Moses</vt:lpstr>
      <vt:lpstr>Moses, the Fugitive</vt:lpstr>
      <vt:lpstr>Moses’ Encounter with God</vt:lpstr>
      <vt:lpstr>God’s Messenger</vt:lpstr>
      <vt:lpstr>The First Nine Plagues</vt:lpstr>
      <vt:lpstr>The Tenth Plague</vt:lpstr>
      <vt:lpstr>The Exodus</vt:lpstr>
      <vt:lpstr>Building Identity and Trust in the Wilderness</vt:lpstr>
      <vt:lpstr>The Covenant with Moses</vt:lpstr>
      <vt:lpstr>From Liberation to Covenant</vt:lpstr>
      <vt:lpstr>The Ten Commandments</vt:lpstr>
      <vt:lpstr>The First Three Commandments</vt:lpstr>
      <vt:lpstr>Commandments Four through Seven</vt:lpstr>
      <vt:lpstr>Commandments Eight through Ten</vt:lpstr>
      <vt:lpstr>The Old Law and the New Law</vt:lpstr>
      <vt:lpstr>Acknowledgment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bmartinka</dc:creator>
  <cp:lastModifiedBy>Systems Administrator</cp:lastModifiedBy>
  <cp:revision>31</cp:revision>
  <dcterms:created xsi:type="dcterms:W3CDTF">2011-01-10T17:35:40Z</dcterms:created>
  <dcterms:modified xsi:type="dcterms:W3CDTF">2015-02-24T18:07:56Z</dcterms:modified>
</cp:coreProperties>
</file>