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92714" autoAdjust="0"/>
  </p:normalViewPr>
  <p:slideViewPr>
    <p:cSldViewPr>
      <p:cViewPr>
        <p:scale>
          <a:sx n="100" d="100"/>
          <a:sy n="100" d="100"/>
        </p:scale>
        <p:origin x="-122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AA59F-A947-4D14-9387-A047D0797DF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FFD00-FAE8-4441-A03F-CF1B7FCC2C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9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Pause after reviewing this heresy to check for understanding. Allow time for a think-pair-share exercise, or encourage reciprocal teaching to allow the material to be more firmly retained.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Pause after reviewing this heresy to check for understanding. Allow time for a think-pair-share exercise, or encourage reciprocal teaching to allow the material to be more firmly retained.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Pause after reviewing this heresy to check for understanding. Allow time for a think-pair-share exercise, or encourage reciprocal teaching to allow the material to be more firmly retained.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Pause after reviewing this heresy to check for understanding. Allow time for a think-pair-share exercise, or encourage reciprocal teaching to allow the material to be more firmly retained.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Pause after reviewing this heresy to check for understanding. Allow time for a think-pair-share exercise, or encourage reciprocal teaching to allow the material to be more firmly retained.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FFD00-FAE8-4441-A03F-CF1B7FCC2C4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ingSlide_2810.jpg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315200" cy="43735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73152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w/emphais on secon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7315200" cy="39163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 descr="BodySlide_2810.jpg                                             00000032DISK_IMG                       8EF45680: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2" r:id="rId4"/>
    <p:sldLayoutId id="2147483651" r:id="rId5"/>
    <p:sldLayoutId id="2147483674" r:id="rId6"/>
    <p:sldLayoutId id="2147483652" r:id="rId7"/>
    <p:sldLayoutId id="2147483655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Development of Catholic Trinitarian Theology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Jesus </a:t>
            </a:r>
            <a:r>
              <a:rPr lang="en-US" smtClean="0"/>
              <a:t>Christ </a:t>
            </a:r>
            <a:r>
              <a:rPr lang="en-US" smtClean="0"/>
              <a:t>Course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 fontScale="62500" lnSpcReduction="20000"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TX001188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Ecumenical Councils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Between AD 325 and 787, seven ecumenical councils were held to define Christological and Trinitarian doctrines:</a:t>
            </a:r>
          </a:p>
          <a:p>
            <a:pPr lvl="1"/>
            <a:r>
              <a:rPr lang="en-US" dirty="0"/>
              <a:t>First Council of Nicaea (AD 325)</a:t>
            </a:r>
          </a:p>
          <a:p>
            <a:pPr lvl="1"/>
            <a:r>
              <a:rPr lang="en-US" dirty="0"/>
              <a:t>First Council of Constantinople (AD 381)</a:t>
            </a:r>
          </a:p>
          <a:p>
            <a:pPr lvl="1"/>
            <a:r>
              <a:rPr lang="en-US" dirty="0"/>
              <a:t>Council of Ephesus (AD 431)</a:t>
            </a:r>
          </a:p>
          <a:p>
            <a:pPr lvl="1"/>
            <a:r>
              <a:rPr lang="en-US" dirty="0"/>
              <a:t>Council of Chalcedon (AD 451)</a:t>
            </a:r>
          </a:p>
          <a:p>
            <a:pPr lvl="1"/>
            <a:r>
              <a:rPr lang="en-US" dirty="0"/>
              <a:t>Second Council of Constantinople (AD 553)</a:t>
            </a:r>
          </a:p>
          <a:p>
            <a:pPr lvl="1"/>
            <a:r>
              <a:rPr lang="en-US" dirty="0"/>
              <a:t>Third Council of Constantinople (AD 680)</a:t>
            </a:r>
          </a:p>
          <a:p>
            <a:pPr lvl="1"/>
            <a:r>
              <a:rPr lang="en-US" dirty="0"/>
              <a:t>Second Council of Nicaea (AD 787) </a:t>
            </a:r>
          </a:p>
          <a:p>
            <a:r>
              <a:rPr lang="en-US" dirty="0"/>
              <a:t>The two most important, Nicaea and Chalcedon, took place in what is now modern-day Turkey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Council of Nicaea, AD 325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4572000" cy="4876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This is one of the most significant councils.</a:t>
            </a:r>
          </a:p>
          <a:p>
            <a:pPr lvl="0"/>
            <a:r>
              <a:rPr lang="en-US" dirty="0"/>
              <a:t>It declared that Jesus is truly God.</a:t>
            </a:r>
          </a:p>
          <a:p>
            <a:pPr lvl="0"/>
            <a:r>
              <a:rPr lang="en-US" dirty="0"/>
              <a:t>It declared that God the Son is “of the same substance as” (“consubstantial with”) God the Father.</a:t>
            </a:r>
          </a:p>
          <a:p>
            <a:pPr lvl="0"/>
            <a:r>
              <a:rPr lang="en-US" dirty="0"/>
              <a:t>It countered Arianism.</a:t>
            </a:r>
          </a:p>
          <a:p>
            <a:pPr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“Eternally begotten of the Father, 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God from God, light from light, 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true God from true God.” </a:t>
            </a:r>
            <a:r>
              <a:rPr lang="en-US" dirty="0"/>
              <a:t>—Original Nicene Creed, written in AD </a:t>
            </a:r>
            <a:r>
              <a:rPr lang="en-US" dirty="0" smtClean="0"/>
              <a:t>325</a:t>
            </a:r>
            <a:endParaRPr lang="en-US" dirty="0"/>
          </a:p>
        </p:txBody>
      </p:sp>
      <p:pic>
        <p:nvPicPr>
          <p:cNvPr id="4" name="Picture 3" descr="First_Council_of_Nicea_(icon)-wikimedia.jpg"/>
          <p:cNvPicPr>
            <a:picLocks noChangeAspect="1"/>
          </p:cNvPicPr>
          <p:nvPr/>
        </p:nvPicPr>
        <p:blipFill>
          <a:blip r:embed="rId2" cstate="print"/>
          <a:srcRect l="4306" r="5037"/>
          <a:stretch>
            <a:fillRect/>
          </a:stretch>
        </p:blipFill>
        <p:spPr>
          <a:xfrm>
            <a:off x="5943600" y="1905000"/>
            <a:ext cx="2743200" cy="4191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 bwMode="auto">
          <a:xfrm rot="16200000">
            <a:off x="7589520" y="4411161"/>
            <a:ext cx="24384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Council of Chalcedon, AD 451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4572000" cy="4373563"/>
          </a:xfrm>
        </p:spPr>
        <p:txBody>
          <a:bodyPr/>
          <a:lstStyle/>
          <a:p>
            <a:pPr lvl="0"/>
            <a:r>
              <a:rPr lang="en-US" dirty="0"/>
              <a:t>It focused on God the Son.</a:t>
            </a:r>
          </a:p>
          <a:p>
            <a:pPr lvl="0"/>
            <a:r>
              <a:rPr lang="en-US" dirty="0"/>
              <a:t>Attended by 350 bishops.</a:t>
            </a:r>
          </a:p>
          <a:p>
            <a:pPr lvl="0"/>
            <a:r>
              <a:rPr lang="en-US" dirty="0"/>
              <a:t>It declared that Jesus has two natures: human and divine, undivided and inseparable.</a:t>
            </a:r>
          </a:p>
          <a:p>
            <a:pPr lvl="1"/>
            <a:r>
              <a:rPr lang="en-US" dirty="0"/>
              <a:t>Jesus is 100 percent human and 100 percent divine.</a:t>
            </a:r>
          </a:p>
          <a:p>
            <a:pPr lvl="1"/>
            <a:r>
              <a:rPr lang="en-US" dirty="0"/>
              <a:t>Jesus is not half human and half divine, nor two persons pushed into one.</a:t>
            </a:r>
          </a:p>
          <a:p>
            <a:pPr lvl="1"/>
            <a:r>
              <a:rPr lang="en-US" dirty="0"/>
              <a:t>Jesus, God the Son, is one Divine Person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Jesus-wikimedia.jpg"/>
          <p:cNvPicPr>
            <a:picLocks noChangeAspect="1"/>
          </p:cNvPicPr>
          <p:nvPr/>
        </p:nvPicPr>
        <p:blipFill>
          <a:blip r:embed="rId3" cstate="print"/>
          <a:srcRect l="9690" t="4412" r="9864" b="5882"/>
          <a:stretch>
            <a:fillRect/>
          </a:stretch>
        </p:blipFill>
        <p:spPr>
          <a:xfrm>
            <a:off x="6019800" y="1752600"/>
            <a:ext cx="2748197" cy="4191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 bwMode="auto">
          <a:xfrm rot="16200000">
            <a:off x="7616952" y="4411161"/>
            <a:ext cx="24384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Overview of Trinitarian Theology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752600"/>
            <a:ext cx="3962400" cy="43735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Trinitarian theology developed over time through God’s Revelation and guidance.</a:t>
            </a:r>
          </a:p>
          <a:p>
            <a:pPr lvl="0"/>
            <a:r>
              <a:rPr lang="en-US" dirty="0"/>
              <a:t>The Church clarified the truth of the doctrine through ecumenical councils.</a:t>
            </a:r>
          </a:p>
          <a:p>
            <a:pPr lvl="0"/>
            <a:r>
              <a:rPr lang="en-US" dirty="0"/>
              <a:t>Ecumenical councils are gatherings of the Church’s bishops from around the world, convened by the Pope, to discuss and resolve pressing issues in the Church.</a:t>
            </a:r>
          </a:p>
        </p:txBody>
      </p:sp>
      <p:pic>
        <p:nvPicPr>
          <p:cNvPr id="4" name="Picture 3" descr="holy_trinity-wikimedia.jpg"/>
          <p:cNvPicPr>
            <a:picLocks noChangeAspect="1"/>
          </p:cNvPicPr>
          <p:nvPr/>
        </p:nvPicPr>
        <p:blipFill>
          <a:blip r:embed="rId2" cstate="print"/>
          <a:srcRect l="3953" t="3482" r="3445" b="4244"/>
          <a:stretch>
            <a:fillRect/>
          </a:stretch>
        </p:blipFill>
        <p:spPr>
          <a:xfrm>
            <a:off x="5562600" y="1828800"/>
            <a:ext cx="3200400" cy="4038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 bwMode="auto">
          <a:xfrm rot="16200000">
            <a:off x="7616952" y="4411161"/>
            <a:ext cx="24384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of the Early Church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752600"/>
            <a:ext cx="6781800" cy="4373563"/>
          </a:xfrm>
        </p:spPr>
        <p:txBody>
          <a:bodyPr/>
          <a:lstStyle/>
          <a:p>
            <a:pPr lvl="0"/>
            <a:r>
              <a:rPr lang="en-US" dirty="0"/>
              <a:t>Early Church communities were widespread around the Roman Empire.</a:t>
            </a:r>
          </a:p>
          <a:p>
            <a:pPr lvl="0"/>
            <a:r>
              <a:rPr lang="en-US" dirty="0"/>
              <a:t>Communication between the early Church communities was limited and challenging.</a:t>
            </a:r>
          </a:p>
          <a:p>
            <a:pPr lvl="0"/>
            <a:r>
              <a:rPr lang="en-US" dirty="0"/>
              <a:t>Many people had their own theories about who Jesus was and what his time on earth achieved.</a:t>
            </a:r>
          </a:p>
          <a:p>
            <a:pPr lvl="0"/>
            <a:r>
              <a:rPr lang="en-US" dirty="0"/>
              <a:t>In some cases, it took years for theological issues to be raised and clarified.</a:t>
            </a:r>
          </a:p>
          <a:p>
            <a:pPr lvl="0"/>
            <a:r>
              <a:rPr lang="en-US" dirty="0"/>
              <a:t>Early ecumenical councils developed the vocabulary and the process to express the depth, breadth, and meaning of sacred truths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verthrowing_Heresy_and_Hatred_Legros-wikimed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724400" y="1219200"/>
            <a:ext cx="4038600" cy="475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During the first several centuries of the </a:t>
            </a:r>
            <a:br>
              <a:rPr lang="en-US" dirty="0"/>
            </a:br>
            <a:r>
              <a:rPr lang="en-US" dirty="0"/>
              <a:t>Church, some </a:t>
            </a:r>
            <a:r>
              <a:rPr lang="en-US" i="1" dirty="0"/>
              <a:t>Christological heresies,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or incorrect beliefs about Jesus, </a:t>
            </a:r>
            <a:br>
              <a:rPr lang="en-US" dirty="0"/>
            </a:br>
            <a:r>
              <a:rPr lang="en-US" dirty="0"/>
              <a:t>developed.</a:t>
            </a:r>
          </a:p>
          <a:p>
            <a:pPr lvl="0"/>
            <a:r>
              <a:rPr lang="en-US" dirty="0"/>
              <a:t>Docetism</a:t>
            </a:r>
          </a:p>
          <a:p>
            <a:pPr lvl="0"/>
            <a:r>
              <a:rPr lang="en-US" dirty="0"/>
              <a:t>Gnosticism</a:t>
            </a:r>
          </a:p>
          <a:p>
            <a:pPr lvl="0"/>
            <a:r>
              <a:rPr lang="en-US" dirty="0"/>
              <a:t>Arianism</a:t>
            </a:r>
          </a:p>
          <a:p>
            <a:pPr lvl="0"/>
            <a:r>
              <a:rPr lang="en-US" dirty="0" err="1"/>
              <a:t>Nestorianism</a:t>
            </a:r>
            <a:endParaRPr lang="en-US" dirty="0"/>
          </a:p>
          <a:p>
            <a:pPr lvl="0"/>
            <a:r>
              <a:rPr lang="en-US" dirty="0" err="1" smtClean="0"/>
              <a:t>Monophysitism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 bwMode="auto">
          <a:xfrm rot="16200000">
            <a:off x="7616952" y="4411161"/>
            <a:ext cx="24384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Image in public domain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Docetism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en-US" dirty="0"/>
              <a:t>The name comes from Greek </a:t>
            </a:r>
            <a:r>
              <a:rPr lang="en-US" i="1" dirty="0" err="1"/>
              <a:t>dokein</a:t>
            </a:r>
            <a:r>
              <a:rPr lang="en-US" dirty="0"/>
              <a:t>, meaning “to seem” or “to appear.”</a:t>
            </a:r>
          </a:p>
          <a:p>
            <a:pPr lvl="0"/>
            <a:r>
              <a:rPr lang="en-US" dirty="0"/>
              <a:t>This heretical doctrine said Jesus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only appeared to have a human body,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/>
              <a:t>so his suffering and death were not real.</a:t>
            </a:r>
          </a:p>
          <a:p>
            <a:pPr lvl="0"/>
            <a:r>
              <a:rPr lang="en-US" dirty="0"/>
              <a:t>Docetism said Jesus is God, but only in disguise.</a:t>
            </a:r>
          </a:p>
          <a:p>
            <a:pPr lvl="0"/>
            <a:r>
              <a:rPr lang="en-US" dirty="0"/>
              <a:t>Docetism denied the fully human qualities of Jesus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 </a:t>
            </a:r>
            <a:r>
              <a:rPr lang="en-US" sz="1400" dirty="0" smtClean="0"/>
              <a:t>(cont.)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Gnosticism</a:t>
            </a:r>
          </a:p>
          <a:p>
            <a:pPr lvl="0"/>
            <a:r>
              <a:rPr lang="en-US" dirty="0"/>
              <a:t>Name comes from Greek </a:t>
            </a:r>
            <a:r>
              <a:rPr lang="en-US" i="1" dirty="0"/>
              <a:t>gnosis</a:t>
            </a:r>
            <a:r>
              <a:rPr lang="en-US" dirty="0"/>
              <a:t>, meaning “knowledge.”</a:t>
            </a:r>
          </a:p>
          <a:p>
            <a:pPr lvl="0"/>
            <a:r>
              <a:rPr lang="en-US" dirty="0"/>
              <a:t>Gnosticism refers to several religious movements that claimed salvation comes from secret knowledge from God or from God’s secret agent or elite.</a:t>
            </a:r>
          </a:p>
          <a:p>
            <a:pPr lvl="0"/>
            <a:r>
              <a:rPr lang="en-US" dirty="0"/>
              <a:t>Gnosticism first appeared in the second century, but it has continued in various forms to the present day.</a:t>
            </a:r>
          </a:p>
          <a:p>
            <a:pPr>
              <a:buNone/>
            </a:pP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 </a:t>
            </a:r>
            <a:r>
              <a:rPr lang="en-US" sz="1400" dirty="0" smtClean="0"/>
              <a:t>(cont.)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9342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Arianism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en-US" dirty="0"/>
              <a:t>The name comes from the teachings of Arius </a:t>
            </a:r>
            <a:br>
              <a:rPr lang="en-US" dirty="0"/>
            </a:br>
            <a:r>
              <a:rPr lang="en-US" dirty="0"/>
              <a:t>(AD 256–336).</a:t>
            </a:r>
          </a:p>
          <a:p>
            <a:pPr lvl="0"/>
            <a:r>
              <a:rPr lang="en-US" dirty="0"/>
              <a:t>This heresy considered Jesus as existing midway between God and creatures.</a:t>
            </a:r>
          </a:p>
          <a:p>
            <a:pPr lvl="0"/>
            <a:r>
              <a:rPr lang="en-US" dirty="0"/>
              <a:t>Arianism denied the eternal existence of the Son of God with God the Father. In other words, it denied Jesus’  </a:t>
            </a:r>
            <a:br>
              <a:rPr lang="en-US" dirty="0"/>
            </a:br>
            <a:r>
              <a:rPr lang="en-US" dirty="0"/>
              <a:t>divinity, saying he was human like us and did not exist (had no essence) before he was conceived.</a:t>
            </a:r>
          </a:p>
          <a:p>
            <a:pPr lvl="0"/>
            <a:r>
              <a:rPr lang="en-US" dirty="0"/>
              <a:t>Arianism said that Jesus was greater than regular humans, but less than God.</a:t>
            </a:r>
          </a:p>
          <a:p>
            <a:pPr lvl="0"/>
            <a:r>
              <a:rPr lang="en-US" dirty="0"/>
              <a:t>Arianism was declared a heresy at the First Council of Nicaea.</a:t>
            </a:r>
          </a:p>
          <a:p>
            <a:pPr>
              <a:buNone/>
            </a:pP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 </a:t>
            </a:r>
            <a:r>
              <a:rPr lang="en-US" sz="1400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3152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Nestorianism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en-US" dirty="0"/>
              <a:t>Name comes from the teachings of Nestorius (AD 386–451), patriarch of Constantinople.</a:t>
            </a:r>
          </a:p>
          <a:p>
            <a:pPr lvl="0"/>
            <a:r>
              <a:rPr lang="en-US" dirty="0"/>
              <a:t>Heresy taught that Jesus has two complete natures and is therefore two persons: one divine and one human.</a:t>
            </a:r>
          </a:p>
          <a:p>
            <a:pPr lvl="0"/>
            <a:r>
              <a:rPr lang="en-US" dirty="0"/>
              <a:t>This also meant that Mary was the Mother of Jesus but not the Mother of God.</a:t>
            </a:r>
          </a:p>
          <a:p>
            <a:pPr lvl="0"/>
            <a:r>
              <a:rPr lang="en-US" dirty="0" err="1"/>
              <a:t>Nestorianism</a:t>
            </a:r>
            <a:r>
              <a:rPr lang="en-US" dirty="0"/>
              <a:t> was rejected by the Council of Ephesus in 431. The Council taught that human and divine nature are united in the one person of Christ.</a:t>
            </a:r>
          </a:p>
          <a:p>
            <a:pPr>
              <a:buNone/>
            </a:pP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Christological Heresies </a:t>
            </a:r>
            <a:r>
              <a:rPr lang="en-US" sz="1400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Monophysitism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en-US" dirty="0"/>
              <a:t>The name comes from the Greek </a:t>
            </a:r>
            <a:r>
              <a:rPr lang="en-US" i="1" dirty="0" err="1"/>
              <a:t>monastikos</a:t>
            </a:r>
            <a:r>
              <a:rPr lang="en-US" dirty="0"/>
              <a:t>, meaning “single,” and</a:t>
            </a:r>
            <a:r>
              <a:rPr lang="en-US" i="1" dirty="0"/>
              <a:t> </a:t>
            </a:r>
            <a:r>
              <a:rPr lang="en-US" i="1" dirty="0" err="1"/>
              <a:t>physis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meaning “nature.”</a:t>
            </a:r>
          </a:p>
          <a:p>
            <a:pPr lvl="0"/>
            <a:r>
              <a:rPr lang="en-US" dirty="0"/>
              <a:t>The name refers to the position that Christ has only a single divine nature.</a:t>
            </a:r>
          </a:p>
          <a:p>
            <a:pPr lvl="0"/>
            <a:r>
              <a:rPr lang="en-US" dirty="0"/>
              <a:t>This heresy believed that Jesus’ divinity fully absorbed his humanity, so that in the end he is only divine and not human.</a:t>
            </a:r>
          </a:p>
          <a:p>
            <a:pPr lvl="0"/>
            <a:r>
              <a:rPr lang="en-US" dirty="0" err="1"/>
              <a:t>Monophysitism</a:t>
            </a:r>
            <a:r>
              <a:rPr lang="en-US" dirty="0"/>
              <a:t> was rejected by the Council of Chalcedon in AD 451. The Council taught that Christ has a human and a divine nature.</a:t>
            </a:r>
          </a:p>
          <a:p>
            <a:pPr>
              <a:buNone/>
            </a:pP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864</Words>
  <Application>Microsoft Office PowerPoint</Application>
  <PresentationFormat>On-screen Show (4:3)</PresentationFormat>
  <Paragraphs>90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Development of Catholic Trinitarian Theology</vt:lpstr>
      <vt:lpstr>General Overview of Trinitarian Theology</vt:lpstr>
      <vt:lpstr>Context of the Early Church</vt:lpstr>
      <vt:lpstr>Christological Heresies</vt:lpstr>
      <vt:lpstr>Christological Heresies</vt:lpstr>
      <vt:lpstr>Christological Heresies (cont.)</vt:lpstr>
      <vt:lpstr>Christological Heresies (cont.)</vt:lpstr>
      <vt:lpstr>Christological Heresies (cont.)</vt:lpstr>
      <vt:lpstr>Christological Heresies (cont.)</vt:lpstr>
      <vt:lpstr>Overview of Ecumenical Councils</vt:lpstr>
      <vt:lpstr>The First Council of Nicaea, AD 325</vt:lpstr>
      <vt:lpstr>The Council of Chalcedon, AD 451</vt:lpstr>
    </vt:vector>
  </TitlesOfParts>
  <Company>Saint Mary's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Martinka</dc:creator>
  <cp:lastModifiedBy>pintern</cp:lastModifiedBy>
  <cp:revision>65</cp:revision>
  <dcterms:created xsi:type="dcterms:W3CDTF">2010-06-04T19:24:48Z</dcterms:created>
  <dcterms:modified xsi:type="dcterms:W3CDTF">2012-02-15T16:49:18Z</dcterms:modified>
</cp:coreProperties>
</file>