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22"/>
  </p:notesMasterIdLst>
  <p:sldIdLst>
    <p:sldId id="310"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C30027"/>
    <a:srgbClr val="178D34"/>
    <a:srgbClr val="008000"/>
    <a:srgbClr val="0000FF"/>
    <a:srgbClr val="FF0000"/>
    <a:srgbClr val="D60005"/>
    <a:srgbClr val="314BCD"/>
    <a:srgbClr val="353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86425" autoAdjust="0"/>
  </p:normalViewPr>
  <p:slideViewPr>
    <p:cSldViewPr snapToGrid="0" snapToObjects="1">
      <p:cViewPr varScale="1">
        <p:scale>
          <a:sx n="119" d="100"/>
          <a:sy n="119" d="100"/>
        </p:scale>
        <p:origin x="210"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5/19/2015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5/19/2015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44579"/>
            <a:ext cx="9144000" cy="1143000"/>
          </a:xfrm>
        </p:spPr>
        <p:txBody>
          <a:bodyPr>
            <a:normAutofit fontScale="90000"/>
          </a:bodyPr>
          <a:lstStyle/>
          <a:p>
            <a:pPr>
              <a:lnSpc>
                <a:spcPct val="110000"/>
              </a:lnSpc>
            </a:pPr>
            <a:r>
              <a:rPr lang="en-US" sz="4100" b="1" dirty="0" smtClean="0">
                <a:solidFill>
                  <a:srgbClr val="178D34"/>
                </a:solidFill>
                <a:latin typeface="Arial" panose="020B0604020202020204" pitchFamily="34" charset="0"/>
                <a:cs typeface="Arial" panose="020B0604020202020204" pitchFamily="34" charset="0"/>
              </a:rPr>
              <a:t>“Jesus’ Teaching Meets Opposition”</a:t>
            </a:r>
            <a:br>
              <a:rPr lang="en-US" sz="41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(Matthew 12:15–21</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 13:53–58, 15:1–9</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800" dirty="0" smtClean="0">
                <a:latin typeface="Arial" pitchFamily="34" charset="0"/>
                <a:cs typeface="Arial" pitchFamily="34" charset="0"/>
              </a:rPr>
              <a:t>Jesus was sent by the Father to reveal the truth. He is God’s </a:t>
            </a:r>
            <a:r>
              <a:rPr lang="en-US" sz="2800" dirty="0" smtClean="0">
                <a:latin typeface="Arial" pitchFamily="34" charset="0"/>
                <a:cs typeface="Arial" pitchFamily="34" charset="0"/>
              </a:rPr>
              <a:t>Chosen </a:t>
            </a:r>
            <a:r>
              <a:rPr lang="en-US" sz="2800" dirty="0" smtClean="0">
                <a:latin typeface="Arial" pitchFamily="34" charset="0"/>
                <a:cs typeface="Arial" pitchFamily="34" charset="0"/>
              </a:rPr>
              <a:t>Servant.</a:t>
            </a:r>
          </a:p>
          <a:p>
            <a:r>
              <a:rPr lang="en-US" sz="2800" dirty="0" smtClean="0">
                <a:latin typeface="Arial" pitchFamily="34" charset="0"/>
                <a:cs typeface="Arial" pitchFamily="34" charset="0"/>
              </a:rPr>
              <a:t>Jesus’ teaching was ignored and rejected by the leaders of the people.</a:t>
            </a:r>
          </a:p>
          <a:p>
            <a:r>
              <a:rPr lang="en-US" sz="2800" dirty="0" smtClean="0">
                <a:latin typeface="Arial" pitchFamily="34" charset="0"/>
                <a:cs typeface="Arial" pitchFamily="34" charset="0"/>
              </a:rPr>
              <a:t>In this Gospel, Jesus invites us to listen to his teaching and seek to follow it, so that our words and actions may always express the truth.</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78141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8-shutterstock_15029048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1544" y="1800752"/>
            <a:ext cx="3652456" cy="2819696"/>
          </a:xfrm>
          <a:prstGeom prst="rect">
            <a:avLst/>
          </a:prstGeom>
        </p:spPr>
      </p:pic>
      <p:sp>
        <p:nvSpPr>
          <p:cNvPr id="5" name="Title 1"/>
          <p:cNvSpPr>
            <a:spLocks noGrp="1"/>
          </p:cNvSpPr>
          <p:nvPr>
            <p:ph type="title"/>
          </p:nvPr>
        </p:nvSpPr>
        <p:spPr>
          <a:xfrm>
            <a:off x="0" y="444579"/>
            <a:ext cx="9144000" cy="1143000"/>
          </a:xfrm>
        </p:spPr>
        <p:txBody>
          <a:bodyPr>
            <a:normAutofit fontScale="90000"/>
          </a:bodyPr>
          <a:lstStyle/>
          <a:p>
            <a:pPr>
              <a:lnSpc>
                <a:spcPct val="110000"/>
              </a:lnSpc>
            </a:pPr>
            <a:r>
              <a:rPr lang="en-US" sz="4100" b="1" dirty="0" smtClean="0">
                <a:solidFill>
                  <a:srgbClr val="178D34"/>
                </a:solidFill>
                <a:latin typeface="Arial" panose="020B0604020202020204" pitchFamily="34" charset="0"/>
                <a:cs typeface="Arial" panose="020B0604020202020204" pitchFamily="34" charset="0"/>
              </a:rPr>
              <a:t>“Jesus’ Teaching Meets Opposition”</a:t>
            </a:r>
            <a:br>
              <a:rPr lang="en-US" sz="41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(Matthew 12:15–21</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 13:53–58, 15:1–9</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Title 1"/>
          <p:cNvSpPr>
            <a:spLocks noGrp="1"/>
          </p:cNvSpPr>
          <p:nvPr>
            <p:ph idx="1"/>
          </p:nvPr>
        </p:nvSpPr>
        <p:spPr>
          <a:xfrm>
            <a:off x="314098" y="1600200"/>
            <a:ext cx="8229600" cy="4525963"/>
          </a:xfrm>
        </p:spPr>
        <p:txBody>
          <a:bodyPr/>
          <a:lstStyle/>
          <a:p>
            <a:pPr>
              <a:buNone/>
            </a:pPr>
            <a:r>
              <a:rPr lang="en-US" sz="2400" b="1" dirty="0" smtClean="0">
                <a:latin typeface="Arial" panose="020B0604020202020204" pitchFamily="34" charset="0"/>
                <a:cs typeface="Arial" panose="020B0604020202020204" pitchFamily="34" charset="0"/>
              </a:rPr>
              <a:t>Activity</a:t>
            </a:r>
          </a:p>
          <a:p>
            <a:pPr marL="0" indent="0">
              <a:buNone/>
            </a:pPr>
            <a:r>
              <a:rPr lang="en-US" sz="2000" dirty="0" smtClean="0">
                <a:latin typeface="Arial" panose="020B0604020202020204" pitchFamily="34" charset="0"/>
                <a:cs typeface="Arial" panose="020B0604020202020204" pitchFamily="34" charset="0"/>
              </a:rPr>
              <a:t>Silently </a:t>
            </a:r>
            <a:r>
              <a:rPr lang="en-US" sz="2000" dirty="0" smtClean="0">
                <a:latin typeface="Arial" panose="020B0604020202020204" pitchFamily="34" charset="0"/>
                <a:cs typeface="Arial" panose="020B0604020202020204" pitchFamily="34" charset="0"/>
              </a:rPr>
              <a:t>read Matthew 15:1–9.</a:t>
            </a:r>
            <a:endParaRPr lang="en-US" sz="2000" dirty="0">
              <a:latin typeface="Arial" panose="020B0604020202020204" pitchFamily="34" charset="0"/>
              <a:cs typeface="Arial" panose="020B0604020202020204" pitchFamily="34" charset="0"/>
            </a:endParaRPr>
          </a:p>
        </p:txBody>
      </p:sp>
      <p:sp>
        <p:nvSpPr>
          <p:cNvPr id="10" name="TextBox 9"/>
          <p:cNvSpPr txBox="1"/>
          <p:nvPr/>
        </p:nvSpPr>
        <p:spPr>
          <a:xfrm>
            <a:off x="314098" y="2557670"/>
            <a:ext cx="5897218" cy="2862322"/>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Then respond to the following statements on paper:</a:t>
            </a:r>
          </a:p>
          <a:p>
            <a:pPr marL="914400" lvl="1" indent="-457200">
              <a:buAutoNum type="arabicPeriod"/>
            </a:pPr>
            <a:r>
              <a:rPr lang="en-US" sz="2000" dirty="0" smtClean="0">
                <a:latin typeface="Arial" panose="020B0604020202020204" pitchFamily="34" charset="0"/>
                <a:cs typeface="Arial" panose="020B0604020202020204" pitchFamily="34" charset="0"/>
              </a:rPr>
              <a:t>Name one rule in your family that you consider to be a very important rule to keep in your life.</a:t>
            </a:r>
          </a:p>
          <a:p>
            <a:pPr marL="914400" lvl="1" indent="-457200">
              <a:buAutoNum type="arabicPeriod"/>
            </a:pPr>
            <a:r>
              <a:rPr lang="en-US" sz="2000" dirty="0" smtClean="0">
                <a:latin typeface="Arial" panose="020B0604020202020204" pitchFamily="34" charset="0"/>
                <a:cs typeface="Arial" panose="020B0604020202020204" pitchFamily="34" charset="0"/>
              </a:rPr>
              <a:t>Name one teaching of Jesus that you consider very important to follow.</a:t>
            </a:r>
          </a:p>
          <a:p>
            <a:pPr marL="914400" lvl="1" indent="-457200">
              <a:buAutoNum type="arabicPeriod"/>
            </a:pPr>
            <a:r>
              <a:rPr lang="en-US" sz="2000" dirty="0" smtClean="0">
                <a:latin typeface="Arial" panose="020B0604020202020204" pitchFamily="34" charset="0"/>
                <a:cs typeface="Arial" panose="020B0604020202020204" pitchFamily="34" charset="0"/>
              </a:rPr>
              <a:t>What does this passage (Matthew 15:1–9) emphasize? </a:t>
            </a:r>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rot="21108593">
            <a:off x="6058206" y="3650553"/>
            <a:ext cx="2789582"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carmen2011/www.shutterstock.com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86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44579"/>
            <a:ext cx="9144000" cy="1143000"/>
          </a:xfrm>
        </p:spPr>
        <p:txBody>
          <a:bodyPr>
            <a:normAutofit fontScale="90000"/>
          </a:bodyPr>
          <a:lstStyle/>
          <a:p>
            <a:pPr>
              <a:lnSpc>
                <a:spcPct val="110000"/>
              </a:lnSpc>
            </a:pPr>
            <a:r>
              <a:rPr lang="en-US" sz="4100" b="1" dirty="0" smtClean="0">
                <a:solidFill>
                  <a:srgbClr val="178D34"/>
                </a:solidFill>
                <a:latin typeface="Arial" panose="020B0604020202020204" pitchFamily="34" charset="0"/>
                <a:cs typeface="Arial" panose="020B0604020202020204" pitchFamily="34" charset="0"/>
              </a:rPr>
              <a:t>“Jesus’ Teaching Meets Opposition”</a:t>
            </a:r>
            <a:br>
              <a:rPr lang="en-US" sz="41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(Matthew 12:15–21,13:53–58,15:1–9)</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 name="Picture 11" descr="S9-shutterstock_12049797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1812" y="1457427"/>
            <a:ext cx="4940376" cy="1805818"/>
          </a:xfrm>
          <a:prstGeom prst="rect">
            <a:avLst/>
          </a:prstGeom>
        </p:spPr>
      </p:pic>
      <p:sp>
        <p:nvSpPr>
          <p:cNvPr id="13" name="Content Placeholder 2"/>
          <p:cNvSpPr>
            <a:spLocks noGrp="1"/>
          </p:cNvSpPr>
          <p:nvPr>
            <p:ph idx="1"/>
          </p:nvPr>
        </p:nvSpPr>
        <p:spPr>
          <a:xfrm>
            <a:off x="457200" y="3028823"/>
            <a:ext cx="8229600" cy="1548174"/>
          </a:xfrm>
        </p:spPr>
        <p:txBody>
          <a:bodyPr>
            <a:normAutofit/>
          </a:bodyPr>
          <a:lstStyle/>
          <a:p>
            <a:pPr algn="ctr">
              <a:buNone/>
            </a:pPr>
            <a:endParaRPr lang="en-US" sz="2400" b="1" dirty="0" smtClean="0"/>
          </a:p>
          <a:p>
            <a:pPr algn="ctr">
              <a:buNone/>
            </a:pPr>
            <a:r>
              <a:rPr lang="en-US" sz="2800" b="1" dirty="0" smtClean="0"/>
              <a:t>Ten Commandment Challenge!</a:t>
            </a:r>
          </a:p>
          <a:p>
            <a:pPr algn="ctr">
              <a:buNone/>
            </a:pPr>
            <a:endParaRPr lang="en-US" sz="2400" b="1" dirty="0"/>
          </a:p>
        </p:txBody>
      </p:sp>
      <p:sp>
        <p:nvSpPr>
          <p:cNvPr id="14" name="TextBox 13"/>
          <p:cNvSpPr txBox="1"/>
          <p:nvPr/>
        </p:nvSpPr>
        <p:spPr>
          <a:xfrm>
            <a:off x="760230" y="4193225"/>
            <a:ext cx="7640366" cy="1200328"/>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How many of the Ten Commandments can you name? Pair up with the person next to you and compile a list. You have 5 minutes!</a:t>
            </a:r>
          </a:p>
        </p:txBody>
      </p:sp>
      <p:sp>
        <p:nvSpPr>
          <p:cNvPr id="6" name="TextBox 5"/>
          <p:cNvSpPr txBox="1"/>
          <p:nvPr/>
        </p:nvSpPr>
        <p:spPr>
          <a:xfrm>
            <a:off x="3178277" y="3151227"/>
            <a:ext cx="2789582" cy="200055"/>
          </a:xfrm>
          <a:prstGeom prst="rect">
            <a:avLst/>
          </a:prstGeom>
          <a:noFill/>
        </p:spPr>
        <p:txBody>
          <a:bodyPr wrap="square" rtlCol="0">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KlaraDohnalova/www.shutterstock.com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440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415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300" b="1" dirty="0" smtClean="0">
                <a:solidFill>
                  <a:srgbClr val="C30027"/>
                </a:solidFill>
                <a:latin typeface="Arial" panose="020B0604020202020204" pitchFamily="34" charset="0"/>
                <a:cs typeface="Arial" panose="020B0604020202020204" pitchFamily="34" charset="0"/>
              </a:rPr>
              <a:t>“Jesus, Human and Divine”</a:t>
            </a:r>
          </a:p>
          <a:p>
            <a:pPr fontAlgn="auto">
              <a:lnSpc>
                <a:spcPct val="110000"/>
              </a:lnSpc>
              <a:spcAft>
                <a:spcPts val="0"/>
              </a:spcAft>
            </a:pPr>
            <a:r>
              <a:rPr lang="en-US" sz="1800" b="1" dirty="0" smtClean="0">
                <a:solidFill>
                  <a:schemeClr val="tx1">
                    <a:lumMod val="50000"/>
                    <a:lumOff val="50000"/>
                  </a:schemeClr>
                </a:solidFill>
                <a:latin typeface="Arial" panose="020B0604020202020204" pitchFamily="34" charset="0"/>
                <a:cs typeface="Arial" panose="020B0604020202020204" pitchFamily="34" charset="0"/>
              </a:rPr>
              <a:t>(Matthew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14:22–32, 17:1–9</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p>
          <a:p>
            <a:pPr fontAlgn="auto">
              <a:lnSpc>
                <a:spcPct val="110000"/>
              </a:lnSpc>
              <a:spcAft>
                <a:spcPts val="0"/>
              </a:spcAft>
            </a:pPr>
            <a:endParaRPr lang="en-US" dirty="0" smtClean="0">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643877" y="4545357"/>
            <a:ext cx="7581563" cy="1200329"/>
          </a:xfrm>
          <a:prstGeom prst="rect">
            <a:avLst/>
          </a:prstGeom>
        </p:spPr>
        <p:txBody>
          <a:bodyPr wrap="none">
            <a:spAutoFit/>
          </a:bodyPr>
          <a:lstStyle/>
          <a:p>
            <a:pPr algn="ctr"/>
            <a:r>
              <a:rPr lang="en-US" dirty="0" smtClean="0">
                <a:latin typeface="Arial" panose="020B0604020202020204" pitchFamily="34" charset="0"/>
                <a:cs typeface="Arial" panose="020B0604020202020204" pitchFamily="34" charset="0"/>
              </a:rPr>
              <a:t>Jesus is shown to be both</a:t>
            </a:r>
          </a:p>
          <a:p>
            <a:pPr algn="ctr"/>
            <a:r>
              <a:rPr lang="en-US" dirty="0" smtClean="0">
                <a:latin typeface="Arial" panose="020B0604020202020204" pitchFamily="34" charset="0"/>
                <a:cs typeface="Arial" panose="020B0604020202020204" pitchFamily="34" charset="0"/>
              </a:rPr>
              <a:t>human and divine, as witnessed by his Transfiguration</a:t>
            </a:r>
          </a:p>
          <a:p>
            <a:pPr algn="ctr"/>
            <a:r>
              <a:rPr lang="en-US" dirty="0" smtClean="0">
                <a:latin typeface="Arial" panose="020B0604020202020204" pitchFamily="34" charset="0"/>
                <a:cs typeface="Arial" panose="020B0604020202020204" pitchFamily="34" charset="0"/>
              </a:rPr>
              <a:t>and his miracles.</a:t>
            </a:r>
            <a:endParaRPr lang="en-US" dirty="0"/>
          </a:p>
        </p:txBody>
      </p:sp>
      <p:sp>
        <p:nvSpPr>
          <p:cNvPr id="6" name="Rectangle 5"/>
          <p:cNvSpPr/>
          <p:nvPr/>
        </p:nvSpPr>
        <p:spPr>
          <a:xfrm>
            <a:off x="457200" y="4267619"/>
            <a:ext cx="3293165" cy="200055"/>
          </a:xfrm>
          <a:prstGeom prst="rect">
            <a:avLst/>
          </a:prstGeom>
        </p:spPr>
        <p:txBody>
          <a:bodyPr wrap="squar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7" name="Rectangle 6"/>
          <p:cNvSpPr/>
          <p:nvPr/>
        </p:nvSpPr>
        <p:spPr>
          <a:xfrm>
            <a:off x="4402666" y="4273353"/>
            <a:ext cx="4572000" cy="200055"/>
          </a:xfrm>
          <a:prstGeom prst="rect">
            <a:avLst/>
          </a:prstGeom>
        </p:spPr>
        <p:txBody>
          <a:bodyPr>
            <a:spAutoFit/>
          </a:bodyPr>
          <a:lstStyle/>
          <a:p>
            <a:pPr algn="ctr"/>
            <a:r>
              <a:rPr lang="en-US" sz="700" dirty="0" smtClean="0">
                <a:solidFill>
                  <a:srgbClr val="A6A6A6"/>
                </a:solidFill>
                <a:latin typeface="Arial" panose="020B0604020202020204" pitchFamily="34" charset="0"/>
                <a:cs typeface="Arial" panose="020B0604020202020204" pitchFamily="34" charset="0"/>
              </a:rPr>
              <a:t>© RobandJenniferChristianson/www.shutterstock.com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0-iStock_000028282944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38409"/>
            <a:ext cx="3782770" cy="2734944"/>
          </a:xfrm>
          <a:prstGeom prst="rect">
            <a:avLst/>
          </a:prstGeom>
        </p:spPr>
      </p:pic>
      <p:pic>
        <p:nvPicPr>
          <p:cNvPr id="2" name="Picture 1" descr="S10a-shutterstock_73539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387" y="1544143"/>
            <a:ext cx="2582848" cy="2729210"/>
          </a:xfrm>
          <a:prstGeom prst="rect">
            <a:avLst/>
          </a:prstGeom>
        </p:spPr>
      </p:pic>
    </p:spTree>
    <p:extLst>
      <p:ext uri="{BB962C8B-B14F-4D97-AF65-F5344CB8AC3E}">
        <p14:creationId xmlns:p14="http://schemas.microsoft.com/office/powerpoint/2010/main" val="321853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415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300" b="1" dirty="0" smtClean="0">
                <a:solidFill>
                  <a:srgbClr val="C30027"/>
                </a:solidFill>
                <a:latin typeface="Arial" panose="020B0604020202020204" pitchFamily="34" charset="0"/>
                <a:cs typeface="Arial" panose="020B0604020202020204" pitchFamily="34" charset="0"/>
              </a:rPr>
              <a:t>“Jesus, Human and Divine”</a:t>
            </a:r>
          </a:p>
          <a:p>
            <a:pPr fontAlgn="auto">
              <a:lnSpc>
                <a:spcPct val="110000"/>
              </a:lnSpc>
              <a:spcAft>
                <a:spcPts val="0"/>
              </a:spcAft>
            </a:pPr>
            <a:r>
              <a:rPr lang="en-US" sz="1800" b="1" dirty="0" smtClean="0">
                <a:solidFill>
                  <a:schemeClr val="tx1">
                    <a:lumMod val="50000"/>
                    <a:lumOff val="50000"/>
                  </a:schemeClr>
                </a:solidFill>
                <a:latin typeface="Arial" panose="020B0604020202020204" pitchFamily="34" charset="0"/>
                <a:cs typeface="Arial" panose="020B0604020202020204" pitchFamily="34" charset="0"/>
              </a:rPr>
              <a:t>(Matthew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14:22–32, 17:1–9</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p>
          <a:p>
            <a:pPr fontAlgn="auto">
              <a:lnSpc>
                <a:spcPct val="110000"/>
              </a:lnSpc>
              <a:spcAft>
                <a:spcPts val="0"/>
              </a:spcAft>
            </a:pPr>
            <a:endParaRPr lang="en-US" dirty="0" smtClean="0">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Matthew’s Gospel begins with an account of the human origins of Jesus—his ancestry and his birth in Bethlehem.</a:t>
            </a:r>
          </a:p>
          <a:p>
            <a:r>
              <a:rPr lang="en-US" sz="2400" dirty="0" smtClean="0">
                <a:latin typeface="Arial" pitchFamily="34" charset="0"/>
                <a:cs typeface="Arial" pitchFamily="34" charset="0"/>
              </a:rPr>
              <a:t>This Gospel also contains two events showing the divine nature of Jesus: the Transfiguration of Jesus and </a:t>
            </a:r>
            <a:r>
              <a:rPr lang="en-US" sz="2400" dirty="0" smtClean="0">
                <a:latin typeface="Arial" pitchFamily="34" charset="0"/>
                <a:cs typeface="Arial" pitchFamily="34" charset="0"/>
              </a:rPr>
              <a:t>Jesus’ </a:t>
            </a:r>
            <a:r>
              <a:rPr lang="en-US" sz="2400" dirty="0" smtClean="0">
                <a:latin typeface="Arial" pitchFamily="34" charset="0"/>
                <a:cs typeface="Arial" pitchFamily="34" charset="0"/>
              </a:rPr>
              <a:t>walking on water.</a:t>
            </a:r>
          </a:p>
          <a:p>
            <a:r>
              <a:rPr lang="en-US" sz="2400" dirty="0" smtClean="0">
                <a:latin typeface="Arial" pitchFamily="34" charset="0"/>
                <a:cs typeface="Arial" pitchFamily="34" charset="0"/>
              </a:rPr>
              <a:t>Because Jesus is both human and divine, he understands our human situation and has the divine power to help us.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797076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415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300" b="1" dirty="0" smtClean="0">
                <a:solidFill>
                  <a:srgbClr val="C30027"/>
                </a:solidFill>
                <a:latin typeface="Arial" panose="020B0604020202020204" pitchFamily="34" charset="0"/>
                <a:cs typeface="Arial" panose="020B0604020202020204" pitchFamily="34" charset="0"/>
              </a:rPr>
              <a:t>“Jesus, Human and Divine”</a:t>
            </a:r>
          </a:p>
          <a:p>
            <a:pPr fontAlgn="auto">
              <a:lnSpc>
                <a:spcPct val="110000"/>
              </a:lnSpc>
              <a:spcAft>
                <a:spcPts val="0"/>
              </a:spcAft>
            </a:pPr>
            <a:r>
              <a:rPr lang="en-US" sz="1800" b="1" dirty="0" smtClean="0">
                <a:solidFill>
                  <a:schemeClr val="tx1">
                    <a:lumMod val="50000"/>
                    <a:lumOff val="50000"/>
                  </a:schemeClr>
                </a:solidFill>
                <a:latin typeface="Arial" panose="020B0604020202020204" pitchFamily="34" charset="0"/>
                <a:cs typeface="Arial" panose="020B0604020202020204" pitchFamily="34" charset="0"/>
              </a:rPr>
              <a:t>(Matthew 14:22–32 and 17:1–9)</a:t>
            </a:r>
          </a:p>
          <a:p>
            <a:pPr fontAlgn="auto">
              <a:lnSpc>
                <a:spcPct val="110000"/>
              </a:lnSpc>
              <a:spcAft>
                <a:spcPts val="0"/>
              </a:spcAft>
            </a:pPr>
            <a:endParaRPr lang="en-US" dirty="0" smtClean="0">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7" name="Content Placeholder 5"/>
          <p:cNvSpPr>
            <a:spLocks noGrp="1"/>
          </p:cNvSpPr>
          <p:nvPr>
            <p:ph sz="half" idx="4294967295"/>
          </p:nvPr>
        </p:nvSpPr>
        <p:spPr>
          <a:xfrm>
            <a:off x="4999567" y="1600200"/>
            <a:ext cx="4038600" cy="4525963"/>
          </a:xfrm>
          <a:prstGeom prst="rect">
            <a:avLst/>
          </a:prstGeom>
        </p:spPr>
        <p:txBody>
          <a:bodyPr>
            <a:normAutofit/>
          </a:bodyPr>
          <a:lstStyle/>
          <a:p>
            <a:pPr>
              <a:buNone/>
            </a:pPr>
            <a:r>
              <a:rPr lang="en-US" sz="2200" b="1" dirty="0" smtClean="0">
                <a:latin typeface="Arial" panose="020B0604020202020204" pitchFamily="34" charset="0"/>
                <a:cs typeface="Arial" panose="020B0604020202020204" pitchFamily="34" charset="0"/>
              </a:rPr>
              <a:t>Activity</a:t>
            </a:r>
          </a:p>
          <a:p>
            <a:pPr>
              <a:buNone/>
            </a:pPr>
            <a:r>
              <a:rPr lang="en-US" sz="2200" dirty="0" smtClean="0">
                <a:latin typeface="Arial" panose="020B0604020202020204" pitchFamily="34" charset="0"/>
                <a:cs typeface="Arial" panose="020B0604020202020204" pitchFamily="34" charset="0"/>
              </a:rPr>
              <a:t>1</a:t>
            </a:r>
            <a:r>
              <a:rPr lang="en-US" sz="2200" dirty="0" smtClean="0">
                <a:latin typeface="Arial" panose="020B0604020202020204" pitchFamily="34" charset="0"/>
                <a:cs typeface="Arial" panose="020B0604020202020204" pitchFamily="34" charset="0"/>
              </a:rPr>
              <a:t>. You will be assigned the letter </a:t>
            </a:r>
            <a:r>
              <a:rPr lang="en-US" sz="2200" i="1" dirty="0" smtClean="0">
                <a:latin typeface="Arial" panose="020B0604020202020204" pitchFamily="34" charset="0"/>
                <a:cs typeface="Arial" panose="020B0604020202020204" pitchFamily="34" charset="0"/>
              </a:rPr>
              <a:t>A </a:t>
            </a:r>
            <a:r>
              <a:rPr lang="en-US" sz="2200" dirty="0" smtClean="0">
                <a:latin typeface="Arial" panose="020B0604020202020204" pitchFamily="34" charset="0"/>
                <a:cs typeface="Arial" panose="020B0604020202020204" pitchFamily="34" charset="0"/>
              </a:rPr>
              <a:t>or the letter </a:t>
            </a:r>
            <a:r>
              <a:rPr lang="en-US" sz="2200" i="1" dirty="0" smtClean="0">
                <a:latin typeface="Arial" panose="020B0604020202020204" pitchFamily="34" charset="0"/>
                <a:cs typeface="Arial" panose="020B0604020202020204" pitchFamily="34" charset="0"/>
              </a:rPr>
              <a:t>B.</a:t>
            </a:r>
          </a:p>
          <a:p>
            <a:pPr marL="344488" indent="-344488">
              <a:buNone/>
            </a:pPr>
            <a:r>
              <a:rPr lang="en-US" sz="2200" dirty="0" smtClean="0">
                <a:latin typeface="Arial" panose="020B0604020202020204" pitchFamily="34" charset="0"/>
                <a:cs typeface="Arial" panose="020B0604020202020204" pitchFamily="34" charset="0"/>
              </a:rPr>
              <a:t>2. Here is what the letters mean:</a:t>
            </a:r>
          </a:p>
          <a:p>
            <a:pPr marL="514350" indent="-514350">
              <a:buNone/>
            </a:pPr>
            <a:r>
              <a:rPr lang="en-US" sz="2200" dirty="0" smtClean="0">
                <a:solidFill>
                  <a:srgbClr val="FF0000"/>
                </a:solidFill>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Letter </a:t>
            </a:r>
            <a:r>
              <a:rPr lang="en-US" sz="2200" i="1" dirty="0" smtClean="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a:t>
            </a:r>
            <a:r>
              <a:rPr lang="en-US" sz="2200" i="1" dirty="0" smtClean="0">
                <a:latin typeface="Arial" panose="020B0604020202020204" pitchFamily="34" charset="0"/>
                <a:cs typeface="Arial" panose="020B0604020202020204" pitchFamily="34" charset="0"/>
              </a:rPr>
              <a:t> Peter’s Faith</a:t>
            </a:r>
          </a:p>
          <a:p>
            <a:pPr marL="514350" indent="-514350">
              <a:buNone/>
            </a:pPr>
            <a:r>
              <a:rPr lang="en-US" sz="2200" i="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Letter </a:t>
            </a:r>
            <a:r>
              <a:rPr lang="en-US" sz="2200" i="1" dirty="0" smtClean="0">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Peter’s Doubt</a:t>
            </a:r>
          </a:p>
          <a:p>
            <a:pPr>
              <a:buNone/>
            </a:pPr>
            <a:r>
              <a:rPr lang="en-US" sz="2200" dirty="0" smtClean="0">
                <a:latin typeface="Arial" panose="020B0604020202020204" pitchFamily="34" charset="0"/>
                <a:cs typeface="Arial" panose="020B0604020202020204" pitchFamily="34" charset="0"/>
              </a:rPr>
              <a:t>3. Read Matthew 14:22–32.</a:t>
            </a:r>
          </a:p>
          <a:p>
            <a:pPr>
              <a:buNone/>
            </a:pPr>
            <a:r>
              <a:rPr lang="en-US" sz="2200" dirty="0" smtClean="0">
                <a:latin typeface="Arial" panose="020B0604020202020204" pitchFamily="34" charset="0"/>
                <a:cs typeface="Arial" panose="020B0604020202020204" pitchFamily="34" charset="0"/>
              </a:rPr>
              <a:t>4. Gather into two groups</a:t>
            </a:r>
          </a:p>
          <a:p>
            <a:pPr>
              <a:buNone/>
            </a:pP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s and </a:t>
            </a:r>
            <a:r>
              <a:rPr lang="en-US" sz="2200" i="1" dirty="0" smtClean="0">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s).</a:t>
            </a:r>
          </a:p>
          <a:p>
            <a:pPr>
              <a:buNone/>
            </a:pPr>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a:p>
        </p:txBody>
      </p:sp>
      <p:sp>
        <p:nvSpPr>
          <p:cNvPr id="8" name="Rectangle 7"/>
          <p:cNvSpPr/>
          <p:nvPr/>
        </p:nvSpPr>
        <p:spPr>
          <a:xfrm>
            <a:off x="457200" y="5281388"/>
            <a:ext cx="1553630"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wizdata1/www.shutterstock.com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11-shutterstock_8912407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4270253" cy="3672417"/>
          </a:xfrm>
          <a:prstGeom prst="rect">
            <a:avLst/>
          </a:prstGeom>
        </p:spPr>
      </p:pic>
    </p:spTree>
    <p:extLst>
      <p:ext uri="{BB962C8B-B14F-4D97-AF65-F5344CB8AC3E}">
        <p14:creationId xmlns:p14="http://schemas.microsoft.com/office/powerpoint/2010/main" val="400383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415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300" b="1" dirty="0" smtClean="0">
                <a:solidFill>
                  <a:srgbClr val="C30027"/>
                </a:solidFill>
                <a:latin typeface="Arial" panose="020B0604020202020204" pitchFamily="34" charset="0"/>
                <a:cs typeface="Arial" panose="020B0604020202020204" pitchFamily="34" charset="0"/>
              </a:rPr>
              <a:t>“Jesus, Human and Divine”</a:t>
            </a:r>
          </a:p>
          <a:p>
            <a:pPr fontAlgn="auto">
              <a:lnSpc>
                <a:spcPct val="110000"/>
              </a:lnSpc>
              <a:spcAft>
                <a:spcPts val="0"/>
              </a:spcAft>
            </a:pPr>
            <a:r>
              <a:rPr lang="en-US" sz="1800" b="1" dirty="0" smtClean="0">
                <a:solidFill>
                  <a:schemeClr val="tx1">
                    <a:lumMod val="50000"/>
                    <a:lumOff val="50000"/>
                  </a:schemeClr>
                </a:solidFill>
                <a:latin typeface="Arial" panose="020B0604020202020204" pitchFamily="34" charset="0"/>
                <a:cs typeface="Arial" panose="020B0604020202020204" pitchFamily="34" charset="0"/>
              </a:rPr>
              <a:t>(Matthew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14:22–32, 17:1–9</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p>
          <a:p>
            <a:pPr fontAlgn="auto">
              <a:lnSpc>
                <a:spcPct val="110000"/>
              </a:lnSpc>
              <a:spcAft>
                <a:spcPts val="0"/>
              </a:spcAft>
            </a:pPr>
            <a:endParaRPr lang="en-US" dirty="0" smtClean="0">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97565" y="1349275"/>
            <a:ext cx="4572000" cy="2246769"/>
          </a:xfrm>
          <a:prstGeom prst="rect">
            <a:avLst/>
          </a:prstGeom>
          <a:noFill/>
        </p:spPr>
        <p:txBody>
          <a:bodyPr wrap="square" rtlCol="0">
            <a:spAutoFit/>
          </a:bodyPr>
          <a:lstStyle/>
          <a:p>
            <a:r>
              <a:rPr lang="en-US" sz="2000" b="1" dirty="0" smtClean="0">
                <a:solidFill>
                  <a:srgbClr val="FF0000"/>
                </a:solidFill>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Letter </a:t>
            </a:r>
            <a:r>
              <a:rPr lang="en-US" sz="2000" b="1" i="1" dirty="0" smtClean="0">
                <a:latin typeface="Arial" panose="020B0604020202020204" pitchFamily="34" charset="0"/>
                <a:cs typeface="Arial" panose="020B0604020202020204" pitchFamily="34" charset="0"/>
              </a:rPr>
              <a:t>A</a:t>
            </a:r>
            <a:r>
              <a:rPr lang="en-US" sz="2000" b="1" dirty="0" smtClean="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Make a list that answers 	the question,</a:t>
            </a:r>
            <a:r>
              <a:rPr lang="en-US"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After </a:t>
            </a:r>
            <a:r>
              <a:rPr lang="en-US" sz="2000" b="1" dirty="0" smtClean="0">
                <a:latin typeface="Arial" panose="020B0604020202020204" pitchFamily="34" charset="0"/>
                <a:cs typeface="Arial" panose="020B0604020202020204" pitchFamily="34" charset="0"/>
              </a:rPr>
              <a:t>	reading about Peter’s faith, 	what comparisons can we 	make to our own faith in 	Jesus</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397565" y="3647392"/>
            <a:ext cx="4401354" cy="1938992"/>
          </a:xfrm>
          <a:prstGeom prst="rect">
            <a:avLst/>
          </a:prstGeom>
          <a:noFill/>
        </p:spPr>
        <p:txBody>
          <a:bodyPr wrap="square" rtlCol="0">
            <a:spAutoFit/>
          </a:bodyPr>
          <a:lstStyle/>
          <a:p>
            <a:r>
              <a:rPr lang="en-US" sz="2000" b="1" dirty="0" smtClean="0">
                <a:solidFill>
                  <a:srgbClr val="0000FF"/>
                </a:solidFill>
                <a:latin typeface="Arial" panose="020B0604020202020204" pitchFamily="34" charset="0"/>
                <a:cs typeface="Arial" panose="020B0604020202020204" pitchFamily="34" charset="0"/>
              </a:rPr>
              <a:t>	</a:t>
            </a:r>
            <a:r>
              <a:rPr lang="en-US" sz="2000" b="1" dirty="0" smtClean="0">
                <a:solidFill>
                  <a:srgbClr val="000000"/>
                </a:solidFill>
                <a:latin typeface="Arial" panose="020B0604020202020204" pitchFamily="34" charset="0"/>
                <a:cs typeface="Arial" panose="020B0604020202020204" pitchFamily="34" charset="0"/>
              </a:rPr>
              <a:t>Letter </a:t>
            </a:r>
            <a:r>
              <a:rPr lang="en-US" sz="2000" b="1" i="1" dirty="0" smtClean="0">
                <a:solidFill>
                  <a:srgbClr val="000000"/>
                </a:solidFill>
                <a:latin typeface="Arial" panose="020B0604020202020204" pitchFamily="34" charset="0"/>
                <a:cs typeface="Arial" panose="020B0604020202020204" pitchFamily="34" charset="0"/>
              </a:rPr>
              <a:t>B</a:t>
            </a:r>
            <a:r>
              <a:rPr lang="en-US" sz="2000" b="1" dirty="0" smtClean="0">
                <a:solidFill>
                  <a:srgbClr val="000000"/>
                </a:solidFill>
                <a:latin typeface="Arial" panose="020B0604020202020204" pitchFamily="34" charset="0"/>
                <a:cs typeface="Arial" panose="020B0604020202020204" pitchFamily="34" charset="0"/>
              </a:rPr>
              <a:t>:</a:t>
            </a:r>
            <a:endParaRPr lang="en-US" sz="2000" b="1" dirty="0">
              <a:solidFill>
                <a:srgbClr val="00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Make a list </a:t>
            </a:r>
            <a:r>
              <a:rPr lang="en-US" sz="2000" dirty="0" smtClean="0">
                <a:latin typeface="Arial" panose="020B0604020202020204" pitchFamily="34" charset="0"/>
                <a:cs typeface="Arial" panose="020B0604020202020204" pitchFamily="34" charset="0"/>
              </a:rPr>
              <a:t>that 	answers the 	question, </a:t>
            </a:r>
            <a:r>
              <a:rPr lang="en-US" sz="2000" b="1" dirty="0" smtClean="0">
                <a:latin typeface="Arial" panose="020B0604020202020204" pitchFamily="34" charset="0"/>
                <a:cs typeface="Arial" panose="020B0604020202020204" pitchFamily="34" charset="0"/>
              </a:rPr>
              <a:t>After </a:t>
            </a:r>
            <a:r>
              <a:rPr lang="en-US" sz="2000" b="1" dirty="0" smtClean="0">
                <a:latin typeface="Arial" panose="020B0604020202020204" pitchFamily="34" charset="0"/>
                <a:cs typeface="Arial" panose="020B0604020202020204" pitchFamily="34" charset="0"/>
              </a:rPr>
              <a:t>reading 	about Peter’s doubt, what 	can we do if we start 	doubting</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4648199" y="4784262"/>
            <a:ext cx="4038601" cy="1015663"/>
          </a:xfrm>
          <a:prstGeom prst="rect">
            <a:avLst/>
          </a:prstGeom>
          <a:noFill/>
        </p:spPr>
        <p:txBody>
          <a:bodyPr wrap="square" rtlCol="0">
            <a:spAutoFit/>
          </a:bodyPr>
          <a:lstStyle/>
          <a:p>
            <a:r>
              <a:rPr lang="en-US" sz="2000" dirty="0" smtClean="0">
                <a:solidFill>
                  <a:srgbClr val="000000"/>
                </a:solidFill>
                <a:latin typeface="Arial" panose="020B0604020202020204" pitchFamily="34" charset="0"/>
                <a:cs typeface="Arial" panose="020B0604020202020204" pitchFamily="34" charset="0"/>
              </a:rPr>
              <a:t>One person from each group should share the list their group made.</a:t>
            </a:r>
            <a:endParaRPr lang="en-US" sz="2000" dirty="0">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3630084" y="4584207"/>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simmosimosa/www.istockphoto.com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Hi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7366" y="1559489"/>
            <a:ext cx="3024718" cy="3024718"/>
          </a:xfrm>
          <a:prstGeom prst="rect">
            <a:avLst/>
          </a:prstGeom>
        </p:spPr>
      </p:pic>
    </p:spTree>
    <p:extLst>
      <p:ext uri="{BB962C8B-B14F-4D97-AF65-F5344CB8AC3E}">
        <p14:creationId xmlns:p14="http://schemas.microsoft.com/office/powerpoint/2010/main" val="114455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04158"/>
            <a:ext cx="91440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100" b="1" dirty="0" smtClean="0">
                <a:solidFill>
                  <a:srgbClr val="0A5598"/>
                </a:solidFill>
                <a:latin typeface="Arial" panose="020B0604020202020204" pitchFamily="34" charset="0"/>
                <a:cs typeface="Arial" panose="020B0604020202020204" pitchFamily="34" charset="0"/>
              </a:rPr>
              <a:t>“</a:t>
            </a:r>
            <a:r>
              <a:rPr lang="en-US" sz="4100" b="1" dirty="0">
                <a:solidFill>
                  <a:srgbClr val="0A5598"/>
                </a:solidFill>
                <a:latin typeface="Arial" panose="020B0604020202020204" pitchFamily="34" charset="0"/>
                <a:cs typeface="Arial" panose="020B0604020202020204" pitchFamily="34" charset="0"/>
              </a:rPr>
              <a:t>Jesus Sends Us Out to the </a:t>
            </a:r>
            <a:r>
              <a:rPr lang="en-US" sz="4100" b="1" dirty="0" smtClean="0">
                <a:solidFill>
                  <a:srgbClr val="0A5598"/>
                </a:solidFill>
                <a:latin typeface="Arial" panose="020B0604020202020204" pitchFamily="34" charset="0"/>
                <a:cs typeface="Arial" panose="020B0604020202020204" pitchFamily="34" charset="0"/>
              </a:rPr>
              <a:t>World”</a:t>
            </a:r>
          </a:p>
          <a:p>
            <a:pPr>
              <a:lnSpc>
                <a:spcPct val="110000"/>
              </a:lnSpc>
            </a:pPr>
            <a:r>
              <a:rPr lang="en-US" sz="2000" b="1" dirty="0">
                <a:solidFill>
                  <a:schemeClr val="tx1">
                    <a:lumMod val="50000"/>
                    <a:lumOff val="50000"/>
                  </a:schemeClr>
                </a:solidFill>
                <a:latin typeface="Arial" panose="020B0604020202020204" pitchFamily="34" charset="0"/>
                <a:cs typeface="Arial" panose="020B0604020202020204" pitchFamily="34" charset="0"/>
              </a:rPr>
              <a:t>(Matthew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16:13–19, </a:t>
            </a:r>
            <a:r>
              <a:rPr lang="en-US" sz="2000" b="1" dirty="0">
                <a:solidFill>
                  <a:schemeClr val="tx1">
                    <a:lumMod val="50000"/>
                    <a:lumOff val="50000"/>
                  </a:schemeClr>
                </a:solidFill>
                <a:latin typeface="Arial" panose="020B0604020202020204" pitchFamily="34" charset="0"/>
                <a:cs typeface="Arial" panose="020B0604020202020204" pitchFamily="34" charset="0"/>
              </a:rPr>
              <a:t>28:16–20)</a:t>
            </a:r>
          </a:p>
          <a:p>
            <a:pPr fontAlgn="auto">
              <a:lnSpc>
                <a:spcPct val="110000"/>
              </a:lnSpc>
              <a:spcAft>
                <a:spcPts val="0"/>
              </a:spcAft>
            </a:pPr>
            <a:endParaRPr lang="en-US" dirty="0" smtClean="0">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6" name="Rectangle 5"/>
          <p:cNvSpPr/>
          <p:nvPr/>
        </p:nvSpPr>
        <p:spPr>
          <a:xfrm>
            <a:off x="593218" y="2431425"/>
            <a:ext cx="5059948" cy="193899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Jesus declares that Peter is the foundation of the Church</a:t>
            </a:r>
            <a:r>
              <a:rPr lang="en-US" dirty="0" smtClean="0"/>
              <a:t>, </a:t>
            </a:r>
          </a:p>
          <a:p>
            <a:r>
              <a:rPr lang="en-US" dirty="0" smtClean="0">
                <a:latin typeface="Arial" panose="020B0604020202020204" pitchFamily="34" charset="0"/>
                <a:cs typeface="Arial" panose="020B0604020202020204" pitchFamily="34" charset="0"/>
              </a:rPr>
              <a:t>and sends us, his Church, into the world with a message of love and salvation.</a:t>
            </a:r>
          </a:p>
        </p:txBody>
      </p:sp>
      <p:sp>
        <p:nvSpPr>
          <p:cNvPr id="7" name="Rectangle 6"/>
          <p:cNvSpPr/>
          <p:nvPr/>
        </p:nvSpPr>
        <p:spPr>
          <a:xfrm>
            <a:off x="3776389" y="5382769"/>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BildagenturZoonarGmbH/www.shutterstock.com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3-shutterstock_21027114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9000" y="1498686"/>
            <a:ext cx="2589389" cy="3884083"/>
          </a:xfrm>
          <a:prstGeom prst="rect">
            <a:avLst/>
          </a:prstGeom>
        </p:spPr>
      </p:pic>
    </p:spTree>
    <p:extLst>
      <p:ext uri="{BB962C8B-B14F-4D97-AF65-F5344CB8AC3E}">
        <p14:creationId xmlns:p14="http://schemas.microsoft.com/office/powerpoint/2010/main" val="111833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415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300" b="1" dirty="0" smtClean="0">
                <a:solidFill>
                  <a:srgbClr val="178D34"/>
                </a:solidFill>
                <a:latin typeface="Arial" panose="020B0604020202020204" pitchFamily="34" charset="0"/>
                <a:cs typeface="Arial" panose="020B0604020202020204" pitchFamily="34" charset="0"/>
              </a:rPr>
              <a:t>“Jesus, Human and Divine”</a:t>
            </a:r>
          </a:p>
          <a:p>
            <a:pPr fontAlgn="auto">
              <a:lnSpc>
                <a:spcPct val="110000"/>
              </a:lnSpc>
              <a:spcAft>
                <a:spcPts val="0"/>
              </a:spcAft>
            </a:pPr>
            <a:r>
              <a:rPr lang="en-US" sz="1800" b="1" dirty="0" smtClean="0">
                <a:solidFill>
                  <a:schemeClr val="tx1">
                    <a:lumMod val="50000"/>
                    <a:lumOff val="50000"/>
                  </a:schemeClr>
                </a:solidFill>
                <a:latin typeface="Arial" panose="020B0604020202020204" pitchFamily="34" charset="0"/>
                <a:cs typeface="Arial" panose="020B0604020202020204" pitchFamily="34" charset="0"/>
              </a:rPr>
              <a:t>(Matthew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14:22–32,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17:1–9)</a:t>
            </a:r>
          </a:p>
          <a:p>
            <a:pPr fontAlgn="auto">
              <a:lnSpc>
                <a:spcPct val="110000"/>
              </a:lnSpc>
              <a:spcAft>
                <a:spcPts val="0"/>
              </a:spcAft>
            </a:pPr>
            <a:endParaRPr lang="en-US" dirty="0" smtClean="0">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Because Peter was given insight into who Jesus is, Jesus gave him the mission of being the “rock,” or foundation, of the Church.</a:t>
            </a:r>
          </a:p>
          <a:p>
            <a:r>
              <a:rPr lang="en-US" sz="2400" dirty="0" smtClean="0">
                <a:latin typeface="Arial" pitchFamily="34" charset="0"/>
                <a:cs typeface="Arial" pitchFamily="34" charset="0"/>
              </a:rPr>
              <a:t>Jesus also gave Peter (formerly known as Simon) his name, which means “rock.” Peter and his successors would be the foundation of the Church. Peter was the first leader of the Church, the first Pope. All the popes who came after him have the responsibility of leading and guiding the Church.</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79324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415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300" b="1" dirty="0" smtClean="0">
                <a:solidFill>
                  <a:srgbClr val="178D34"/>
                </a:solidFill>
                <a:latin typeface="Arial" panose="020B0604020202020204" pitchFamily="34" charset="0"/>
                <a:cs typeface="Arial" panose="020B0604020202020204" pitchFamily="34" charset="0"/>
              </a:rPr>
              <a:t>“Jesus, Human and Divine”</a:t>
            </a:r>
          </a:p>
          <a:p>
            <a:pPr fontAlgn="auto">
              <a:lnSpc>
                <a:spcPct val="110000"/>
              </a:lnSpc>
              <a:spcAft>
                <a:spcPts val="0"/>
              </a:spcAft>
            </a:pPr>
            <a:r>
              <a:rPr lang="en-US" sz="1800" b="1" dirty="0" smtClean="0">
                <a:solidFill>
                  <a:schemeClr val="tx1">
                    <a:lumMod val="50000"/>
                    <a:lumOff val="50000"/>
                  </a:schemeClr>
                </a:solidFill>
                <a:latin typeface="Arial" panose="020B0604020202020204" pitchFamily="34" charset="0"/>
                <a:cs typeface="Arial" panose="020B0604020202020204" pitchFamily="34" charset="0"/>
              </a:rPr>
              <a:t>(Matthew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14:22–32, 17:1–9</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p>
          <a:p>
            <a:pPr fontAlgn="auto">
              <a:lnSpc>
                <a:spcPct val="110000"/>
              </a:lnSpc>
              <a:spcAft>
                <a:spcPts val="0"/>
              </a:spcAft>
            </a:pPr>
            <a:endParaRPr lang="en-US" dirty="0" smtClean="0">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After his Resurrection, Jesus gave the mission of evangelization to the entire Church. The Church is to go out to all </a:t>
            </a:r>
            <a:r>
              <a:rPr lang="en-US" sz="2400" dirty="0" smtClean="0">
                <a:latin typeface="Arial" pitchFamily="34" charset="0"/>
                <a:cs typeface="Arial" pitchFamily="34" charset="0"/>
              </a:rPr>
              <a:t>peoples </a:t>
            </a:r>
            <a:r>
              <a:rPr lang="en-US" sz="2400" dirty="0" smtClean="0">
                <a:latin typeface="Arial" pitchFamily="34" charset="0"/>
                <a:cs typeface="Arial" pitchFamily="34" charset="0"/>
              </a:rPr>
              <a:t>to teach the message of Jesus and to baptize new believers. We are part of this mission!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9720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A</a:t>
            </a:r>
          </a:p>
          <a:p>
            <a:pPr algn="ctr"/>
            <a:r>
              <a:rPr lang="en-US" sz="3600" dirty="0" smtClean="0">
                <a:solidFill>
                  <a:srgbClr val="178D34"/>
                </a:solidFill>
                <a:latin typeface="Arial"/>
                <a:cs typeface="Arial"/>
              </a:rPr>
              <a:t>The Bible: The Gospel of Matthew</a:t>
            </a:r>
          </a:p>
          <a:p>
            <a:endParaRPr lang="en-US" dirty="0"/>
          </a:p>
        </p:txBody>
      </p:sp>
    </p:spTree>
    <p:extLst>
      <p:ext uri="{BB962C8B-B14F-4D97-AF65-F5344CB8AC3E}">
        <p14:creationId xmlns:p14="http://schemas.microsoft.com/office/powerpoint/2010/main" val="153667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415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300" b="1" dirty="0" smtClean="0">
                <a:solidFill>
                  <a:srgbClr val="178D34"/>
                </a:solidFill>
                <a:latin typeface="Arial" panose="020B0604020202020204" pitchFamily="34" charset="0"/>
                <a:cs typeface="Arial" panose="020B0604020202020204" pitchFamily="34" charset="0"/>
              </a:rPr>
              <a:t>“Jesus, Human and Divine”</a:t>
            </a:r>
          </a:p>
          <a:p>
            <a:pPr fontAlgn="auto">
              <a:lnSpc>
                <a:spcPct val="110000"/>
              </a:lnSpc>
              <a:spcAft>
                <a:spcPts val="0"/>
              </a:spcAft>
            </a:pPr>
            <a:r>
              <a:rPr lang="en-US" sz="1800" b="1" dirty="0" smtClean="0">
                <a:solidFill>
                  <a:schemeClr val="tx1">
                    <a:lumMod val="50000"/>
                    <a:lumOff val="50000"/>
                  </a:schemeClr>
                </a:solidFill>
                <a:latin typeface="Arial" panose="020B0604020202020204" pitchFamily="34" charset="0"/>
                <a:cs typeface="Arial" panose="020B0604020202020204" pitchFamily="34" charset="0"/>
              </a:rPr>
              <a:t>(Matthew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14:22–32, 17:1–9</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a:t>
            </a:r>
          </a:p>
          <a:p>
            <a:pPr fontAlgn="auto">
              <a:lnSpc>
                <a:spcPct val="110000"/>
              </a:lnSpc>
              <a:spcAft>
                <a:spcPts val="0"/>
              </a:spcAft>
            </a:pPr>
            <a:endParaRPr lang="en-US" dirty="0" smtClean="0">
              <a:latin typeface="Arial" panose="020B0604020202020204" pitchFamily="34" charset="0"/>
              <a:cs typeface="Arial" panose="020B0604020202020204" pitchFamily="34" charset="0"/>
            </a:endParaRPr>
          </a:p>
          <a:p>
            <a:pPr fontAlgn="auto">
              <a:lnSpc>
                <a:spcPct val="110000"/>
              </a:lnSpc>
              <a:spcAft>
                <a:spcPts val="0"/>
              </a:spcAft>
            </a:pPr>
            <a:endParaRPr lang="en-US" dirty="0">
              <a:latin typeface="Arial" panose="020B0604020202020204" pitchFamily="34" charset="0"/>
              <a:cs typeface="Arial" panose="020B0604020202020204" pitchFamily="34" charset="0"/>
            </a:endParaRPr>
          </a:p>
        </p:txBody>
      </p:sp>
      <p:sp>
        <p:nvSpPr>
          <p:cNvPr id="6" name="Content Placeholder 3"/>
          <p:cNvSpPr>
            <a:spLocks noGrp="1"/>
          </p:cNvSpPr>
          <p:nvPr>
            <p:ph sz="half" idx="1"/>
          </p:nvPr>
        </p:nvSpPr>
        <p:spPr>
          <a:xfrm>
            <a:off x="336547" y="1496483"/>
            <a:ext cx="4587828" cy="4525963"/>
          </a:xfrm>
        </p:spPr>
        <p:txBody>
          <a:bodyPr>
            <a:normAutofit/>
          </a:bodyPr>
          <a:lstStyle/>
          <a:p>
            <a:pPr>
              <a:buNone/>
            </a:pPr>
            <a:r>
              <a:rPr lang="en-US" sz="1800" b="1" i="1" dirty="0" smtClean="0">
                <a:latin typeface="Arial" panose="020B0604020202020204" pitchFamily="34" charset="0"/>
                <a:cs typeface="Arial" panose="020B0604020202020204" pitchFamily="34" charset="0"/>
              </a:rPr>
              <a:t>Evangelize:</a:t>
            </a:r>
            <a:r>
              <a:rPr lang="en-US" sz="1800" dirty="0" smtClean="0">
                <a:latin typeface="Arial" panose="020B0604020202020204" pitchFamily="34" charset="0"/>
                <a:cs typeface="Arial" panose="020B0604020202020204" pitchFamily="34" charset="0"/>
              </a:rPr>
              <a:t> to bring the Gospel to others</a:t>
            </a:r>
          </a:p>
          <a:p>
            <a:pPr>
              <a:buNone/>
            </a:pPr>
            <a:endParaRPr lang="en-US" sz="1800" b="1" i="1" u="sng" dirty="0" smtClean="0">
              <a:latin typeface="Arial" panose="020B0604020202020204" pitchFamily="34" charset="0"/>
              <a:cs typeface="Arial" panose="020B0604020202020204" pitchFamily="34" charset="0"/>
            </a:endParaRPr>
          </a:p>
          <a:p>
            <a:pPr>
              <a:buNone/>
            </a:pPr>
            <a:endParaRPr lang="en-US" sz="1800" dirty="0"/>
          </a:p>
        </p:txBody>
      </p:sp>
      <p:sp>
        <p:nvSpPr>
          <p:cNvPr id="7" name="Rectangle 6"/>
          <p:cNvSpPr/>
          <p:nvPr/>
        </p:nvSpPr>
        <p:spPr>
          <a:xfrm>
            <a:off x="4464048" y="4881077"/>
            <a:ext cx="4572000" cy="200055"/>
          </a:xfrm>
          <a:prstGeom prst="rect">
            <a:avLst/>
          </a:prstGeom>
        </p:spPr>
        <p:txBody>
          <a:bodyPr>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somchairakin/www.shutterstock.com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8" name="TextBox 7"/>
          <p:cNvSpPr txBox="1"/>
          <p:nvPr/>
        </p:nvSpPr>
        <p:spPr>
          <a:xfrm>
            <a:off x="336547" y="2091425"/>
            <a:ext cx="4587828" cy="1261884"/>
          </a:xfrm>
          <a:prstGeom prst="rect">
            <a:avLst/>
          </a:prstGeom>
          <a:noFill/>
        </p:spPr>
        <p:txBody>
          <a:bodyPr wrap="square" rtlCol="0">
            <a:spAutoFit/>
          </a:bodyPr>
          <a:lstStyle/>
          <a:p>
            <a:r>
              <a:rPr lang="en-US" sz="1800" b="1" i="1" dirty="0" smtClean="0">
                <a:latin typeface="Arial" panose="020B0604020202020204" pitchFamily="34" charset="0"/>
                <a:cs typeface="Arial" panose="020B0604020202020204" pitchFamily="34" charset="0"/>
              </a:rPr>
              <a:t>Activity:</a:t>
            </a:r>
          </a:p>
          <a:p>
            <a:r>
              <a:rPr lang="en-US" sz="1800" dirty="0" smtClean="0">
                <a:latin typeface="Arial" panose="020B0604020202020204" pitchFamily="34" charset="0"/>
                <a:cs typeface="Arial" panose="020B0604020202020204" pitchFamily="34" charset="0"/>
              </a:rPr>
              <a:t>Put </a:t>
            </a:r>
            <a:r>
              <a:rPr lang="en-US" sz="1800" dirty="0" smtClean="0">
                <a:latin typeface="Arial" panose="020B0604020202020204" pitchFamily="34" charset="0"/>
                <a:cs typeface="Arial" panose="020B0604020202020204" pitchFamily="34" charset="0"/>
              </a:rPr>
              <a:t>“children </a:t>
            </a:r>
            <a:r>
              <a:rPr lang="en-US" sz="1800" dirty="0">
                <a:latin typeface="Arial" panose="020B0604020202020204" pitchFamily="34" charset="0"/>
                <a:cs typeface="Arial" panose="020B0604020202020204" pitchFamily="34" charset="0"/>
              </a:rPr>
              <a:t>of the world” into a search engine and </a:t>
            </a:r>
            <a:r>
              <a:rPr lang="en-US" sz="1800" dirty="0" smtClean="0">
                <a:latin typeface="Arial" panose="020B0604020202020204" pitchFamily="34" charset="0"/>
                <a:cs typeface="Arial" panose="020B0604020202020204" pitchFamily="34" charset="0"/>
              </a:rPr>
              <a:t>search </a:t>
            </a:r>
            <a:r>
              <a:rPr lang="en-US" sz="1800" dirty="0">
                <a:latin typeface="Arial" panose="020B0604020202020204" pitchFamily="34" charset="0"/>
                <a:cs typeface="Arial" panose="020B0604020202020204" pitchFamily="34" charset="0"/>
              </a:rPr>
              <a:t>for images. </a:t>
            </a:r>
          </a:p>
          <a:p>
            <a:endParaRPr lang="en-US" sz="2200" dirty="0"/>
          </a:p>
        </p:txBody>
      </p:sp>
      <p:sp>
        <p:nvSpPr>
          <p:cNvPr id="9" name="TextBox 8"/>
          <p:cNvSpPr txBox="1"/>
          <p:nvPr/>
        </p:nvSpPr>
        <p:spPr>
          <a:xfrm>
            <a:off x="336547" y="3221491"/>
            <a:ext cx="4837042" cy="2308324"/>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Make a few presentation slides with the images you find.</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Include the following:</a:t>
            </a:r>
          </a:p>
          <a:p>
            <a:pPr marL="625475" lvl="1" indent="-168275">
              <a:buFont typeface="Arial" pitchFamily="34" charset="0"/>
              <a:buChar char="•"/>
            </a:pPr>
            <a:r>
              <a:rPr lang="en-US" sz="1800" dirty="0" smtClean="0">
                <a:latin typeface="Arial" panose="020B0604020202020204" pitchFamily="34" charset="0"/>
                <a:cs typeface="Arial" panose="020B0604020202020204" pitchFamily="34" charset="0"/>
              </a:rPr>
              <a:t>a </a:t>
            </a:r>
            <a:r>
              <a:rPr lang="en-US" sz="1800" dirty="0" smtClean="0">
                <a:latin typeface="Arial" panose="020B0604020202020204" pitchFamily="34" charset="0"/>
                <a:cs typeface="Arial" panose="020B0604020202020204" pitchFamily="34" charset="0"/>
              </a:rPr>
              <a:t>picture and how you feel we can evangelize to the </a:t>
            </a:r>
            <a:r>
              <a:rPr lang="en-US" sz="1800" dirty="0" smtClean="0">
                <a:latin typeface="Arial" panose="020B0604020202020204" pitchFamily="34" charset="0"/>
                <a:cs typeface="Arial" panose="020B0604020202020204" pitchFamily="34" charset="0"/>
              </a:rPr>
              <a:t>children</a:t>
            </a:r>
            <a:endParaRPr lang="en-US" sz="1800" dirty="0" smtClean="0">
              <a:latin typeface="Arial" panose="020B0604020202020204" pitchFamily="34" charset="0"/>
              <a:cs typeface="Arial" panose="020B0604020202020204" pitchFamily="34" charset="0"/>
            </a:endParaRPr>
          </a:p>
          <a:p>
            <a:pPr marL="625475" lvl="1" indent="-168275">
              <a:buFont typeface="Arial" pitchFamily="34" charset="0"/>
              <a:buChar char="•"/>
            </a:pPr>
            <a:r>
              <a:rPr lang="en-US" sz="1800" dirty="0" smtClean="0">
                <a:latin typeface="Arial" panose="020B0604020202020204" pitchFamily="34" charset="0"/>
                <a:cs typeface="Arial" panose="020B0604020202020204" pitchFamily="34" charset="0"/>
              </a:rPr>
              <a:t>a </a:t>
            </a:r>
            <a:r>
              <a:rPr lang="en-US" sz="1800" dirty="0" smtClean="0">
                <a:latin typeface="Arial" panose="020B0604020202020204" pitchFamily="34" charset="0"/>
                <a:cs typeface="Arial" panose="020B0604020202020204" pitchFamily="34" charset="0"/>
              </a:rPr>
              <a:t>final slide that shares ideas of how to evangelize in our world </a:t>
            </a:r>
            <a:r>
              <a:rPr lang="en-US" sz="1800" dirty="0" smtClean="0">
                <a:latin typeface="Arial" panose="020B0604020202020204" pitchFamily="34" charset="0"/>
                <a:cs typeface="Arial" panose="020B0604020202020204" pitchFamily="34" charset="0"/>
              </a:rPr>
              <a:t>today</a:t>
            </a:r>
            <a:endParaRPr lang="en-US" sz="1800" dirty="0">
              <a:latin typeface="Arial" panose="020B0604020202020204" pitchFamily="34" charset="0"/>
              <a:cs typeface="Arial" panose="020B0604020202020204" pitchFamily="34" charset="0"/>
            </a:endParaRPr>
          </a:p>
        </p:txBody>
      </p:sp>
      <p:pic>
        <p:nvPicPr>
          <p:cNvPr id="10" name="Picture 9" descr="S14-shutterstock_13345294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5499" y="2063869"/>
            <a:ext cx="4241800" cy="2817209"/>
          </a:xfrm>
          <a:prstGeom prst="ellipse">
            <a:avLst/>
          </a:prstGeom>
          <a:ln>
            <a:noFill/>
          </a:ln>
          <a:effectLst>
            <a:softEdge rad="112500"/>
          </a:effectLst>
        </p:spPr>
      </p:pic>
    </p:spTree>
    <p:extLst>
      <p:ext uri="{BB962C8B-B14F-4D97-AF65-F5344CB8AC3E}">
        <p14:creationId xmlns:p14="http://schemas.microsoft.com/office/powerpoint/2010/main" val="18080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sz="4200" b="1" dirty="0" smtClean="0">
                <a:latin typeface="Arial" panose="020B0604020202020204" pitchFamily="34" charset="0"/>
                <a:cs typeface="Arial" panose="020B0604020202020204" pitchFamily="34" charset="0"/>
              </a:rPr>
              <a:t>Chapter </a:t>
            </a:r>
            <a:r>
              <a:rPr lang="en-US" sz="4200" b="1" dirty="0" smtClean="0">
                <a:latin typeface="Arial" panose="020B0604020202020204" pitchFamily="34" charset="0"/>
                <a:cs typeface="Arial" panose="020B0604020202020204" pitchFamily="34" charset="0"/>
              </a:rPr>
              <a:t>Summary</a:t>
            </a:r>
            <a:r>
              <a:rPr lang="en-US" sz="4200" b="1" dirty="0" smtClean="0">
                <a:latin typeface="Arial" panose="020B0604020202020204" pitchFamily="34" charset="0"/>
                <a:cs typeface="Arial" panose="020B0604020202020204" pitchFamily="34" charset="0"/>
              </a:rPr>
              <a:t/>
            </a:r>
            <a:br>
              <a:rPr lang="en-US" sz="4200" b="1"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The Bible: The Gospel of Matthew </a:t>
            </a:r>
            <a:endParaRPr lang="en-US" sz="3100" b="1"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138214" y="1985622"/>
            <a:ext cx="4925291" cy="3512127"/>
          </a:xfrm>
        </p:spPr>
        <p:txBody>
          <a:bodyPr>
            <a:noAutofit/>
          </a:bodyPr>
          <a:lstStyle/>
          <a:p>
            <a:pPr marL="0" indent="0">
              <a:buNone/>
            </a:pP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this </a:t>
            </a:r>
            <a:r>
              <a:rPr lang="en-US" sz="1800" dirty="0" smtClean="0">
                <a:latin typeface="Arial" panose="020B0604020202020204" pitchFamily="34" charset="0"/>
                <a:cs typeface="Arial" panose="020B0604020202020204" pitchFamily="34" charset="0"/>
              </a:rPr>
              <a:t>chapter, </a:t>
            </a:r>
            <a:r>
              <a:rPr lang="en-US" sz="1800" dirty="0" smtClean="0">
                <a:latin typeface="Arial" panose="020B0604020202020204" pitchFamily="34" charset="0"/>
                <a:cs typeface="Arial" panose="020B0604020202020204" pitchFamily="34" charset="0"/>
              </a:rPr>
              <a:t>you will </a:t>
            </a:r>
            <a:r>
              <a:rPr lang="en-US" sz="1800" dirty="0">
                <a:latin typeface="Arial" panose="020B0604020202020204" pitchFamily="34" charset="0"/>
                <a:cs typeface="Arial" panose="020B0604020202020204" pitchFamily="34" charset="0"/>
              </a:rPr>
              <a:t>discover the Gospel of Matthew. In this Gospel, the author links the Jewish Covenant and Law with the New Covenant and Law established by Jesus. In this Gospel, Jesus is the new Moses who proclaims God’s </a:t>
            </a:r>
            <a:r>
              <a:rPr lang="en-US" sz="1800" dirty="0" smtClean="0">
                <a:latin typeface="Arial" panose="020B0604020202020204" pitchFamily="34" charset="0"/>
                <a:cs typeface="Arial" panose="020B0604020202020204" pitchFamily="34" charset="0"/>
              </a:rPr>
              <a:t>Law </a:t>
            </a:r>
            <a:r>
              <a:rPr lang="en-US" sz="1800" dirty="0">
                <a:latin typeface="Arial" panose="020B0604020202020204" pitchFamily="34" charset="0"/>
                <a:cs typeface="Arial" panose="020B0604020202020204" pitchFamily="34" charset="0"/>
              </a:rPr>
              <a:t>from the mountaintop (the Sermon on the Mount). The Gospel </a:t>
            </a:r>
            <a:r>
              <a:rPr lang="en-US" sz="1800" dirty="0" smtClean="0">
                <a:latin typeface="Arial" panose="020B0604020202020204" pitchFamily="34" charset="0"/>
                <a:cs typeface="Arial" panose="020B0604020202020204" pitchFamily="34" charset="0"/>
              </a:rPr>
              <a:t>ends with  the </a:t>
            </a:r>
            <a:r>
              <a:rPr lang="en-US" sz="1800" dirty="0">
                <a:latin typeface="Arial" panose="020B0604020202020204" pitchFamily="34" charset="0"/>
                <a:cs typeface="Arial" panose="020B0604020202020204" pitchFamily="34" charset="0"/>
              </a:rPr>
              <a:t>sending of Christ’s disciples, the foundation of the Church, to carry the </a:t>
            </a:r>
            <a:r>
              <a:rPr lang="en-US" sz="1800" dirty="0" smtClean="0">
                <a:latin typeface="Arial" panose="020B0604020202020204" pitchFamily="34" charset="0"/>
                <a:cs typeface="Arial" panose="020B0604020202020204" pitchFamily="34" charset="0"/>
              </a:rPr>
              <a:t>Good News </a:t>
            </a:r>
            <a:r>
              <a:rPr lang="en-US" sz="1800" dirty="0">
                <a:latin typeface="Arial" panose="020B0604020202020204" pitchFamily="34" charset="0"/>
                <a:cs typeface="Arial" panose="020B0604020202020204" pitchFamily="34" charset="0"/>
              </a:rPr>
              <a:t>of salvation into the whole world</a:t>
            </a:r>
            <a:r>
              <a:rPr lang="en-US" sz="1800" dirty="0" smtClean="0">
                <a:latin typeface="Arial" panose="020B0604020202020204" pitchFamily="34" charset="0"/>
                <a:cs typeface="Arial" panose="020B0604020202020204" pitchFamily="34" charset="0"/>
              </a:rPr>
              <a:t>.</a:t>
            </a:r>
          </a:p>
          <a:p>
            <a:pPr marL="0" indent="0" algn="ctr">
              <a:buNone/>
            </a:pPr>
            <a:r>
              <a:rPr lang="en-US" sz="1800" i="1" dirty="0" smtClean="0">
                <a:latin typeface="Arial" panose="020B0604020202020204" pitchFamily="34" charset="0"/>
                <a:cs typeface="Arial" panose="020B0604020202020204" pitchFamily="34" charset="0"/>
              </a:rPr>
              <a:t> </a:t>
            </a:r>
            <a:endParaRPr lang="en-US" sz="1800" i="1"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pic>
        <p:nvPicPr>
          <p:cNvPr id="7" name="Picture 6" descr="S3-shutterstock_17403627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85622"/>
            <a:ext cx="3971246" cy="2647497"/>
          </a:xfrm>
          <a:prstGeom prst="rect">
            <a:avLst/>
          </a:prstGeom>
        </p:spPr>
      </p:pic>
      <p:sp>
        <p:nvSpPr>
          <p:cNvPr id="8" name="Content Placeholder 2"/>
          <p:cNvSpPr txBox="1">
            <a:spLocks/>
          </p:cNvSpPr>
          <p:nvPr/>
        </p:nvSpPr>
        <p:spPr>
          <a:xfrm>
            <a:off x="1" y="4624176"/>
            <a:ext cx="4925291" cy="203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 dirty="0" smtClean="0">
                <a:solidFill>
                  <a:schemeClr val="bg1">
                    <a:lumMod val="65000"/>
                  </a:schemeClr>
                </a:solidFill>
                <a:latin typeface="Arial" panose="020B0604020202020204" pitchFamily="34" charset="0"/>
                <a:cs typeface="Arial" panose="020B0604020202020204" pitchFamily="34" charset="0"/>
              </a:rPr>
              <a:t>© Vibelmages/www.shutterstock.com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02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pPr>
              <a:lnSpc>
                <a:spcPct val="110000"/>
              </a:lnSpc>
            </a:pPr>
            <a:r>
              <a:rPr lang="en-US" sz="4700" b="1" dirty="0" smtClean="0">
                <a:solidFill>
                  <a:srgbClr val="0A5598"/>
                </a:solidFill>
                <a:latin typeface="Arial" panose="020B0604020202020204" pitchFamily="34" charset="0"/>
                <a:cs typeface="Arial" panose="020B0604020202020204" pitchFamily="34" charset="0"/>
              </a:rPr>
              <a:t>“Jesus, Messiah for the World”</a:t>
            </a:r>
            <a:br>
              <a:rPr lang="en-US" sz="47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(Matthew 1:1–17, 2:1–12)</a:t>
            </a:r>
            <a:endParaRPr lang="en-US" sz="20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sz="half" idx="1"/>
          </p:nvPr>
        </p:nvSpPr>
        <p:spPr>
          <a:xfrm>
            <a:off x="335256" y="1946731"/>
            <a:ext cx="4244009" cy="3435626"/>
          </a:xfrm>
        </p:spPr>
        <p:txBody>
          <a:bodyPr>
            <a:normAutofit/>
          </a:bodyPr>
          <a:lstStyle/>
          <a:p>
            <a:pPr marL="0" indent="0">
              <a:buNone/>
            </a:pPr>
            <a:r>
              <a:rPr lang="en-US" sz="2200" dirty="0" smtClean="0">
                <a:latin typeface="Arial" panose="020B0604020202020204" pitchFamily="34" charset="0"/>
                <a:cs typeface="Arial" panose="020B0604020202020204" pitchFamily="34" charset="0"/>
              </a:rPr>
              <a:t>In </a:t>
            </a:r>
            <a:r>
              <a:rPr lang="en-US" sz="2200" dirty="0">
                <a:latin typeface="Arial" panose="020B0604020202020204" pitchFamily="34" charset="0"/>
                <a:cs typeface="Arial" panose="020B0604020202020204" pitchFamily="34" charset="0"/>
              </a:rPr>
              <a:t>Matthew’s Gospel, Jesus is the Messiah who springs from within God’s people (the ancestors of Christ) yet is destined to be the Savior of the whole world (symbolized by the Magi).  </a:t>
            </a:r>
          </a:p>
          <a:p>
            <a:endParaRPr lang="en-US" sz="2200" dirty="0"/>
          </a:p>
        </p:txBody>
      </p:sp>
      <p:sp>
        <p:nvSpPr>
          <p:cNvPr id="6" name="Rectangle 5"/>
          <p:cNvSpPr/>
          <p:nvPr/>
        </p:nvSpPr>
        <p:spPr>
          <a:xfrm>
            <a:off x="4312626" y="4816972"/>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artphotoclub/www.shutterstock.com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2-shutterstock_23841335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9265" y="1946731"/>
            <a:ext cx="4305361" cy="2870241"/>
          </a:xfrm>
          <a:prstGeom prst="rect">
            <a:avLst/>
          </a:prstGeom>
        </p:spPr>
      </p:pic>
    </p:spTree>
    <p:extLst>
      <p:ext uri="{BB962C8B-B14F-4D97-AF65-F5344CB8AC3E}">
        <p14:creationId xmlns:p14="http://schemas.microsoft.com/office/powerpoint/2010/main" val="377300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pPr>
              <a:lnSpc>
                <a:spcPct val="110000"/>
              </a:lnSpc>
            </a:pPr>
            <a:r>
              <a:rPr lang="en-US" sz="4700" b="1" dirty="0" smtClean="0">
                <a:solidFill>
                  <a:srgbClr val="0A5598"/>
                </a:solidFill>
                <a:latin typeface="Arial" panose="020B0604020202020204" pitchFamily="34" charset="0"/>
                <a:cs typeface="Arial" panose="020B0604020202020204" pitchFamily="34" charset="0"/>
              </a:rPr>
              <a:t>“Jesus, Messiah for the World”</a:t>
            </a:r>
            <a:br>
              <a:rPr lang="en-US" sz="47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(Matthew 1:1–17, 2:1–12)</a:t>
            </a:r>
            <a:endParaRPr lang="en-US" sz="2000" b="1" dirty="0">
              <a:solidFill>
                <a:schemeClr val="tx1">
                  <a:lumMod val="50000"/>
                  <a:lumOff val="50000"/>
                </a:schemeClr>
              </a:solidFill>
              <a:latin typeface="Arial" pitchFamily="34" charset="0"/>
              <a:cs typeface="Arial" pitchFamily="34" charset="0"/>
            </a:endParaRPr>
          </a:p>
        </p:txBody>
      </p:sp>
      <p:sp>
        <p:nvSpPr>
          <p:cNvPr id="5" name="TextBox 4"/>
          <p:cNvSpPr txBox="1"/>
          <p:nvPr/>
        </p:nvSpPr>
        <p:spPr>
          <a:xfrm>
            <a:off x="351183" y="4089268"/>
            <a:ext cx="8431870" cy="1661993"/>
          </a:xfrm>
          <a:prstGeom prst="rect">
            <a:avLst/>
          </a:prstGeom>
          <a:noFill/>
        </p:spPr>
        <p:txBody>
          <a:bodyPr wrap="square" rtlCol="0">
            <a:spAutoFit/>
          </a:bodyPr>
          <a:lstStyle/>
          <a:p>
            <a:endParaRPr lang="en-US" sz="1700" b="1" dirty="0" smtClean="0">
              <a:solidFill>
                <a:srgbClr val="008000"/>
              </a:solidFill>
              <a:latin typeface="Arial" panose="020B0604020202020204" pitchFamily="34" charset="0"/>
              <a:cs typeface="Arial" panose="020B0604020202020204" pitchFamily="34" charset="0"/>
            </a:endParaRPr>
          </a:p>
          <a:p>
            <a:r>
              <a:rPr lang="en-US" sz="1700" b="1" dirty="0" smtClean="0">
                <a:latin typeface="Arial" panose="020B0604020202020204" pitchFamily="34" charset="0"/>
                <a:cs typeface="Arial" panose="020B0604020202020204" pitchFamily="34" charset="0"/>
              </a:rPr>
              <a:t>Then answer these questions about the ancestor:</a:t>
            </a:r>
          </a:p>
          <a:p>
            <a:pPr marL="800100" lvl="1" indent="-342900">
              <a:buFont typeface="Arial" panose="020B0604020202020204" pitchFamily="34" charset="0"/>
              <a:buChar char="•"/>
            </a:pPr>
            <a:r>
              <a:rPr lang="en-US" sz="1700" dirty="0" smtClean="0">
                <a:latin typeface="Arial" panose="020B0604020202020204" pitchFamily="34" charset="0"/>
                <a:cs typeface="Arial" panose="020B0604020202020204" pitchFamily="34" charset="0"/>
              </a:rPr>
              <a:t>What was the title or position in life of this ancestor (king, widow, and so on)?</a:t>
            </a:r>
          </a:p>
          <a:p>
            <a:pPr marL="800100" lvl="1" indent="-342900">
              <a:buFont typeface="Arial" panose="020B0604020202020204" pitchFamily="34" charset="0"/>
              <a:buChar char="•"/>
            </a:pPr>
            <a:r>
              <a:rPr lang="en-US" sz="1700" dirty="0" smtClean="0">
                <a:latin typeface="Arial" panose="020B0604020202020204" pitchFamily="34" charset="0"/>
                <a:cs typeface="Arial" panose="020B0604020202020204" pitchFamily="34" charset="0"/>
              </a:rPr>
              <a:t>What did this person do that was noteworthy?</a:t>
            </a:r>
          </a:p>
          <a:p>
            <a:pPr marL="800100" lvl="1" indent="-342900">
              <a:buFont typeface="Arial" panose="020B0604020202020204" pitchFamily="34" charset="0"/>
              <a:buChar char="•"/>
            </a:pPr>
            <a:r>
              <a:rPr lang="en-US" sz="1700" dirty="0" smtClean="0">
                <a:latin typeface="Arial" panose="020B0604020202020204" pitchFamily="34" charset="0"/>
                <a:cs typeface="Arial" panose="020B0604020202020204" pitchFamily="34" charset="0"/>
              </a:rPr>
              <a:t>What do we know of this person’s character?</a:t>
            </a:r>
          </a:p>
          <a:p>
            <a:pPr marL="800100" lvl="1" indent="-342900">
              <a:buFont typeface="Arial" panose="020B0604020202020204" pitchFamily="34" charset="0"/>
              <a:buChar char="•"/>
            </a:pPr>
            <a:r>
              <a:rPr lang="en-US" sz="1700" dirty="0" smtClean="0">
                <a:latin typeface="Arial" panose="020B0604020202020204" pitchFamily="34" charset="0"/>
                <a:cs typeface="Arial" panose="020B0604020202020204" pitchFamily="34" charset="0"/>
              </a:rPr>
              <a:t>What good quality in this person reminds you of Jesus?</a:t>
            </a:r>
            <a:endParaRPr lang="en-US" sz="1700" dirty="0">
              <a:latin typeface="Arial" panose="020B0604020202020204" pitchFamily="34" charset="0"/>
              <a:cs typeface="Arial" panose="020B0604020202020204" pitchFamily="34" charset="0"/>
            </a:endParaRPr>
          </a:p>
        </p:txBody>
      </p:sp>
      <p:sp>
        <p:nvSpPr>
          <p:cNvPr id="6" name="TextBox 5"/>
          <p:cNvSpPr txBox="1"/>
          <p:nvPr/>
        </p:nvSpPr>
        <p:spPr>
          <a:xfrm>
            <a:off x="351183" y="1621506"/>
            <a:ext cx="4194313" cy="1923604"/>
          </a:xfrm>
          <a:prstGeom prst="rect">
            <a:avLst/>
          </a:prstGeom>
          <a:noFill/>
        </p:spPr>
        <p:txBody>
          <a:bodyPr wrap="square" rtlCol="0">
            <a:spAutoFit/>
          </a:bodyPr>
          <a:lstStyle/>
          <a:p>
            <a:r>
              <a:rPr lang="en-US" sz="1700" b="1" dirty="0" smtClean="0">
                <a:latin typeface="Arial" panose="020B0604020202020204" pitchFamily="34" charset="0"/>
                <a:cs typeface="Arial" panose="020B0604020202020204" pitchFamily="34" charset="0"/>
              </a:rPr>
              <a:t>Activity: “The House of David”</a:t>
            </a:r>
          </a:p>
          <a:p>
            <a:r>
              <a:rPr lang="en-US" sz="1700" dirty="0" smtClean="0">
                <a:latin typeface="Arial" panose="020B0604020202020204" pitchFamily="34" charset="0"/>
                <a:cs typeface="Arial" panose="020B0604020202020204" pitchFamily="34" charset="0"/>
              </a:rPr>
              <a:t>If you use </a:t>
            </a:r>
            <a:r>
              <a:rPr lang="en-US" sz="1700" i="1" dirty="0" smtClean="0">
                <a:latin typeface="Arial" panose="020B0604020202020204" pitchFamily="34" charset="0"/>
                <a:cs typeface="Arial" panose="020B0604020202020204" pitchFamily="34" charset="0"/>
              </a:rPr>
              <a:t>Breakthrough! The Bible for Young Catholics, </a:t>
            </a:r>
            <a:r>
              <a:rPr lang="en-US" sz="1700" dirty="0" smtClean="0">
                <a:latin typeface="Arial" panose="020B0604020202020204" pitchFamily="34" charset="0"/>
                <a:cs typeface="Arial" panose="020B0604020202020204" pitchFamily="34" charset="0"/>
              </a:rPr>
              <a:t>read </a:t>
            </a:r>
            <a:r>
              <a:rPr lang="en-US" sz="1700" dirty="0">
                <a:latin typeface="Arial" panose="020B0604020202020204" pitchFamily="34" charset="0"/>
                <a:cs typeface="Arial" panose="020B0604020202020204" pitchFamily="34" charset="0"/>
              </a:rPr>
              <a:t>about the ancestor </a:t>
            </a:r>
            <a:r>
              <a:rPr lang="en-US" sz="1700" dirty="0" smtClean="0">
                <a:latin typeface="Arial" panose="020B0604020202020204" pitchFamily="34" charset="0"/>
                <a:cs typeface="Arial" panose="020B0604020202020204" pitchFamily="34" charset="0"/>
              </a:rPr>
              <a:t>of Jesus assigned to your </a:t>
            </a:r>
            <a:r>
              <a:rPr lang="en-US" sz="1700" dirty="0" smtClean="0">
                <a:latin typeface="Arial" panose="020B0604020202020204" pitchFamily="34" charset="0"/>
                <a:cs typeface="Arial" panose="020B0604020202020204" pitchFamily="34" charset="0"/>
              </a:rPr>
              <a:t>group, located in the color inserts:</a:t>
            </a:r>
            <a:endParaRPr lang="en-US" sz="1700" dirty="0" smtClean="0">
              <a:latin typeface="Arial" panose="020B0604020202020204" pitchFamily="34" charset="0"/>
              <a:cs typeface="Arial" panose="020B0604020202020204" pitchFamily="34" charset="0"/>
            </a:endParaRPr>
          </a:p>
          <a:p>
            <a:pPr algn="ctr"/>
            <a:endParaRPr lang="en-US" sz="1700" i="1" dirty="0">
              <a:latin typeface="Arial" panose="020B0604020202020204" pitchFamily="34" charset="0"/>
              <a:cs typeface="Arial" panose="020B0604020202020204" pitchFamily="34" charset="0"/>
            </a:endParaRPr>
          </a:p>
          <a:p>
            <a:pPr algn="ctr"/>
            <a:endParaRPr lang="en-US" sz="1700" i="1" dirty="0"/>
          </a:p>
        </p:txBody>
      </p:sp>
      <p:sp>
        <p:nvSpPr>
          <p:cNvPr id="7" name="Content Placeholder 3"/>
          <p:cNvSpPr txBox="1">
            <a:spLocks/>
          </p:cNvSpPr>
          <p:nvPr/>
        </p:nvSpPr>
        <p:spPr>
          <a:xfrm>
            <a:off x="633773" y="3000952"/>
            <a:ext cx="3829878" cy="15803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700" b="1" dirty="0" smtClean="0">
                <a:latin typeface="Arial" panose="020B0604020202020204" pitchFamily="34" charset="0"/>
                <a:cs typeface="Arial" panose="020B0604020202020204" pitchFamily="34" charset="0"/>
              </a:rPr>
              <a:t>Group 1: </a:t>
            </a:r>
            <a:r>
              <a:rPr lang="en-US" sz="1700" dirty="0" smtClean="0">
                <a:latin typeface="Arial" panose="020B0604020202020204" pitchFamily="34" charset="0"/>
                <a:cs typeface="Arial" panose="020B0604020202020204" pitchFamily="34" charset="0"/>
              </a:rPr>
              <a:t>Abraham</a:t>
            </a:r>
          </a:p>
          <a:p>
            <a:pPr fontAlgn="auto">
              <a:spcAft>
                <a:spcPts val="0"/>
              </a:spcAft>
            </a:pPr>
            <a:r>
              <a:rPr lang="en-US" sz="1700" b="1" dirty="0" smtClean="0">
                <a:latin typeface="Arial" panose="020B0604020202020204" pitchFamily="34" charset="0"/>
                <a:cs typeface="Arial" panose="020B0604020202020204" pitchFamily="34" charset="0"/>
              </a:rPr>
              <a:t>Group </a:t>
            </a:r>
            <a:r>
              <a:rPr lang="en-US" sz="1700" b="1" dirty="0" smtClean="0">
                <a:latin typeface="Arial" panose="020B0604020202020204" pitchFamily="34" charset="0"/>
                <a:cs typeface="Arial" panose="020B0604020202020204" pitchFamily="34" charset="0"/>
              </a:rPr>
              <a:t>2: </a:t>
            </a:r>
            <a:r>
              <a:rPr lang="en-US" sz="1700" dirty="0" smtClean="0">
                <a:latin typeface="Arial" panose="020B0604020202020204" pitchFamily="34" charset="0"/>
                <a:cs typeface="Arial" panose="020B0604020202020204" pitchFamily="34" charset="0"/>
              </a:rPr>
              <a:t>David</a:t>
            </a:r>
          </a:p>
          <a:p>
            <a:pPr fontAlgn="auto">
              <a:spcAft>
                <a:spcPts val="0"/>
              </a:spcAft>
            </a:pPr>
            <a:r>
              <a:rPr lang="en-US" sz="1700" b="1" dirty="0" smtClean="0">
                <a:latin typeface="Arial" panose="020B0604020202020204" pitchFamily="34" charset="0"/>
                <a:cs typeface="Arial" panose="020B0604020202020204" pitchFamily="34" charset="0"/>
              </a:rPr>
              <a:t>Group </a:t>
            </a:r>
            <a:r>
              <a:rPr lang="en-US" sz="1700" b="1" dirty="0" smtClean="0">
                <a:latin typeface="Arial" panose="020B0604020202020204" pitchFamily="34" charset="0"/>
                <a:cs typeface="Arial" panose="020B0604020202020204" pitchFamily="34" charset="0"/>
              </a:rPr>
              <a:t>3: </a:t>
            </a:r>
            <a:r>
              <a:rPr lang="en-US" sz="1700" dirty="0" smtClean="0">
                <a:latin typeface="Arial" panose="020B0604020202020204" pitchFamily="34" charset="0"/>
                <a:cs typeface="Arial" panose="020B0604020202020204" pitchFamily="34" charset="0"/>
              </a:rPr>
              <a:t>Ruth</a:t>
            </a:r>
          </a:p>
          <a:p>
            <a:pPr fontAlgn="auto">
              <a:spcAft>
                <a:spcPts val="0"/>
              </a:spcAft>
            </a:pPr>
            <a:r>
              <a:rPr lang="en-US" sz="1700" b="1" dirty="0" smtClean="0">
                <a:latin typeface="Arial" panose="020B0604020202020204" pitchFamily="34" charset="0"/>
                <a:cs typeface="Arial" panose="020B0604020202020204" pitchFamily="34" charset="0"/>
              </a:rPr>
              <a:t>Group </a:t>
            </a:r>
            <a:r>
              <a:rPr lang="en-US" sz="1700" b="1" dirty="0" smtClean="0">
                <a:latin typeface="Arial" panose="020B0604020202020204" pitchFamily="34" charset="0"/>
                <a:cs typeface="Arial" panose="020B0604020202020204" pitchFamily="34" charset="0"/>
              </a:rPr>
              <a:t>4: </a:t>
            </a:r>
            <a:r>
              <a:rPr lang="en-US" sz="1700" dirty="0" smtClean="0">
                <a:latin typeface="Arial" panose="020B0604020202020204" pitchFamily="34" charset="0"/>
                <a:cs typeface="Arial" panose="020B0604020202020204" pitchFamily="34" charset="0"/>
              </a:rPr>
              <a:t>Mary</a:t>
            </a:r>
            <a:endParaRPr lang="en-US" sz="1700" dirty="0" smtClean="0">
              <a:latin typeface="Arial" panose="020B0604020202020204" pitchFamily="34" charset="0"/>
              <a:cs typeface="Arial" panose="020B0604020202020204" pitchFamily="34" charset="0"/>
            </a:endParaRPr>
          </a:p>
          <a:p>
            <a:pPr fontAlgn="auto">
              <a:spcAft>
                <a:spcPts val="0"/>
              </a:spcAft>
            </a:pPr>
            <a:endParaRPr lang="en-US" sz="1700" dirty="0">
              <a:latin typeface="Arial" panose="020B0604020202020204" pitchFamily="34" charset="0"/>
              <a:cs typeface="Arial" panose="020B0604020202020204" pitchFamily="34" charset="0"/>
            </a:endParaRPr>
          </a:p>
        </p:txBody>
      </p:sp>
      <p:pic>
        <p:nvPicPr>
          <p:cNvPr id="8" name="Picture 7" descr="S5-shutterstock_15750443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8145" y="1644569"/>
            <a:ext cx="4385855" cy="2460357"/>
          </a:xfrm>
          <a:prstGeom prst="rect">
            <a:avLst/>
          </a:prstGeom>
        </p:spPr>
      </p:pic>
      <p:sp>
        <p:nvSpPr>
          <p:cNvPr id="9" name="TextBox 8"/>
          <p:cNvSpPr txBox="1"/>
          <p:nvPr/>
        </p:nvSpPr>
        <p:spPr>
          <a:xfrm>
            <a:off x="5402551" y="4089268"/>
            <a:ext cx="3756050"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GmbH/www.shutterstock.com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90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pPr>
              <a:lnSpc>
                <a:spcPct val="110000"/>
              </a:lnSpc>
            </a:pPr>
            <a:r>
              <a:rPr lang="en-US" sz="4700" b="1" dirty="0" smtClean="0">
                <a:solidFill>
                  <a:srgbClr val="0A5598"/>
                </a:solidFill>
                <a:latin typeface="Arial" panose="020B0604020202020204" pitchFamily="34" charset="0"/>
                <a:cs typeface="Arial" panose="020B0604020202020204" pitchFamily="34" charset="0"/>
              </a:rPr>
              <a:t>“Jesus, Messiah for the World”</a:t>
            </a:r>
            <a:br>
              <a:rPr lang="en-US" sz="47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(Matthew 1:1–17, 2:1–12)</a:t>
            </a:r>
            <a:endParaRPr lang="en-US" sz="2000" b="1" dirty="0">
              <a:solidFill>
                <a:schemeClr val="tx1">
                  <a:lumMod val="50000"/>
                  <a:lumOff val="50000"/>
                </a:schemeClr>
              </a:solidFill>
              <a:latin typeface="Arial" pitchFamily="34" charset="0"/>
              <a:cs typeface="Arial" pitchFamily="34" charset="0"/>
            </a:endParaRPr>
          </a:p>
        </p:txBody>
      </p:sp>
      <p:sp>
        <p:nvSpPr>
          <p:cNvPr id="5" name="Content Placeholder 4"/>
          <p:cNvSpPr>
            <a:spLocks noGrp="1"/>
          </p:cNvSpPr>
          <p:nvPr>
            <p:ph idx="1"/>
          </p:nvPr>
        </p:nvSpPr>
        <p:spPr>
          <a:xfrm>
            <a:off x="457200" y="1600200"/>
            <a:ext cx="8229600" cy="4525963"/>
          </a:xfrm>
        </p:spPr>
        <p:txBody>
          <a:bodyPr>
            <a:normAutofit/>
          </a:bodyPr>
          <a:lstStyle/>
          <a:p>
            <a:r>
              <a:rPr lang="en-US" sz="2800" dirty="0" smtClean="0">
                <a:latin typeface="Arial" pitchFamily="34" charset="0"/>
                <a:cs typeface="Arial" pitchFamily="34" charset="0"/>
              </a:rPr>
              <a:t>The Gospel of Matthew begins with the ancestors of Jesus, so that its Jewish Christian readers would know that Jesus was a descendant of their spiritual father, Abraham, and of the house and line of famous King David.</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82998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pPr>
              <a:lnSpc>
                <a:spcPct val="110000"/>
              </a:lnSpc>
            </a:pPr>
            <a:r>
              <a:rPr lang="en-US" sz="4700" b="1" dirty="0" smtClean="0">
                <a:solidFill>
                  <a:srgbClr val="0A5598"/>
                </a:solidFill>
                <a:latin typeface="Arial" panose="020B0604020202020204" pitchFamily="34" charset="0"/>
                <a:cs typeface="Arial" panose="020B0604020202020204" pitchFamily="34" charset="0"/>
              </a:rPr>
              <a:t>“Jesus, Messiah for the World”</a:t>
            </a:r>
            <a:br>
              <a:rPr lang="en-US" sz="47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(Matthew 1:1–17, 2:1–12)</a:t>
            </a:r>
            <a:endParaRPr lang="en-US" sz="20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800" dirty="0" smtClean="0">
                <a:latin typeface="Arial" pitchFamily="34" charset="0"/>
                <a:cs typeface="Arial" pitchFamily="34" charset="0"/>
              </a:rPr>
              <a:t>Jesus’ ancestors include both Jews and Gentiles. Ruth was a Gentile who married </a:t>
            </a:r>
            <a:r>
              <a:rPr lang="en-US" sz="2800" dirty="0" smtClean="0">
                <a:latin typeface="Arial" pitchFamily="34" charset="0"/>
                <a:cs typeface="Arial" pitchFamily="34" charset="0"/>
              </a:rPr>
              <a:t>into</a:t>
            </a:r>
            <a:br>
              <a:rPr lang="en-US" sz="2800" dirty="0" smtClean="0">
                <a:latin typeface="Arial" pitchFamily="34" charset="0"/>
                <a:cs typeface="Arial" pitchFamily="34" charset="0"/>
              </a:rPr>
            </a:br>
            <a:r>
              <a:rPr lang="en-US" sz="2800" dirty="0" smtClean="0">
                <a:latin typeface="Arial" pitchFamily="34" charset="0"/>
                <a:cs typeface="Arial" pitchFamily="34" charset="0"/>
              </a:rPr>
              <a:t>a </a:t>
            </a:r>
            <a:r>
              <a:rPr lang="en-US" sz="2800" dirty="0" smtClean="0">
                <a:latin typeface="Arial" pitchFamily="34" charset="0"/>
                <a:cs typeface="Arial" pitchFamily="34" charset="0"/>
              </a:rPr>
              <a:t>Jewish family.</a:t>
            </a:r>
          </a:p>
          <a:p>
            <a:r>
              <a:rPr lang="en-US" sz="2800" dirty="0" smtClean="0">
                <a:latin typeface="Arial" pitchFamily="34" charset="0"/>
                <a:cs typeface="Arial" pitchFamily="34" charset="0"/>
              </a:rPr>
              <a:t>The Wise Men, or Magi, teach us that the Messiah came not just to the </a:t>
            </a:r>
            <a:r>
              <a:rPr lang="en-US" sz="2800" dirty="0" smtClean="0">
                <a:latin typeface="Arial" pitchFamily="34" charset="0"/>
                <a:cs typeface="Arial" pitchFamily="34" charset="0"/>
              </a:rPr>
              <a:t>Jews </a:t>
            </a:r>
            <a:r>
              <a:rPr lang="en-US" sz="2800" dirty="0" smtClean="0">
                <a:latin typeface="Arial" pitchFamily="34" charset="0"/>
                <a:cs typeface="Arial" pitchFamily="34" charset="0"/>
              </a:rPr>
              <a:t>but </a:t>
            </a:r>
            <a:r>
              <a:rPr lang="en-US" sz="2800" dirty="0" smtClean="0">
                <a:latin typeface="Arial" pitchFamily="34" charset="0"/>
                <a:cs typeface="Arial" pitchFamily="34" charset="0"/>
              </a:rPr>
              <a:t>also to </a:t>
            </a:r>
            <a:r>
              <a:rPr lang="en-US" sz="2800" dirty="0" smtClean="0">
                <a:latin typeface="Arial" pitchFamily="34" charset="0"/>
                <a:cs typeface="Arial" pitchFamily="34" charset="0"/>
              </a:rPr>
              <a:t>the </a:t>
            </a:r>
            <a:r>
              <a:rPr lang="en-US" sz="2800" dirty="0" smtClean="0">
                <a:latin typeface="Arial" pitchFamily="34" charset="0"/>
                <a:cs typeface="Arial" pitchFamily="34" charset="0"/>
              </a:rPr>
              <a:t>Gentiles. </a:t>
            </a:r>
            <a:r>
              <a:rPr lang="en-US" sz="2800" dirty="0" smtClean="0">
                <a:latin typeface="Arial" pitchFamily="34" charset="0"/>
                <a:cs typeface="Arial" pitchFamily="34" charset="0"/>
              </a:rPr>
              <a:t>The Wise Men found God through their observations of the natural world.</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711612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pPr>
              <a:lnSpc>
                <a:spcPct val="110000"/>
              </a:lnSpc>
            </a:pPr>
            <a:r>
              <a:rPr lang="en-US" sz="4700" b="1" dirty="0" smtClean="0">
                <a:solidFill>
                  <a:srgbClr val="0A5598"/>
                </a:solidFill>
                <a:latin typeface="Arial" panose="020B0604020202020204" pitchFamily="34" charset="0"/>
                <a:cs typeface="Arial" panose="020B0604020202020204" pitchFamily="34" charset="0"/>
              </a:rPr>
              <a:t>“Jesus, Messiah for the World”</a:t>
            </a:r>
            <a:br>
              <a:rPr lang="en-US" sz="47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(Matthew 1:1–17, 2:1–12)</a:t>
            </a:r>
            <a:endParaRPr lang="en-US" sz="2000" b="1" dirty="0">
              <a:solidFill>
                <a:schemeClr val="tx1">
                  <a:lumMod val="50000"/>
                  <a:lumOff val="50000"/>
                </a:schemeClr>
              </a:solidFill>
              <a:latin typeface="Arial" pitchFamily="34" charset="0"/>
              <a:cs typeface="Arial" pitchFamily="34" charset="0"/>
            </a:endParaRPr>
          </a:p>
        </p:txBody>
      </p:sp>
      <p:sp>
        <p:nvSpPr>
          <p:cNvPr id="5" name="TextBox 4"/>
          <p:cNvSpPr txBox="1"/>
          <p:nvPr/>
        </p:nvSpPr>
        <p:spPr>
          <a:xfrm>
            <a:off x="564526" y="1831032"/>
            <a:ext cx="3207026"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Practice It!</a:t>
            </a:r>
            <a:endParaRPr lang="en-US" b="1" dirty="0">
              <a:latin typeface="Arial" panose="020B0604020202020204" pitchFamily="34" charset="0"/>
              <a:cs typeface="Arial" panose="020B0604020202020204" pitchFamily="34" charset="0"/>
            </a:endParaRPr>
          </a:p>
        </p:txBody>
      </p:sp>
      <p:sp>
        <p:nvSpPr>
          <p:cNvPr id="6" name="TextBox 5"/>
          <p:cNvSpPr txBox="1"/>
          <p:nvPr/>
        </p:nvSpPr>
        <p:spPr>
          <a:xfrm>
            <a:off x="564526" y="2292697"/>
            <a:ext cx="3988904" cy="2800766"/>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Journal or write one paragraph about why ancestors are important:</a:t>
            </a: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What do ancestors tell us?</a:t>
            </a: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What do Jesus’ ancestors tell us about Jesus? </a:t>
            </a: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How do they help us to understand Jesus better?</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4796643" y="5089608"/>
            <a:ext cx="3286539"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johavel/www.istockphoto.com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33786184_thumbnai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9068" y="1831031"/>
            <a:ext cx="3262431" cy="3262431"/>
          </a:xfrm>
          <a:prstGeom prst="rect">
            <a:avLst/>
          </a:prstGeom>
        </p:spPr>
      </p:pic>
    </p:spTree>
    <p:extLst>
      <p:ext uri="{BB962C8B-B14F-4D97-AF65-F5344CB8AC3E}">
        <p14:creationId xmlns:p14="http://schemas.microsoft.com/office/powerpoint/2010/main" val="292939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44579"/>
            <a:ext cx="9144000" cy="1143000"/>
          </a:xfrm>
        </p:spPr>
        <p:txBody>
          <a:bodyPr>
            <a:normAutofit fontScale="90000"/>
          </a:bodyPr>
          <a:lstStyle/>
          <a:p>
            <a:pPr>
              <a:lnSpc>
                <a:spcPct val="110000"/>
              </a:lnSpc>
            </a:pPr>
            <a:r>
              <a:rPr lang="en-US" sz="4100" b="1" dirty="0" smtClean="0">
                <a:solidFill>
                  <a:srgbClr val="178D34"/>
                </a:solidFill>
                <a:latin typeface="Arial" panose="020B0604020202020204" pitchFamily="34" charset="0"/>
                <a:cs typeface="Arial" panose="020B0604020202020204" pitchFamily="34" charset="0"/>
              </a:rPr>
              <a:t>“Jesus’ Teaching Meets Opposition”</a:t>
            </a:r>
            <a:br>
              <a:rPr lang="en-US" sz="4100" b="1" dirty="0" smtClean="0">
                <a:solidFill>
                  <a:srgbClr val="178D34"/>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(Matthew 12:15–21,13:53–58,15:1–9)</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57200" y="1603657"/>
            <a:ext cx="8110330" cy="461665"/>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Jesus’ teaching was opposed by the Jewish leaders.</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2627329" y="5402438"/>
            <a:ext cx="3644348" cy="200055"/>
          </a:xfrm>
          <a:prstGeom prst="rect">
            <a:avLst/>
          </a:prstGeom>
          <a:noFill/>
        </p:spPr>
        <p:txBody>
          <a:bodyPr wrap="square" rtlCol="0">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igor.stevanovic/www.shutterstock.com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7-shutterstock_18315002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9700" y="2204852"/>
            <a:ext cx="4776032" cy="3188256"/>
          </a:xfrm>
          <a:prstGeom prst="rect">
            <a:avLst/>
          </a:prstGeom>
        </p:spPr>
      </p:pic>
    </p:spTree>
    <p:extLst>
      <p:ext uri="{BB962C8B-B14F-4D97-AF65-F5344CB8AC3E}">
        <p14:creationId xmlns:p14="http://schemas.microsoft.com/office/powerpoint/2010/main" val="957523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4663</TotalTime>
  <Words>1056</Words>
  <Application>Microsoft Office PowerPoint</Application>
  <PresentationFormat>On-screen Show (4:3)</PresentationFormat>
  <Paragraphs>112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CorpPowerpoint</vt:lpstr>
      <vt:lpstr>PowerPoint Presentation</vt:lpstr>
      <vt:lpstr>PowerPoint Presentation</vt:lpstr>
      <vt:lpstr>Chapter Summary The Bible: The Gospel of Matthew </vt:lpstr>
      <vt:lpstr>“Jesus, Messiah for the World” (Matthew 1:1–17, 2:1–12)</vt:lpstr>
      <vt:lpstr>“Jesus, Messiah for the World” (Matthew 1:1–17, 2:1–12)</vt:lpstr>
      <vt:lpstr>“Jesus, Messiah for the World” (Matthew 1:1–17, 2:1–12)</vt:lpstr>
      <vt:lpstr>“Jesus, Messiah for the World” (Matthew 1:1–17, 2:1–12)</vt:lpstr>
      <vt:lpstr>“Jesus, Messiah for the World” (Matthew 1:1–17, 2:1–12)</vt:lpstr>
      <vt:lpstr>“Jesus’ Teaching Meets Opposition” (Matthew 12:15–21,13:53–58,15:1–9) </vt:lpstr>
      <vt:lpstr>“Jesus’ Teaching Meets Opposition” (Matthew 12:15–21, 13:53–58, 15:1–9) </vt:lpstr>
      <vt:lpstr>“Jesus’ Teaching Meets Opposition” (Matthew 12:15–21, 13:53–58, 15:1–9) </vt:lpstr>
      <vt:lpstr>“Jesus’ Teaching Meets Opposition” (Matthew 12:15–21,13:53–58,15:1–9)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213</cp:revision>
  <dcterms:created xsi:type="dcterms:W3CDTF">2012-11-07T17:11:11Z</dcterms:created>
  <dcterms:modified xsi:type="dcterms:W3CDTF">2015-05-19T18:46:18Z</dcterms:modified>
</cp:coreProperties>
</file>