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21382" autoAdjust="0"/>
    <p:restoredTop sz="85099" autoAdjust="0"/>
  </p:normalViewPr>
  <p:slideViewPr>
    <p:cSldViewPr>
      <p:cViewPr varScale="1">
        <p:scale>
          <a:sx n="111" d="100"/>
          <a:sy n="111" d="100"/>
        </p:scale>
        <p:origin x="-112" y="-2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3FF23C-C41F-49B7-B0DF-5607DAB0ECA4}" type="datetimeFigureOut">
              <a:rPr lang="en-US" smtClean="0"/>
              <a:t>1/12/15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C1F06-771D-4A8B-87BE-0C28F82C72BD}" type="slidenum">
              <a:rPr lang="en-US" smtClean="0"/>
              <a:t>‹#›</a:t>
            </a:fld>
            <a:endParaRPr lang="en-US"/>
          </a:p>
        </p:txBody>
      </p:sp>
    </p:spTree>
    <p:extLst>
      <p:ext uri="{BB962C8B-B14F-4D97-AF65-F5344CB8AC3E}">
        <p14:creationId xmlns:p14="http://schemas.microsoft.com/office/powerpoint/2010/main" val="644172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Qur’an is about two-thirds as long as the New Testament. It is generally thought to be poetically brilliant and pleasing to the ear; it is oftentimes recited and not just read. The Qur’an also is commonly produced, as shown on this slide, in impressive Arabic script, sometimes with decorative features. (See the next slide, on calligraphy.)</a:t>
            </a:r>
          </a:p>
        </p:txBody>
      </p:sp>
      <p:sp>
        <p:nvSpPr>
          <p:cNvPr id="4" name="Slide Number Placeholder 3"/>
          <p:cNvSpPr>
            <a:spLocks noGrp="1"/>
          </p:cNvSpPr>
          <p:nvPr>
            <p:ph type="sldNum" sz="quarter" idx="10"/>
          </p:nvPr>
        </p:nvSpPr>
        <p:spPr/>
        <p:txBody>
          <a:bodyPr/>
          <a:lstStyle/>
          <a:p>
            <a:fld id="{E43C1F06-771D-4A8B-87BE-0C28F82C72BD}" type="slidenum">
              <a:rPr lang="en-US" smtClean="0"/>
              <a:t>2</a:t>
            </a:fld>
            <a:endParaRPr lang="en-US"/>
          </a:p>
        </p:txBody>
      </p:sp>
    </p:spTree>
    <p:extLst>
      <p:ext uri="{BB962C8B-B14F-4D97-AF65-F5344CB8AC3E}">
        <p14:creationId xmlns:p14="http://schemas.microsoft.com/office/powerpoint/2010/main" val="2794484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Istanbul, before it was conquered by the Ottoman empire in 1453 and became its capital city, had been known as Constantinople, named for the Roman emperor Constantine the Great, who reigned from 306 to 337. Along with this mosque, Istanbul is home to the </a:t>
            </a:r>
            <a:r>
              <a:rPr lang="en-US" sz="1200" kern="1200" dirty="0" err="1" smtClean="0">
                <a:solidFill>
                  <a:schemeClr val="tx1"/>
                </a:solidFill>
                <a:effectLst/>
                <a:latin typeface="+mn-lt"/>
                <a:ea typeface="+mn-ea"/>
                <a:cs typeface="+mn-cs"/>
              </a:rPr>
              <a:t>Hagia</a:t>
            </a:r>
            <a:r>
              <a:rPr lang="en-US" sz="1200" kern="1200" dirty="0" smtClean="0">
                <a:solidFill>
                  <a:schemeClr val="tx1"/>
                </a:solidFill>
                <a:effectLst/>
                <a:latin typeface="+mn-lt"/>
                <a:ea typeface="+mn-ea"/>
                <a:cs typeface="+mn-cs"/>
              </a:rPr>
              <a:t> Sophia, built during the reign of Byzantine emperor Justinian, who reigned from 527 to 565. The </a:t>
            </a:r>
            <a:r>
              <a:rPr lang="en-US" sz="1200" kern="1200" dirty="0" err="1" smtClean="0">
                <a:solidFill>
                  <a:schemeClr val="tx1"/>
                </a:solidFill>
                <a:effectLst/>
                <a:latin typeface="+mn-lt"/>
                <a:ea typeface="+mn-ea"/>
                <a:cs typeface="+mn-cs"/>
              </a:rPr>
              <a:t>Hagia</a:t>
            </a:r>
            <a:r>
              <a:rPr lang="en-US" sz="1200" kern="1200" dirty="0" smtClean="0">
                <a:solidFill>
                  <a:schemeClr val="tx1"/>
                </a:solidFill>
                <a:effectLst/>
                <a:latin typeface="+mn-lt"/>
                <a:ea typeface="+mn-ea"/>
                <a:cs typeface="+mn-cs"/>
              </a:rPr>
              <a:t> Sophia is considered to be perhaps the greatest Byzantine architectural achievement. When Constantinople fell, the icons adorning the interior of </a:t>
            </a:r>
            <a:r>
              <a:rPr lang="en-US" sz="1200" kern="1200" dirty="0" err="1" smtClean="0">
                <a:solidFill>
                  <a:schemeClr val="tx1"/>
                </a:solidFill>
                <a:effectLst/>
                <a:latin typeface="+mn-lt"/>
                <a:ea typeface="+mn-ea"/>
                <a:cs typeface="+mn-cs"/>
              </a:rPr>
              <a:t>Hagia</a:t>
            </a:r>
            <a:r>
              <a:rPr lang="en-US" sz="1200" kern="1200" dirty="0" smtClean="0">
                <a:solidFill>
                  <a:schemeClr val="tx1"/>
                </a:solidFill>
                <a:effectLst/>
                <a:latin typeface="+mn-lt"/>
                <a:ea typeface="+mn-ea"/>
                <a:cs typeface="+mn-cs"/>
              </a:rPr>
              <a:t> Sophia were whitewashed and the building was converted into a mosque. Today it maintains museum status.</a:t>
            </a:r>
          </a:p>
        </p:txBody>
      </p:sp>
      <p:sp>
        <p:nvSpPr>
          <p:cNvPr id="4" name="Slide Number Placeholder 3"/>
          <p:cNvSpPr>
            <a:spLocks noGrp="1"/>
          </p:cNvSpPr>
          <p:nvPr>
            <p:ph type="sldNum" sz="quarter" idx="10"/>
          </p:nvPr>
        </p:nvSpPr>
        <p:spPr/>
        <p:txBody>
          <a:bodyPr/>
          <a:lstStyle/>
          <a:p>
            <a:fld id="{E43C1F06-771D-4A8B-87BE-0C28F82C72BD}" type="slidenum">
              <a:rPr lang="en-US" smtClean="0"/>
              <a:t>11</a:t>
            </a:fld>
            <a:endParaRPr lang="en-US"/>
          </a:p>
        </p:txBody>
      </p:sp>
    </p:spTree>
    <p:extLst>
      <p:ext uri="{BB962C8B-B14F-4D97-AF65-F5344CB8AC3E}">
        <p14:creationId xmlns:p14="http://schemas.microsoft.com/office/powerpoint/2010/main" val="4239412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Muhammad, at the beckoning of the angel Gabriel, was transported from Mecca to Jerusalem and from there up through the various levels of Heaven, eventually encountering God. The Arabic name for Muhammad’s ascension to Heaven is </a:t>
            </a:r>
            <a:r>
              <a:rPr lang="en-US" sz="1200" i="1" kern="1200" dirty="0" err="1" smtClean="0">
                <a:solidFill>
                  <a:schemeClr val="tx1"/>
                </a:solidFill>
                <a:effectLst/>
                <a:latin typeface="+mn-lt"/>
                <a:ea typeface="+mn-ea"/>
                <a:cs typeface="+mn-cs"/>
              </a:rPr>
              <a:t>miraj</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is an especially significant event for Sufis, who consider Muhammad because of this experience to have been endowed with special spiritual knowledge. The Qur’an (17:1) mentions the </a:t>
            </a:r>
            <a:r>
              <a:rPr lang="en-US" sz="1200" i="1" kern="1200" dirty="0" err="1" smtClean="0">
                <a:solidFill>
                  <a:schemeClr val="tx1"/>
                </a:solidFill>
                <a:effectLst/>
                <a:latin typeface="+mn-lt"/>
                <a:ea typeface="+mn-ea"/>
                <a:cs typeface="+mn-cs"/>
              </a:rPr>
              <a:t>miraj</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but much more elaborate accounts are set forth in the </a:t>
            </a:r>
            <a:r>
              <a:rPr lang="en-US" sz="1200" i="1" kern="1200" dirty="0" smtClean="0">
                <a:solidFill>
                  <a:schemeClr val="tx1"/>
                </a:solidFill>
                <a:effectLst/>
                <a:latin typeface="+mn-lt"/>
                <a:ea typeface="+mn-ea"/>
                <a:cs typeface="+mn-cs"/>
              </a:rPr>
              <a:t>hadith</a:t>
            </a:r>
            <a:r>
              <a:rPr lang="en-US" sz="1200" kern="1200" dirty="0" smtClean="0">
                <a:solidFill>
                  <a:schemeClr val="tx1"/>
                </a:solidFill>
                <a:effectLst/>
                <a:latin typeface="+mn-lt"/>
                <a:ea typeface="+mn-ea"/>
                <a:cs typeface="+mn-cs"/>
              </a:rPr>
              <a:t> literature (whence the story about God agreeing to limit the number of daily prayers to five, noted on slide 7). The presence of the Dome on the Rock and its specific location on the Temple Mount are significant factors with regard to political controversy concerning the city of Jerusalem.</a:t>
            </a:r>
          </a:p>
        </p:txBody>
      </p:sp>
      <p:sp>
        <p:nvSpPr>
          <p:cNvPr id="4" name="Slide Number Placeholder 3"/>
          <p:cNvSpPr>
            <a:spLocks noGrp="1"/>
          </p:cNvSpPr>
          <p:nvPr>
            <p:ph type="sldNum" sz="quarter" idx="10"/>
          </p:nvPr>
        </p:nvSpPr>
        <p:spPr/>
        <p:txBody>
          <a:bodyPr/>
          <a:lstStyle/>
          <a:p>
            <a:fld id="{E43C1F06-771D-4A8B-87BE-0C28F82C72BD}" type="slidenum">
              <a:rPr lang="en-US" smtClean="0"/>
              <a:t>12</a:t>
            </a:fld>
            <a:endParaRPr lang="en-US"/>
          </a:p>
        </p:txBody>
      </p:sp>
    </p:spTree>
    <p:extLst>
      <p:ext uri="{BB962C8B-B14F-4D97-AF65-F5344CB8AC3E}">
        <p14:creationId xmlns:p14="http://schemas.microsoft.com/office/powerpoint/2010/main" val="2787485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a:t>
            </a:r>
            <a:r>
              <a:rPr lang="en-US" sz="1200" kern="1200" dirty="0" err="1" smtClean="0">
                <a:solidFill>
                  <a:schemeClr val="tx1"/>
                </a:solidFill>
                <a:effectLst/>
                <a:latin typeface="+mn-lt"/>
                <a:ea typeface="+mn-ea"/>
                <a:cs typeface="+mn-cs"/>
              </a:rPr>
              <a:t>Taj</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Mahal</a:t>
            </a:r>
            <a:r>
              <a:rPr lang="en-US" sz="1200" kern="1200" dirty="0" smtClean="0">
                <a:solidFill>
                  <a:schemeClr val="tx1"/>
                </a:solidFill>
                <a:effectLst/>
                <a:latin typeface="+mn-lt"/>
                <a:ea typeface="+mn-ea"/>
                <a:cs typeface="+mn-cs"/>
              </a:rPr>
              <a:t> is a masterpiece of Mogul architecture and is generally considered to be one of the world’s most beautiful buildings, drawing throngs of visitors year round. </a:t>
            </a:r>
            <a:r>
              <a:rPr lang="en-US" sz="1200" kern="1200" dirty="0" err="1" smtClean="0">
                <a:solidFill>
                  <a:schemeClr val="tx1"/>
                </a:solidFill>
                <a:effectLst/>
                <a:latin typeface="+mn-lt"/>
                <a:ea typeface="+mn-ea"/>
                <a:cs typeface="+mn-cs"/>
              </a:rPr>
              <a:t>Mumtaz</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Mahal</a:t>
            </a:r>
            <a:r>
              <a:rPr lang="en-US" sz="1200" kern="1200" dirty="0" smtClean="0">
                <a:solidFill>
                  <a:schemeClr val="tx1"/>
                </a:solidFill>
                <a:effectLst/>
                <a:latin typeface="+mn-lt"/>
                <a:ea typeface="+mn-ea"/>
                <a:cs typeface="+mn-cs"/>
              </a:rPr>
              <a:t> died in 1632 when giving birth to the couple’s fourteenth child. In addition to the </a:t>
            </a:r>
            <a:r>
              <a:rPr lang="en-US" sz="1200" kern="1200" dirty="0" err="1" smtClean="0">
                <a:solidFill>
                  <a:schemeClr val="tx1"/>
                </a:solidFill>
                <a:effectLst/>
                <a:latin typeface="+mn-lt"/>
                <a:ea typeface="+mn-ea"/>
                <a:cs typeface="+mn-cs"/>
              </a:rPr>
              <a:t>Taj</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Mahal</a:t>
            </a:r>
            <a:r>
              <a:rPr lang="en-US" sz="1200" kern="1200" dirty="0" smtClean="0">
                <a:solidFill>
                  <a:schemeClr val="tx1"/>
                </a:solidFill>
                <a:effectLst/>
                <a:latin typeface="+mn-lt"/>
                <a:ea typeface="+mn-ea"/>
                <a:cs typeface="+mn-cs"/>
              </a:rPr>
              <a:t>, the reign of Shah </a:t>
            </a:r>
            <a:r>
              <a:rPr lang="en-US" sz="1200" kern="1200" dirty="0" err="1" smtClean="0">
                <a:solidFill>
                  <a:schemeClr val="tx1"/>
                </a:solidFill>
                <a:effectLst/>
                <a:latin typeface="+mn-lt"/>
                <a:ea typeface="+mn-ea"/>
                <a:cs typeface="+mn-cs"/>
              </a:rPr>
              <a:t>Jahan</a:t>
            </a:r>
            <a:r>
              <a:rPr lang="en-US" sz="1200" kern="1200" dirty="0" smtClean="0">
                <a:solidFill>
                  <a:schemeClr val="tx1"/>
                </a:solidFill>
                <a:effectLst/>
                <a:latin typeface="+mn-lt"/>
                <a:ea typeface="+mn-ea"/>
                <a:cs typeface="+mn-cs"/>
              </a:rPr>
              <a:t> saw the production of the </a:t>
            </a:r>
            <a:r>
              <a:rPr lang="en-US" sz="1200" i="1" kern="1200" dirty="0" smtClean="0">
                <a:solidFill>
                  <a:schemeClr val="tx1"/>
                </a:solidFill>
                <a:effectLst/>
                <a:latin typeface="+mn-lt"/>
                <a:ea typeface="+mn-ea"/>
                <a:cs typeface="+mn-cs"/>
              </a:rPr>
              <a:t>Shah </a:t>
            </a:r>
            <a:r>
              <a:rPr lang="en-US" sz="1200" i="1" kern="1200" dirty="0" err="1" smtClean="0">
                <a:solidFill>
                  <a:schemeClr val="tx1"/>
                </a:solidFill>
                <a:effectLst/>
                <a:latin typeface="+mn-lt"/>
                <a:ea typeface="+mn-ea"/>
                <a:cs typeface="+mn-cs"/>
              </a:rPr>
              <a:t>Jahan</a:t>
            </a:r>
            <a:r>
              <a:rPr lang="en-US" sz="1200" i="1" kern="1200" dirty="0" smtClean="0">
                <a:solidFill>
                  <a:schemeClr val="tx1"/>
                </a:solidFill>
                <a:effectLst/>
                <a:latin typeface="+mn-lt"/>
                <a:ea typeface="+mn-ea"/>
                <a:cs typeface="+mn-cs"/>
              </a:rPr>
              <a:t> on the Peacock Throne</a:t>
            </a:r>
            <a:r>
              <a:rPr lang="en-US" sz="1200" kern="1200" dirty="0" smtClean="0">
                <a:solidFill>
                  <a:schemeClr val="tx1"/>
                </a:solidFill>
                <a:effectLst/>
                <a:latin typeface="+mn-lt"/>
                <a:ea typeface="+mn-ea"/>
                <a:cs typeface="+mn-cs"/>
              </a:rPr>
              <a:t> (c. 1635, attributed to </a:t>
            </a:r>
            <a:r>
              <a:rPr lang="en-US" sz="1200" kern="1200" dirty="0" err="1" smtClean="0">
                <a:solidFill>
                  <a:schemeClr val="tx1"/>
                </a:solidFill>
                <a:effectLst/>
                <a:latin typeface="+mn-lt"/>
                <a:ea typeface="+mn-ea"/>
                <a:cs typeface="+mn-cs"/>
              </a:rPr>
              <a:t>Govardhan</a:t>
            </a:r>
            <a:r>
              <a:rPr lang="en-US" sz="1200" kern="1200" dirty="0" smtClean="0">
                <a:solidFill>
                  <a:schemeClr val="tx1"/>
                </a:solidFill>
                <a:effectLst/>
                <a:latin typeface="+mn-lt"/>
                <a:ea typeface="+mn-ea"/>
                <a:cs typeface="+mn-cs"/>
              </a:rPr>
              <a:t>), an exquisitely crafted opaque watercolor painting. The Peacock Throne itself, which took seven years to complete, contained lavish jewels and became legendary even during the emperor’s reign. In general, the reign of Shah </a:t>
            </a:r>
            <a:r>
              <a:rPr lang="en-US" sz="1200" kern="1200" dirty="0" err="1" smtClean="0">
                <a:solidFill>
                  <a:schemeClr val="tx1"/>
                </a:solidFill>
                <a:effectLst/>
                <a:latin typeface="+mn-lt"/>
                <a:ea typeface="+mn-ea"/>
                <a:cs typeface="+mn-cs"/>
              </a:rPr>
              <a:t>Jahan</a:t>
            </a:r>
            <a:r>
              <a:rPr lang="en-US" sz="1200" kern="1200" dirty="0" smtClean="0">
                <a:solidFill>
                  <a:schemeClr val="tx1"/>
                </a:solidFill>
                <a:effectLst/>
                <a:latin typeface="+mn-lt"/>
                <a:ea typeface="+mn-ea"/>
                <a:cs typeface="+mn-cs"/>
              </a:rPr>
              <a:t> was the apex of Mogul greatness, a time of peace, prosperity, and spectacular architectural and artistic achievements such as </a:t>
            </a:r>
            <a:r>
              <a:rPr lang="en-US" sz="1200" kern="1200" smtClean="0">
                <a:solidFill>
                  <a:schemeClr val="tx1"/>
                </a:solidFill>
                <a:effectLst/>
                <a:latin typeface="+mn-lt"/>
                <a:ea typeface="+mn-ea"/>
                <a:cs typeface="+mn-cs"/>
              </a:rPr>
              <a:t>these.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43C1F06-771D-4A8B-87BE-0C28F82C72BD}" type="slidenum">
              <a:rPr lang="en-US" smtClean="0"/>
              <a:t>13</a:t>
            </a:fld>
            <a:endParaRPr lang="en-US"/>
          </a:p>
        </p:txBody>
      </p:sp>
    </p:spTree>
    <p:extLst>
      <p:ext uri="{BB962C8B-B14F-4D97-AF65-F5344CB8AC3E}">
        <p14:creationId xmlns:p14="http://schemas.microsoft.com/office/powerpoint/2010/main" val="1522257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There is no better way for the students to acquire understanding of Islamic theology than reading from the Qur’an, just a little bit of which will make clear the great emphasis on the dual character of God as on one hand merciful, and on the other hand the unwavering judge who will determine every individual’s fate on the Day of Doom (or Day of Judgment). Along with strict monotheism, Islam also holds to belief in angels and demons, or </a:t>
            </a:r>
            <a:r>
              <a:rPr lang="en-US" sz="1200" i="1" kern="1200" dirty="0" smtClean="0">
                <a:solidFill>
                  <a:schemeClr val="tx1"/>
                </a:solidFill>
                <a:effectLst/>
                <a:latin typeface="+mn-lt"/>
                <a:ea typeface="+mn-ea"/>
                <a:cs typeface="+mn-cs"/>
              </a:rPr>
              <a:t>jinn.</a:t>
            </a:r>
            <a:r>
              <a:rPr lang="en-US" sz="1200" kern="1200" dirty="0" smtClean="0">
                <a:solidFill>
                  <a:schemeClr val="tx1"/>
                </a:solidFill>
                <a:effectLst/>
                <a:latin typeface="+mn-lt"/>
                <a:ea typeface="+mn-ea"/>
                <a:cs typeface="+mn-cs"/>
              </a:rPr>
              <a:t> The angel Gabriel, </a:t>
            </a:r>
            <a:r>
              <a:rPr lang="en-US" sz="1200" kern="1200" dirty="0" err="1" smtClean="0">
                <a:solidFill>
                  <a:schemeClr val="tx1"/>
                </a:solidFill>
                <a:effectLst/>
                <a:latin typeface="+mn-lt"/>
                <a:ea typeface="+mn-ea"/>
                <a:cs typeface="+mn-cs"/>
              </a:rPr>
              <a:t>Jibril</a:t>
            </a:r>
            <a:r>
              <a:rPr lang="en-US" sz="1200" kern="1200" dirty="0" smtClean="0">
                <a:solidFill>
                  <a:schemeClr val="tx1"/>
                </a:solidFill>
                <a:effectLst/>
                <a:latin typeface="+mn-lt"/>
                <a:ea typeface="+mn-ea"/>
                <a:cs typeface="+mn-cs"/>
              </a:rPr>
              <a:t> in Arabic, pronounced to Muhammad that he had been called by God to be a prophet. Muslims believe that there have been a great many prophets, including the biblical figures Noah, Abraham, Moses, and Jesus.</a:t>
            </a:r>
          </a:p>
        </p:txBody>
      </p:sp>
      <p:sp>
        <p:nvSpPr>
          <p:cNvPr id="4" name="Slide Number Placeholder 3"/>
          <p:cNvSpPr>
            <a:spLocks noGrp="1"/>
          </p:cNvSpPr>
          <p:nvPr>
            <p:ph type="sldNum" sz="quarter" idx="10"/>
          </p:nvPr>
        </p:nvSpPr>
        <p:spPr/>
        <p:txBody>
          <a:bodyPr/>
          <a:lstStyle/>
          <a:p>
            <a:fld id="{E43C1F06-771D-4A8B-87BE-0C28F82C72BD}" type="slidenum">
              <a:rPr lang="en-US" smtClean="0"/>
              <a:t>3</a:t>
            </a:fld>
            <a:endParaRPr lang="en-US"/>
          </a:p>
        </p:txBody>
      </p:sp>
    </p:spTree>
    <p:extLst>
      <p:ext uri="{BB962C8B-B14F-4D97-AF65-F5344CB8AC3E}">
        <p14:creationId xmlns:p14="http://schemas.microsoft.com/office/powerpoint/2010/main" val="15905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(There is more on the </a:t>
            </a:r>
            <a:r>
              <a:rPr lang="en-US" sz="1200" i="1" kern="1200" dirty="0" smtClean="0">
                <a:solidFill>
                  <a:schemeClr val="tx1"/>
                </a:solidFill>
                <a:effectLst/>
                <a:latin typeface="+mn-lt"/>
                <a:ea typeface="+mn-ea"/>
                <a:cs typeface="+mn-cs"/>
              </a:rPr>
              <a:t>hajj </a:t>
            </a:r>
            <a:r>
              <a:rPr lang="en-US" sz="1200" kern="1200" dirty="0" smtClean="0">
                <a:solidFill>
                  <a:schemeClr val="tx1"/>
                </a:solidFill>
                <a:effectLst/>
                <a:latin typeface="+mn-lt"/>
                <a:ea typeface="+mn-ea"/>
                <a:cs typeface="+mn-cs"/>
              </a:rPr>
              <a:t>accompanying slide 9.) One of the features about the </a:t>
            </a:r>
            <a:r>
              <a:rPr lang="en-US" sz="1200" i="1" kern="1200" dirty="0" smtClean="0">
                <a:solidFill>
                  <a:schemeClr val="tx1"/>
                </a:solidFill>
                <a:effectLst/>
                <a:latin typeface="+mn-lt"/>
                <a:ea typeface="+mn-ea"/>
                <a:cs typeface="+mn-cs"/>
              </a:rPr>
              <a:t>hajj</a:t>
            </a:r>
            <a:r>
              <a:rPr lang="en-US" sz="1200" kern="1200" dirty="0" smtClean="0">
                <a:solidFill>
                  <a:schemeClr val="tx1"/>
                </a:solidFill>
                <a:effectLst/>
                <a:latin typeface="+mn-lt"/>
                <a:ea typeface="+mn-ea"/>
                <a:cs typeface="+mn-cs"/>
              </a:rPr>
              <a:t> that is commonly cited by those who have made the pilgrimage is the sense of unity and lack of economic, social, ethnic, or other forms of stratification, brought about in part by the wearing (by men) of the </a:t>
            </a:r>
            <a:r>
              <a:rPr lang="en-US" sz="1200" i="1" kern="1200" dirty="0" smtClean="0">
                <a:solidFill>
                  <a:schemeClr val="tx1"/>
                </a:solidFill>
                <a:effectLst/>
                <a:latin typeface="+mn-lt"/>
                <a:ea typeface="+mn-ea"/>
                <a:cs typeface="+mn-cs"/>
              </a:rPr>
              <a:t>ihram,</a:t>
            </a:r>
            <a:r>
              <a:rPr lang="en-US" sz="1200" kern="1200" dirty="0" smtClean="0">
                <a:solidFill>
                  <a:schemeClr val="tx1"/>
                </a:solidFill>
                <a:effectLst/>
                <a:latin typeface="+mn-lt"/>
                <a:ea typeface="+mn-ea"/>
                <a:cs typeface="+mn-cs"/>
              </a:rPr>
              <a:t> two simple pieces of white cloth. </a:t>
            </a:r>
            <a:r>
              <a:rPr lang="en-US" sz="1200" i="1" kern="1200" dirty="0" smtClean="0">
                <a:solidFill>
                  <a:schemeClr val="tx1"/>
                </a:solidFill>
                <a:effectLst/>
                <a:latin typeface="+mn-lt"/>
                <a:ea typeface="+mn-ea"/>
                <a:cs typeface="+mn-cs"/>
              </a:rPr>
              <a:t>Ihram </a:t>
            </a:r>
            <a:r>
              <a:rPr lang="en-US" sz="1200" kern="1200" dirty="0" smtClean="0">
                <a:solidFill>
                  <a:schemeClr val="tx1"/>
                </a:solidFill>
                <a:effectLst/>
                <a:latin typeface="+mn-lt"/>
                <a:ea typeface="+mn-ea"/>
                <a:cs typeface="+mn-cs"/>
              </a:rPr>
              <a:t>is also a state of being, devoid of any signifiers of stratification.</a:t>
            </a:r>
          </a:p>
        </p:txBody>
      </p:sp>
      <p:sp>
        <p:nvSpPr>
          <p:cNvPr id="4" name="Slide Number Placeholder 3"/>
          <p:cNvSpPr>
            <a:spLocks noGrp="1"/>
          </p:cNvSpPr>
          <p:nvPr>
            <p:ph type="sldNum" sz="quarter" idx="10"/>
          </p:nvPr>
        </p:nvSpPr>
        <p:spPr/>
        <p:txBody>
          <a:bodyPr/>
          <a:lstStyle/>
          <a:p>
            <a:fld id="{E43C1F06-771D-4A8B-87BE-0C28F82C72BD}" type="slidenum">
              <a:rPr lang="en-US" smtClean="0"/>
              <a:t>4</a:t>
            </a:fld>
            <a:endParaRPr lang="en-US"/>
          </a:p>
        </p:txBody>
      </p:sp>
    </p:spTree>
    <p:extLst>
      <p:ext uri="{BB962C8B-B14F-4D97-AF65-F5344CB8AC3E}">
        <p14:creationId xmlns:p14="http://schemas.microsoft.com/office/powerpoint/2010/main" val="256712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Some Islamic cultures or regimes, for example, the Taliban in Afghanistan, impose extremely strict regulations on women and how they dress. In other places, the rules are far more liberal. Verses in the Qur’an that refer to modest dress for women include 24:30–31 and, especially, 33:53,59.</a:t>
            </a:r>
          </a:p>
        </p:txBody>
      </p:sp>
      <p:sp>
        <p:nvSpPr>
          <p:cNvPr id="4" name="Slide Number Placeholder 3"/>
          <p:cNvSpPr>
            <a:spLocks noGrp="1"/>
          </p:cNvSpPr>
          <p:nvPr>
            <p:ph type="sldNum" sz="quarter" idx="10"/>
          </p:nvPr>
        </p:nvSpPr>
        <p:spPr/>
        <p:txBody>
          <a:bodyPr/>
          <a:lstStyle/>
          <a:p>
            <a:fld id="{E43C1F06-771D-4A8B-87BE-0C28F82C72BD}" type="slidenum">
              <a:rPr lang="en-US" smtClean="0"/>
              <a:t>5</a:t>
            </a:fld>
            <a:endParaRPr lang="en-US"/>
          </a:p>
        </p:txBody>
      </p:sp>
    </p:spTree>
    <p:extLst>
      <p:ext uri="{BB962C8B-B14F-4D97-AF65-F5344CB8AC3E}">
        <p14:creationId xmlns:p14="http://schemas.microsoft.com/office/powerpoint/2010/main" val="3480340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A resource in video format that nicely captures Sufism and includes consideration of the </a:t>
            </a:r>
            <a:r>
              <a:rPr lang="en-US" sz="1200" kern="1200" dirty="0" err="1" smtClean="0">
                <a:solidFill>
                  <a:schemeClr val="tx1"/>
                </a:solidFill>
                <a:effectLst/>
                <a:latin typeface="+mn-lt"/>
                <a:ea typeface="+mn-ea"/>
                <a:cs typeface="+mn-cs"/>
              </a:rPr>
              <a:t>Mevlevi</a:t>
            </a:r>
            <a:r>
              <a:rPr lang="en-US" sz="1200" kern="1200" dirty="0" smtClean="0">
                <a:solidFill>
                  <a:schemeClr val="tx1"/>
                </a:solidFill>
                <a:effectLst/>
                <a:latin typeface="+mn-lt"/>
                <a:ea typeface="+mn-ea"/>
                <a:cs typeface="+mn-cs"/>
              </a:rPr>
              <a:t> Order is Huston Smith’s </a:t>
            </a:r>
            <a:r>
              <a:rPr lang="en-US" sz="1200" i="1" kern="1200" dirty="0" smtClean="0">
                <a:solidFill>
                  <a:schemeClr val="tx1"/>
                </a:solidFill>
                <a:effectLst/>
                <a:latin typeface="+mn-lt"/>
                <a:ea typeface="+mn-ea"/>
                <a:cs typeface="+mn-cs"/>
              </a:rPr>
              <a:t>Islamic Mysticism: The Sufi Way, </a:t>
            </a:r>
            <a:r>
              <a:rPr lang="en-US" sz="1200" kern="1200" dirty="0" smtClean="0">
                <a:solidFill>
                  <a:schemeClr val="tx1"/>
                </a:solidFill>
                <a:effectLst/>
                <a:latin typeface="+mn-lt"/>
                <a:ea typeface="+mn-ea"/>
                <a:cs typeface="+mn-cs"/>
              </a:rPr>
              <a:t>(30 minutes, 1999),</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 excerpt from which is included in the </a:t>
            </a:r>
            <a:r>
              <a:rPr lang="en-US" sz="1200" i="1" kern="1200" dirty="0" smtClean="0">
                <a:solidFill>
                  <a:schemeClr val="tx1"/>
                </a:solidFill>
                <a:effectLst/>
                <a:latin typeface="+mn-lt"/>
                <a:ea typeface="+mn-ea"/>
                <a:cs typeface="+mn-cs"/>
              </a:rPr>
              <a:t>Wisdom of Faith: Islam</a:t>
            </a:r>
            <a:r>
              <a:rPr lang="en-US" sz="1200" kern="1200" dirty="0" smtClean="0">
                <a:solidFill>
                  <a:schemeClr val="tx1"/>
                </a:solidFill>
                <a:effectLst/>
                <a:latin typeface="+mn-lt"/>
                <a:ea typeface="+mn-ea"/>
                <a:cs typeface="+mn-cs"/>
              </a:rPr>
              <a:t> PBS interview with Bill Moyers. Much more could be incorporated into a class session that reveals some more about Sufism, ranging from historical analysis to more consideration of cultural forms, such as the poems of Rumi or </a:t>
            </a:r>
            <a:r>
              <a:rPr lang="en-US" sz="1200" kern="1200" dirty="0" err="1" smtClean="0">
                <a:solidFill>
                  <a:schemeClr val="tx1"/>
                </a:solidFill>
                <a:effectLst/>
                <a:latin typeface="+mn-lt"/>
                <a:ea typeface="+mn-ea"/>
                <a:cs typeface="+mn-cs"/>
              </a:rPr>
              <a:t>Rabi’a</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E43C1F06-771D-4A8B-87BE-0C28F82C72BD}" type="slidenum">
              <a:rPr lang="en-US" smtClean="0"/>
              <a:t>6</a:t>
            </a:fld>
            <a:endParaRPr lang="en-US"/>
          </a:p>
        </p:txBody>
      </p:sp>
    </p:spTree>
    <p:extLst>
      <p:ext uri="{BB962C8B-B14F-4D97-AF65-F5344CB8AC3E}">
        <p14:creationId xmlns:p14="http://schemas.microsoft.com/office/powerpoint/2010/main" val="3692905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Muslims always pray in the direction of Mecca and typically use prayer mats to help maintain purity. The call to prayer </a:t>
            </a:r>
            <a:r>
              <a:rPr lang="en-US" sz="1200" i="1" kern="1200" dirty="0" smtClean="0">
                <a:solidFill>
                  <a:schemeClr val="tx1"/>
                </a:solidFill>
                <a:effectLst/>
                <a:latin typeface="+mn-lt"/>
                <a:ea typeface="+mn-ea"/>
                <a:cs typeface="+mn-cs"/>
              </a:rPr>
              <a:t>(</a:t>
            </a:r>
            <a:r>
              <a:rPr lang="en-US" sz="1200" i="1" kern="1200" dirty="0" err="1" smtClean="0">
                <a:solidFill>
                  <a:schemeClr val="tx1"/>
                </a:solidFill>
                <a:effectLst/>
                <a:latin typeface="+mn-lt"/>
                <a:ea typeface="+mn-ea"/>
                <a:cs typeface="+mn-cs"/>
              </a:rPr>
              <a:t>adhan</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by the </a:t>
            </a:r>
            <a:r>
              <a:rPr lang="en-US" sz="1200" i="1" kern="1200" dirty="0" smtClean="0">
                <a:solidFill>
                  <a:schemeClr val="tx1"/>
                </a:solidFill>
                <a:effectLst/>
                <a:latin typeface="+mn-lt"/>
                <a:ea typeface="+mn-ea"/>
                <a:cs typeface="+mn-cs"/>
              </a:rPr>
              <a:t>muezzin</a:t>
            </a:r>
            <a:r>
              <a:rPr lang="en-US" sz="1200" kern="1200" dirty="0" smtClean="0">
                <a:solidFill>
                  <a:schemeClr val="tx1"/>
                </a:solidFill>
                <a:effectLst/>
                <a:latin typeface="+mn-lt"/>
                <a:ea typeface="+mn-ea"/>
                <a:cs typeface="+mn-cs"/>
              </a:rPr>
              <a:t> is one of the most recognizable and memorable aspects of Islam culture; it might be worthwhile to play a recording. The cycles of movements and recitation of prayer are called </a:t>
            </a:r>
            <a:r>
              <a:rPr lang="en-US" sz="1200" i="1" kern="1200" dirty="0" err="1" smtClean="0">
                <a:solidFill>
                  <a:schemeClr val="tx1"/>
                </a:solidFill>
                <a:effectLst/>
                <a:latin typeface="+mn-lt"/>
                <a:ea typeface="+mn-ea"/>
                <a:cs typeface="+mn-cs"/>
              </a:rPr>
              <a:t>raka</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The specification of five as the required number of times to pray per day is not in the Qur’an (although prayers are mentioned on occasion), but is related in the </a:t>
            </a:r>
            <a:r>
              <a:rPr lang="en-US" sz="1200" i="1" kern="1200" dirty="0" smtClean="0">
                <a:solidFill>
                  <a:schemeClr val="tx1"/>
                </a:solidFill>
                <a:effectLst/>
                <a:latin typeface="+mn-lt"/>
                <a:ea typeface="+mn-ea"/>
                <a:cs typeface="+mn-cs"/>
              </a:rPr>
              <a:t>hadith </a:t>
            </a:r>
            <a:r>
              <a:rPr lang="en-US" sz="1200" kern="1200" dirty="0" smtClean="0">
                <a:solidFill>
                  <a:schemeClr val="tx1"/>
                </a:solidFill>
                <a:effectLst/>
                <a:latin typeface="+mn-lt"/>
                <a:ea typeface="+mn-ea"/>
                <a:cs typeface="+mn-cs"/>
              </a:rPr>
              <a:t>literature’s account of Muhammad’s miraculous night journey to heaven (called the </a:t>
            </a:r>
            <a:r>
              <a:rPr lang="en-US" sz="1200" i="1" kern="1200" dirty="0" err="1" smtClean="0">
                <a:solidFill>
                  <a:schemeClr val="tx1"/>
                </a:solidFill>
                <a:effectLst/>
                <a:latin typeface="+mn-lt"/>
                <a:ea typeface="+mn-ea"/>
                <a:cs typeface="+mn-cs"/>
              </a:rPr>
              <a:t>miraj</a:t>
            </a:r>
            <a:r>
              <a:rPr lang="en-US" sz="1200" kern="1200" dirty="0" smtClean="0">
                <a:solidFill>
                  <a:schemeClr val="tx1"/>
                </a:solidFill>
                <a:effectLst/>
                <a:latin typeface="+mn-lt"/>
                <a:ea typeface="+mn-ea"/>
                <a:cs typeface="+mn-cs"/>
              </a:rPr>
              <a:t>; see slide 12 for more information on this). Muhammad is said first to have been told by God that everyone is to pray fifty times per day. Per the advice of Moses, Muhammad went back to God, who eventually agreed on the lower number of five, stating that each round of prayer would count for ten.</a:t>
            </a:r>
          </a:p>
        </p:txBody>
      </p:sp>
      <p:sp>
        <p:nvSpPr>
          <p:cNvPr id="4" name="Slide Number Placeholder 3"/>
          <p:cNvSpPr>
            <a:spLocks noGrp="1"/>
          </p:cNvSpPr>
          <p:nvPr>
            <p:ph type="sldNum" sz="quarter" idx="10"/>
          </p:nvPr>
        </p:nvSpPr>
        <p:spPr/>
        <p:txBody>
          <a:bodyPr/>
          <a:lstStyle/>
          <a:p>
            <a:fld id="{E43C1F06-771D-4A8B-87BE-0C28F82C72BD}" type="slidenum">
              <a:rPr lang="en-US" smtClean="0"/>
              <a:t>7</a:t>
            </a:fld>
            <a:endParaRPr lang="en-US"/>
          </a:p>
        </p:txBody>
      </p:sp>
    </p:spTree>
    <p:extLst>
      <p:ext uri="{BB962C8B-B14F-4D97-AF65-F5344CB8AC3E}">
        <p14:creationId xmlns:p14="http://schemas.microsoft.com/office/powerpoint/2010/main" val="3047421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Those unable to perform </a:t>
            </a:r>
            <a:r>
              <a:rPr lang="en-US" sz="1200" i="1" kern="1200" dirty="0" err="1" smtClean="0">
                <a:solidFill>
                  <a:schemeClr val="tx1"/>
                </a:solidFill>
                <a:effectLst/>
                <a:latin typeface="+mn-lt"/>
                <a:ea typeface="+mn-ea"/>
                <a:cs typeface="+mn-cs"/>
              </a:rPr>
              <a:t>sawm</a:t>
            </a:r>
            <a:r>
              <a:rPr lang="en-US" sz="1200" kern="1200" dirty="0" smtClean="0">
                <a:solidFill>
                  <a:schemeClr val="tx1"/>
                </a:solidFill>
                <a:effectLst/>
                <a:latin typeface="+mn-lt"/>
                <a:ea typeface="+mn-ea"/>
                <a:cs typeface="+mn-cs"/>
              </a:rPr>
              <a:t> are free from these obligations. The preference for dates relates to Muhammad’s practice of eating dates when breaking the fast. Ramadan occurs during the ninth month of the Islamic lunar calendar (and therefore shifts through the year according to the solar-based calendar). The end of Ramadan is celebrated by the important holiday </a:t>
            </a:r>
            <a:r>
              <a:rPr lang="en-US" sz="1200" i="1" kern="1200" dirty="0" smtClean="0">
                <a:solidFill>
                  <a:schemeClr val="tx1"/>
                </a:solidFill>
                <a:effectLst/>
                <a:latin typeface="+mn-lt"/>
                <a:ea typeface="+mn-ea"/>
                <a:cs typeface="+mn-cs"/>
              </a:rPr>
              <a:t>Id al-</a:t>
            </a:r>
            <a:r>
              <a:rPr lang="en-US" sz="1200" i="1" kern="1200" dirty="0" err="1" smtClean="0">
                <a:solidFill>
                  <a:schemeClr val="tx1"/>
                </a:solidFill>
                <a:effectLst/>
                <a:latin typeface="+mn-lt"/>
                <a:ea typeface="+mn-ea"/>
                <a:cs typeface="+mn-cs"/>
              </a:rPr>
              <a:t>Fitr</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the Feast of Fast-Breaking.</a:t>
            </a:r>
          </a:p>
        </p:txBody>
      </p:sp>
      <p:sp>
        <p:nvSpPr>
          <p:cNvPr id="4" name="Slide Number Placeholder 3"/>
          <p:cNvSpPr>
            <a:spLocks noGrp="1"/>
          </p:cNvSpPr>
          <p:nvPr>
            <p:ph type="sldNum" sz="quarter" idx="10"/>
          </p:nvPr>
        </p:nvSpPr>
        <p:spPr/>
        <p:txBody>
          <a:bodyPr/>
          <a:lstStyle/>
          <a:p>
            <a:fld id="{E43C1F06-771D-4A8B-87BE-0C28F82C72BD}" type="slidenum">
              <a:rPr lang="en-US" smtClean="0"/>
              <a:t>8</a:t>
            </a:fld>
            <a:endParaRPr lang="en-US"/>
          </a:p>
        </p:txBody>
      </p:sp>
    </p:spTree>
    <p:extLst>
      <p:ext uri="{BB962C8B-B14F-4D97-AF65-F5344CB8AC3E}">
        <p14:creationId xmlns:p14="http://schemas.microsoft.com/office/powerpoint/2010/main" val="2079288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rituals of the </a:t>
            </a:r>
            <a:r>
              <a:rPr lang="en-US" sz="1200" i="1" kern="1200" dirty="0" smtClean="0">
                <a:solidFill>
                  <a:schemeClr val="tx1"/>
                </a:solidFill>
                <a:effectLst/>
                <a:latin typeface="+mn-lt"/>
                <a:ea typeface="+mn-ea"/>
                <a:cs typeface="+mn-cs"/>
              </a:rPr>
              <a:t>hajj </a:t>
            </a:r>
            <a:r>
              <a:rPr lang="en-US" sz="1200" kern="1200" dirty="0" smtClean="0">
                <a:solidFill>
                  <a:schemeClr val="tx1"/>
                </a:solidFill>
                <a:effectLst/>
                <a:latin typeface="+mn-lt"/>
                <a:ea typeface="+mn-ea"/>
                <a:cs typeface="+mn-cs"/>
              </a:rPr>
              <a:t>involve locations of historical importance. The journey to the plain of Arafat, pictured on this slide, commemorates the faith of Abraham, who, according to Islam, at this site was ready to sacrifice his son Ishmael. (Jews and Christians, per the Book of Genesis, consider this son to have been Isaac.) The </a:t>
            </a:r>
            <a:r>
              <a:rPr lang="en-US" sz="1200" i="1" kern="1200" dirty="0" smtClean="0">
                <a:solidFill>
                  <a:schemeClr val="tx1"/>
                </a:solidFill>
                <a:effectLst/>
                <a:latin typeface="+mn-lt"/>
                <a:ea typeface="+mn-ea"/>
                <a:cs typeface="+mn-cs"/>
              </a:rPr>
              <a:t>hajj </a:t>
            </a:r>
            <a:r>
              <a:rPr lang="en-US" sz="1200" kern="1200" dirty="0" smtClean="0">
                <a:solidFill>
                  <a:schemeClr val="tx1"/>
                </a:solidFill>
                <a:effectLst/>
                <a:latin typeface="+mn-lt"/>
                <a:ea typeface="+mn-ea"/>
                <a:cs typeface="+mn-cs"/>
              </a:rPr>
              <a:t>takes place during the last month of the Islamic lunar calendar.</a:t>
            </a:r>
          </a:p>
        </p:txBody>
      </p:sp>
      <p:sp>
        <p:nvSpPr>
          <p:cNvPr id="4" name="Slide Number Placeholder 3"/>
          <p:cNvSpPr>
            <a:spLocks noGrp="1"/>
          </p:cNvSpPr>
          <p:nvPr>
            <p:ph type="sldNum" sz="quarter" idx="10"/>
          </p:nvPr>
        </p:nvSpPr>
        <p:spPr/>
        <p:txBody>
          <a:bodyPr/>
          <a:lstStyle/>
          <a:p>
            <a:fld id="{E43C1F06-771D-4A8B-87BE-0C28F82C72BD}" type="slidenum">
              <a:rPr lang="en-US" smtClean="0"/>
              <a:t>9</a:t>
            </a:fld>
            <a:endParaRPr lang="en-US"/>
          </a:p>
        </p:txBody>
      </p:sp>
    </p:spTree>
    <p:extLst>
      <p:ext uri="{BB962C8B-B14F-4D97-AF65-F5344CB8AC3E}">
        <p14:creationId xmlns:p14="http://schemas.microsoft.com/office/powerpoint/2010/main" val="2508116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following slide presents Sultan Ahmed Mosque, another extraordinary example.) The Shah Mosque was built during the period of the </a:t>
            </a:r>
            <a:r>
              <a:rPr lang="en-US" sz="1200" kern="1200" dirty="0" err="1" smtClean="0">
                <a:solidFill>
                  <a:schemeClr val="tx1"/>
                </a:solidFill>
                <a:effectLst/>
                <a:latin typeface="+mn-lt"/>
                <a:ea typeface="+mn-ea"/>
                <a:cs typeface="+mn-cs"/>
              </a:rPr>
              <a:t>Safavid</a:t>
            </a:r>
            <a:r>
              <a:rPr lang="en-US" sz="1200" kern="1200" dirty="0" smtClean="0">
                <a:solidFill>
                  <a:schemeClr val="tx1"/>
                </a:solidFill>
                <a:effectLst/>
                <a:latin typeface="+mn-lt"/>
                <a:ea typeface="+mn-ea"/>
                <a:cs typeface="+mn-cs"/>
              </a:rPr>
              <a:t> empire (1501–1722). All mosques provide a space for prayer, and most provide facilities for ritual purification through ablution of the face, hands, and feet (shoes are not worn inside of a mosque). Most mosques also contain a </a:t>
            </a:r>
            <a:r>
              <a:rPr lang="en-US" sz="1200" i="1" kern="1200" dirty="0" err="1" smtClean="0">
                <a:solidFill>
                  <a:schemeClr val="tx1"/>
                </a:solidFill>
                <a:effectLst/>
                <a:latin typeface="+mn-lt"/>
                <a:ea typeface="+mn-ea"/>
                <a:cs typeface="+mn-cs"/>
              </a:rPr>
              <a:t>mihrab</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niche positioned to indicate the direction toward Mecca, which is the direction Muslims face when praying.</a:t>
            </a:r>
          </a:p>
        </p:txBody>
      </p:sp>
      <p:sp>
        <p:nvSpPr>
          <p:cNvPr id="4" name="Slide Number Placeholder 3"/>
          <p:cNvSpPr>
            <a:spLocks noGrp="1"/>
          </p:cNvSpPr>
          <p:nvPr>
            <p:ph type="sldNum" sz="quarter" idx="10"/>
          </p:nvPr>
        </p:nvSpPr>
        <p:spPr/>
        <p:txBody>
          <a:bodyPr/>
          <a:lstStyle/>
          <a:p>
            <a:fld id="{E43C1F06-771D-4A8B-87BE-0C28F82C72BD}" type="slidenum">
              <a:rPr lang="en-US" smtClean="0"/>
              <a:t>10</a:t>
            </a:fld>
            <a:endParaRPr lang="en-US"/>
          </a:p>
        </p:txBody>
      </p:sp>
    </p:spTree>
    <p:extLst>
      <p:ext uri="{BB962C8B-B14F-4D97-AF65-F5344CB8AC3E}">
        <p14:creationId xmlns:p14="http://schemas.microsoft.com/office/powerpoint/2010/main" val="3069127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dirty="0"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1/12/15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14: Islam</a:t>
            </a:r>
          </a:p>
        </p:txBody>
      </p:sp>
      <p:sp>
        <p:nvSpPr>
          <p:cNvPr id="3" name="Subtitle 2"/>
          <p:cNvSpPr>
            <a:spLocks noGrp="1"/>
          </p:cNvSpPr>
          <p:nvPr>
            <p:ph type="subTitle" idx="1"/>
          </p:nvPr>
        </p:nvSpPr>
        <p:spPr/>
        <p:txBody>
          <a:bodyPr/>
          <a:lstStyle/>
          <a:p>
            <a:r>
              <a:rPr lang="en-US" i="1" dirty="0"/>
              <a:t>World Religions: A Voyage </a:t>
            </a:r>
            <a:r>
              <a:rPr lang="en-US" i="1"/>
              <a:t>of </a:t>
            </a:r>
            <a:r>
              <a:rPr lang="en-US" i="1" smtClean="0"/>
              <a:t>Discovery</a:t>
            </a:r>
            <a:endParaRPr lang="en-US" dirty="0"/>
          </a:p>
        </p:txBody>
      </p:sp>
      <p:sp>
        <p:nvSpPr>
          <p:cNvPr id="4" name="Rectangle 3"/>
          <p:cNvSpPr/>
          <p:nvPr/>
        </p:nvSpPr>
        <p:spPr>
          <a:xfrm>
            <a:off x="7543800" y="6096000"/>
            <a:ext cx="1281120" cy="230832"/>
          </a:xfrm>
          <a:prstGeom prst="rect">
            <a:avLst/>
          </a:prstGeom>
        </p:spPr>
        <p:txBody>
          <a:bodyPr wrap="none">
            <a:spAutoFit/>
          </a:bodyPr>
          <a:lstStyle/>
          <a:p>
            <a:r>
              <a:rPr lang="en-US" sz="900" dirty="0">
                <a:latin typeface="Arial" pitchFamily="34" charset="0"/>
                <a:cs typeface="Arial" pitchFamily="34" charset="0"/>
              </a:rPr>
              <a:t>DOC ID #: </a:t>
            </a:r>
            <a:r>
              <a:rPr lang="en-US" sz="900" dirty="0" smtClean="0">
                <a:latin typeface="Arial" pitchFamily="34" charset="0"/>
                <a:cs typeface="Arial" pitchFamily="34" charset="0"/>
              </a:rPr>
              <a:t>TX003951</a:t>
            </a:r>
            <a:endParaRPr lang="en-US" sz="900"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19503"/>
            <a:ext cx="8229600" cy="533400"/>
          </a:xfrm>
        </p:spPr>
        <p:txBody>
          <a:bodyPr/>
          <a:lstStyle/>
          <a:p>
            <a:r>
              <a:rPr lang="en-US" dirty="0"/>
              <a:t>Shah Mosque, Isfahan, Iran</a:t>
            </a:r>
          </a:p>
        </p:txBody>
      </p:sp>
      <p:sp>
        <p:nvSpPr>
          <p:cNvPr id="3" name="Content Placeholder 2"/>
          <p:cNvSpPr>
            <a:spLocks noGrp="1"/>
          </p:cNvSpPr>
          <p:nvPr>
            <p:ph idx="1"/>
          </p:nvPr>
        </p:nvSpPr>
        <p:spPr>
          <a:xfrm>
            <a:off x="1219200" y="1752600"/>
            <a:ext cx="4267200" cy="4373563"/>
          </a:xfrm>
        </p:spPr>
        <p:txBody>
          <a:bodyPr/>
          <a:lstStyle/>
          <a:p>
            <a:pPr lvl="0"/>
            <a:r>
              <a:rPr lang="en-US" dirty="0"/>
              <a:t>Any place designated for prayer is a mosque (</a:t>
            </a:r>
            <a:r>
              <a:rPr lang="en-US" i="1" dirty="0"/>
              <a:t>masjid </a:t>
            </a:r>
            <a:r>
              <a:rPr lang="en-US" dirty="0"/>
              <a:t>in Arabic).</a:t>
            </a:r>
          </a:p>
          <a:p>
            <a:pPr lvl="0"/>
            <a:r>
              <a:rPr lang="en-US" dirty="0"/>
              <a:t>Many mosques are quite simple in </a:t>
            </a:r>
            <a:r>
              <a:rPr lang="en-US" dirty="0" smtClean="0"/>
              <a:t>design; </a:t>
            </a:r>
            <a:r>
              <a:rPr lang="en-US" dirty="0"/>
              <a:t>others are architecturally and artistically extraordinary.</a:t>
            </a:r>
          </a:p>
          <a:p>
            <a:pPr lvl="0"/>
            <a:r>
              <a:rPr lang="en-US" dirty="0"/>
              <a:t>The Shah Mosque in Isfahan was built in the seventeenth century</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2641" y="3505200"/>
            <a:ext cx="3048000" cy="20238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bwMode="auto">
          <a:xfrm>
            <a:off x="6400800" y="5562600"/>
            <a:ext cx="2667000" cy="184666"/>
          </a:xfrm>
          <a:prstGeom prst="rect">
            <a:avLst/>
          </a:prstGeom>
          <a:noFill/>
          <a:ln w="9525">
            <a:noFill/>
            <a:miter lim="800000"/>
            <a:headEnd/>
            <a:tailEnd/>
          </a:ln>
        </p:spPr>
        <p:txBody>
          <a:bodyPr wrap="square" rtlCol="0">
            <a:spAutoFit/>
          </a:bodyPr>
          <a:lstStyle/>
          <a:p>
            <a:r>
              <a:rPr lang="en-US" sz="600" dirty="0"/>
              <a:t>© </a:t>
            </a:r>
            <a:r>
              <a:rPr lang="en-US" sz="600" dirty="0" err="1" smtClean="0"/>
              <a:t>Matej</a:t>
            </a:r>
            <a:r>
              <a:rPr lang="en-US" sz="600" dirty="0" smtClean="0"/>
              <a:t> </a:t>
            </a:r>
            <a:r>
              <a:rPr lang="en-US" sz="600" dirty="0" err="1"/>
              <a:t>Hudovernik</a:t>
            </a:r>
            <a:r>
              <a:rPr lang="en-US" sz="600" dirty="0"/>
              <a:t> / www.shutterstock.com</a:t>
            </a:r>
          </a:p>
        </p:txBody>
      </p:sp>
    </p:spTree>
    <p:extLst>
      <p:ext uri="{BB962C8B-B14F-4D97-AF65-F5344CB8AC3E}">
        <p14:creationId xmlns:p14="http://schemas.microsoft.com/office/powerpoint/2010/main" val="588548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43000"/>
            <a:ext cx="8229600" cy="533400"/>
          </a:xfrm>
        </p:spPr>
        <p:txBody>
          <a:bodyPr/>
          <a:lstStyle/>
          <a:p>
            <a:r>
              <a:rPr lang="en-US" dirty="0"/>
              <a:t>Sultan Ahmed Mosque, Istanbul</a:t>
            </a:r>
          </a:p>
        </p:txBody>
      </p:sp>
      <p:sp>
        <p:nvSpPr>
          <p:cNvPr id="3" name="Content Placeholder 2"/>
          <p:cNvSpPr>
            <a:spLocks noGrp="1"/>
          </p:cNvSpPr>
          <p:nvPr>
            <p:ph idx="1"/>
          </p:nvPr>
        </p:nvSpPr>
        <p:spPr>
          <a:xfrm>
            <a:off x="1219200" y="1752600"/>
            <a:ext cx="3962400" cy="4373563"/>
          </a:xfrm>
        </p:spPr>
        <p:txBody>
          <a:bodyPr/>
          <a:lstStyle/>
          <a:p>
            <a:pPr lvl="0"/>
            <a:r>
              <a:rPr lang="en-US" dirty="0"/>
              <a:t>This mosque is also known as the Blue Mosque because of its interior decoration.</a:t>
            </a:r>
          </a:p>
          <a:p>
            <a:pPr lvl="0"/>
            <a:r>
              <a:rPr lang="en-US" dirty="0"/>
              <a:t>It is one of the most impressive architectural achievements of the Ottoman empire </a:t>
            </a:r>
            <a:r>
              <a:rPr lang="en-US" dirty="0" smtClean="0"/>
              <a:t/>
            </a:r>
            <a:br>
              <a:rPr lang="en-US" dirty="0" smtClean="0"/>
            </a:br>
            <a:r>
              <a:rPr lang="en-US" dirty="0" smtClean="0"/>
              <a:t>(</a:t>
            </a:r>
            <a:r>
              <a:rPr lang="en-US" dirty="0"/>
              <a:t>1281–1924</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9986" y="3365956"/>
            <a:ext cx="3619214" cy="24140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bwMode="auto">
          <a:xfrm>
            <a:off x="5943600" y="5880556"/>
            <a:ext cx="2667000" cy="184666"/>
          </a:xfrm>
          <a:prstGeom prst="rect">
            <a:avLst/>
          </a:prstGeom>
          <a:noFill/>
          <a:ln w="9525">
            <a:noFill/>
            <a:miter lim="800000"/>
            <a:headEnd/>
            <a:tailEnd/>
          </a:ln>
        </p:spPr>
        <p:txBody>
          <a:bodyPr wrap="square" rtlCol="0">
            <a:spAutoFit/>
          </a:bodyPr>
          <a:lstStyle/>
          <a:p>
            <a:pPr algn="r"/>
            <a:r>
              <a:rPr lang="en-US" sz="600" dirty="0"/>
              <a:t>© </a:t>
            </a:r>
            <a:r>
              <a:rPr lang="en-US" sz="600" dirty="0" err="1" smtClean="0"/>
              <a:t>VanHart</a:t>
            </a:r>
            <a:r>
              <a:rPr lang="en-US" sz="600" dirty="0" smtClean="0"/>
              <a:t> </a:t>
            </a:r>
            <a:r>
              <a:rPr lang="en-US" sz="600" dirty="0"/>
              <a:t>/ www.shutterstock.com</a:t>
            </a:r>
          </a:p>
        </p:txBody>
      </p:sp>
    </p:spTree>
    <p:extLst>
      <p:ext uri="{BB962C8B-B14F-4D97-AF65-F5344CB8AC3E}">
        <p14:creationId xmlns:p14="http://schemas.microsoft.com/office/powerpoint/2010/main" val="371834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143000"/>
            <a:ext cx="7010400" cy="533400"/>
          </a:xfrm>
        </p:spPr>
        <p:txBody>
          <a:bodyPr/>
          <a:lstStyle/>
          <a:p>
            <a:r>
              <a:rPr lang="en-US" dirty="0"/>
              <a:t>Dome of the Rock, Jerusalem</a:t>
            </a:r>
          </a:p>
        </p:txBody>
      </p:sp>
      <p:sp>
        <p:nvSpPr>
          <p:cNvPr id="3" name="Content Placeholder 2"/>
          <p:cNvSpPr>
            <a:spLocks noGrp="1"/>
          </p:cNvSpPr>
          <p:nvPr>
            <p:ph idx="1"/>
          </p:nvPr>
        </p:nvSpPr>
        <p:spPr>
          <a:xfrm>
            <a:off x="4419600" y="1752600"/>
            <a:ext cx="4267200" cy="4373563"/>
          </a:xfrm>
        </p:spPr>
        <p:txBody>
          <a:bodyPr>
            <a:normAutofit/>
          </a:bodyPr>
          <a:lstStyle/>
          <a:p>
            <a:pPr lvl="0"/>
            <a:r>
              <a:rPr lang="en-US" dirty="0"/>
              <a:t>The Qur’an and other sources tell of a miraculous night journey undertaken by Muhammad.</a:t>
            </a:r>
          </a:p>
          <a:p>
            <a:pPr lvl="0"/>
            <a:r>
              <a:rPr lang="en-US" dirty="0"/>
              <a:t>The Dome of the Rock was constructed in 691 to commemorate this event.</a:t>
            </a:r>
          </a:p>
          <a:p>
            <a:pPr lvl="0"/>
            <a:r>
              <a:rPr lang="en-US" dirty="0"/>
              <a:t>It is on the Temple Mount, the former site of the Jerusalem Temple</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895600"/>
            <a:ext cx="3655228" cy="241976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bwMode="auto">
          <a:xfrm>
            <a:off x="381000" y="5394960"/>
            <a:ext cx="2667000" cy="184666"/>
          </a:xfrm>
          <a:prstGeom prst="rect">
            <a:avLst/>
          </a:prstGeom>
          <a:noFill/>
          <a:ln w="9525">
            <a:noFill/>
            <a:miter lim="800000"/>
            <a:headEnd/>
            <a:tailEnd/>
          </a:ln>
        </p:spPr>
        <p:txBody>
          <a:bodyPr wrap="square" rtlCol="0">
            <a:spAutoFit/>
          </a:bodyPr>
          <a:lstStyle/>
          <a:p>
            <a:r>
              <a:rPr lang="en-US" sz="600" dirty="0"/>
              <a:t>© </a:t>
            </a:r>
            <a:r>
              <a:rPr lang="en-US" sz="600" dirty="0" err="1" smtClean="0"/>
              <a:t>SeanPavonePhoto</a:t>
            </a:r>
            <a:r>
              <a:rPr lang="en-US" sz="600" dirty="0" smtClean="0"/>
              <a:t> </a:t>
            </a:r>
            <a:r>
              <a:rPr lang="en-US" sz="600" dirty="0"/>
              <a:t>/ www.shutterstock.com</a:t>
            </a:r>
          </a:p>
        </p:txBody>
      </p:sp>
    </p:spTree>
    <p:extLst>
      <p:ext uri="{BB962C8B-B14F-4D97-AF65-F5344CB8AC3E}">
        <p14:creationId xmlns:p14="http://schemas.microsoft.com/office/powerpoint/2010/main" val="3459428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143000"/>
            <a:ext cx="7467600" cy="533400"/>
          </a:xfrm>
        </p:spPr>
        <p:txBody>
          <a:bodyPr/>
          <a:lstStyle/>
          <a:p>
            <a:r>
              <a:rPr lang="en-US" dirty="0" err="1"/>
              <a:t>Taj</a:t>
            </a:r>
            <a:r>
              <a:rPr lang="en-US" dirty="0"/>
              <a:t> </a:t>
            </a:r>
            <a:r>
              <a:rPr lang="en-US" dirty="0" err="1"/>
              <a:t>Mahal</a:t>
            </a:r>
            <a:r>
              <a:rPr lang="en-US" dirty="0"/>
              <a:t>, Agra, India</a:t>
            </a:r>
          </a:p>
        </p:txBody>
      </p:sp>
      <p:sp>
        <p:nvSpPr>
          <p:cNvPr id="3" name="Content Placeholder 2"/>
          <p:cNvSpPr>
            <a:spLocks noGrp="1"/>
          </p:cNvSpPr>
          <p:nvPr>
            <p:ph idx="1"/>
          </p:nvPr>
        </p:nvSpPr>
        <p:spPr>
          <a:xfrm>
            <a:off x="3962400" y="1676400"/>
            <a:ext cx="4419600" cy="4373563"/>
          </a:xfrm>
        </p:spPr>
        <p:txBody>
          <a:bodyPr/>
          <a:lstStyle/>
          <a:p>
            <a:pPr lvl="0"/>
            <a:r>
              <a:rPr lang="en-US" dirty="0"/>
              <a:t>The most recognizable example of Islamic architecture worldwide is not a mosque, but a mausoleum.</a:t>
            </a:r>
          </a:p>
          <a:p>
            <a:pPr lvl="0"/>
            <a:r>
              <a:rPr lang="en-US" dirty="0"/>
              <a:t>It was built by the Mogul ruler Shah </a:t>
            </a:r>
            <a:r>
              <a:rPr lang="en-US" dirty="0" err="1"/>
              <a:t>Jahan</a:t>
            </a:r>
            <a:r>
              <a:rPr lang="en-US" dirty="0"/>
              <a:t>, who reigned from 1628 to 1658, in memory of his beloved wife </a:t>
            </a:r>
            <a:r>
              <a:rPr lang="en-US" dirty="0" err="1"/>
              <a:t>Mumtaz</a:t>
            </a:r>
            <a:r>
              <a:rPr lang="en-US" dirty="0"/>
              <a:t> </a:t>
            </a:r>
            <a:r>
              <a:rPr lang="en-US" dirty="0" err="1"/>
              <a:t>Mahal</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241" y="2971800"/>
            <a:ext cx="3263559" cy="230733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TextBox 4"/>
          <p:cNvSpPr txBox="1"/>
          <p:nvPr/>
        </p:nvSpPr>
        <p:spPr bwMode="auto">
          <a:xfrm>
            <a:off x="304800" y="5423356"/>
            <a:ext cx="2667000" cy="184666"/>
          </a:xfrm>
          <a:prstGeom prst="rect">
            <a:avLst/>
          </a:prstGeom>
          <a:noFill/>
          <a:ln w="9525">
            <a:noFill/>
            <a:miter lim="800000"/>
            <a:headEnd/>
            <a:tailEnd/>
          </a:ln>
        </p:spPr>
        <p:txBody>
          <a:bodyPr wrap="square" rtlCol="0">
            <a:spAutoFit/>
          </a:bodyPr>
          <a:lstStyle/>
          <a:p>
            <a:r>
              <a:rPr lang="en-US" sz="600" dirty="0"/>
              <a:t>© </a:t>
            </a:r>
            <a:r>
              <a:rPr lang="en-US" sz="600" dirty="0" err="1" smtClean="0"/>
              <a:t>Rechitan</a:t>
            </a:r>
            <a:r>
              <a:rPr lang="en-US" sz="600" dirty="0" smtClean="0"/>
              <a:t> </a:t>
            </a:r>
            <a:r>
              <a:rPr lang="en-US" sz="600" dirty="0" err="1"/>
              <a:t>Sorin</a:t>
            </a:r>
            <a:r>
              <a:rPr lang="en-US" sz="600" dirty="0"/>
              <a:t> / www.shutterstock.com</a:t>
            </a:r>
          </a:p>
        </p:txBody>
      </p:sp>
    </p:spTree>
    <p:extLst>
      <p:ext uri="{BB962C8B-B14F-4D97-AF65-F5344CB8AC3E}">
        <p14:creationId xmlns:p14="http://schemas.microsoft.com/office/powerpoint/2010/main" val="1410005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lstStyle/>
          <a:p>
            <a:r>
              <a:rPr lang="en-US" dirty="0"/>
              <a:t>The Qur’an</a:t>
            </a:r>
          </a:p>
        </p:txBody>
      </p:sp>
      <p:sp>
        <p:nvSpPr>
          <p:cNvPr id="3" name="Content Placeholder 2"/>
          <p:cNvSpPr>
            <a:spLocks noGrp="1"/>
          </p:cNvSpPr>
          <p:nvPr>
            <p:ph idx="1"/>
          </p:nvPr>
        </p:nvSpPr>
        <p:spPr>
          <a:xfrm>
            <a:off x="1371600" y="1905000"/>
            <a:ext cx="4419600" cy="3916363"/>
          </a:xfrm>
        </p:spPr>
        <p:txBody>
          <a:bodyPr/>
          <a:lstStyle/>
          <a:p>
            <a:pPr lvl="0"/>
            <a:r>
              <a:rPr lang="en-US" dirty="0"/>
              <a:t>It is believed to have been verbally revealed to Muhammad.</a:t>
            </a:r>
          </a:p>
          <a:p>
            <a:pPr lvl="0"/>
            <a:r>
              <a:rPr lang="en-US" dirty="0"/>
              <a:t>Speaking in the first person, it sets forth God’s will for humanity.</a:t>
            </a:r>
          </a:p>
          <a:p>
            <a:pPr lvl="0"/>
            <a:r>
              <a:rPr lang="en-US" dirty="0"/>
              <a:t>It is </a:t>
            </a:r>
            <a:r>
              <a:rPr lang="en-US" dirty="0" smtClean="0"/>
              <a:t>the world’s </a:t>
            </a:r>
            <a:r>
              <a:rPr lang="en-US" dirty="0"/>
              <a:t>most read and most memorized book</a:t>
            </a:r>
            <a:r>
              <a:rPr lang="en-US" dirty="0" smtClean="0"/>
              <a:t>.</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5166" y="1447800"/>
            <a:ext cx="2794410" cy="42211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bwMode="auto">
          <a:xfrm>
            <a:off x="6705600" y="5651955"/>
            <a:ext cx="2209800" cy="184666"/>
          </a:xfrm>
          <a:prstGeom prst="rect">
            <a:avLst/>
          </a:prstGeom>
          <a:noFill/>
          <a:ln w="9525">
            <a:noFill/>
            <a:miter lim="800000"/>
            <a:headEnd/>
            <a:tailEnd/>
          </a:ln>
        </p:spPr>
        <p:txBody>
          <a:bodyPr wrap="square" rtlCol="0">
            <a:spAutoFit/>
          </a:bodyPr>
          <a:lstStyle/>
          <a:p>
            <a:r>
              <a:rPr lang="en-US" sz="600" dirty="0"/>
              <a:t>© </a:t>
            </a:r>
            <a:r>
              <a:rPr lang="en-US" sz="600" dirty="0" err="1" smtClean="0"/>
              <a:t>prostok</a:t>
            </a:r>
            <a:r>
              <a:rPr lang="en-US" sz="600" dirty="0" smtClean="0"/>
              <a:t> </a:t>
            </a:r>
            <a:r>
              <a:rPr lang="en-US" sz="600" dirty="0"/>
              <a:t>/ www.shutterstock.com</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6218" y="3794625"/>
            <a:ext cx="6139982" cy="2377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itle 4"/>
          <p:cNvSpPr>
            <a:spLocks noGrp="1"/>
          </p:cNvSpPr>
          <p:nvPr>
            <p:ph type="title"/>
          </p:nvPr>
        </p:nvSpPr>
        <p:spPr>
          <a:xfrm>
            <a:off x="1447800" y="1143000"/>
            <a:ext cx="6248400" cy="566452"/>
          </a:xfrm>
        </p:spPr>
        <p:txBody>
          <a:bodyPr/>
          <a:lstStyle/>
          <a:p>
            <a:pPr algn="ctr"/>
            <a:r>
              <a:rPr lang="en-US" dirty="0"/>
              <a:t>Celebrating Allah with Calligraphy</a:t>
            </a:r>
          </a:p>
        </p:txBody>
      </p:sp>
      <p:sp>
        <p:nvSpPr>
          <p:cNvPr id="6" name="Content Placeholder 5"/>
          <p:cNvSpPr>
            <a:spLocks noGrp="1"/>
          </p:cNvSpPr>
          <p:nvPr>
            <p:ph idx="1"/>
          </p:nvPr>
        </p:nvSpPr>
        <p:spPr>
          <a:xfrm>
            <a:off x="381000" y="1874837"/>
            <a:ext cx="8458200" cy="2620963"/>
          </a:xfrm>
        </p:spPr>
        <p:txBody>
          <a:bodyPr/>
          <a:lstStyle/>
          <a:p>
            <a:pPr lvl="0"/>
            <a:r>
              <a:rPr lang="en-US" dirty="0"/>
              <a:t>The Arabic phrase </a:t>
            </a:r>
            <a:r>
              <a:rPr lang="en-US" i="1" dirty="0" err="1"/>
              <a:t>Bismillah</a:t>
            </a:r>
            <a:r>
              <a:rPr lang="en-US" i="1" dirty="0"/>
              <a:t> </a:t>
            </a:r>
            <a:r>
              <a:rPr lang="en-US" dirty="0"/>
              <a:t>means</a:t>
            </a:r>
            <a:r>
              <a:rPr lang="en-US" i="1" dirty="0"/>
              <a:t> </a:t>
            </a:r>
            <a:r>
              <a:rPr lang="en-US" dirty="0"/>
              <a:t>“in the name of God.”</a:t>
            </a:r>
          </a:p>
          <a:p>
            <a:pPr lvl="0"/>
            <a:r>
              <a:rPr lang="en-US" dirty="0"/>
              <a:t>Out of respect for the extreme sacredness of Allah, Muslims do not create artistic depictions.</a:t>
            </a:r>
          </a:p>
          <a:p>
            <a:pPr lvl="0"/>
            <a:r>
              <a:rPr lang="en-US" dirty="0"/>
              <a:t>Calligraphy and other art forms are utilized instead to celebrate the divine</a:t>
            </a:r>
            <a:r>
              <a:rPr lang="en-US" dirty="0" smtClean="0"/>
              <a:t>.</a:t>
            </a:r>
            <a:endParaRPr lang="en-US" dirty="0"/>
          </a:p>
        </p:txBody>
      </p:sp>
      <p:sp>
        <p:nvSpPr>
          <p:cNvPr id="8" name="TextBox 7"/>
          <p:cNvSpPr txBox="1"/>
          <p:nvPr/>
        </p:nvSpPr>
        <p:spPr bwMode="auto">
          <a:xfrm>
            <a:off x="1676400" y="5999758"/>
            <a:ext cx="2667000" cy="184666"/>
          </a:xfrm>
          <a:prstGeom prst="rect">
            <a:avLst/>
          </a:prstGeom>
          <a:noFill/>
          <a:ln w="9525">
            <a:noFill/>
            <a:miter lim="800000"/>
            <a:headEnd/>
            <a:tailEnd/>
          </a:ln>
        </p:spPr>
        <p:txBody>
          <a:bodyPr wrap="square" rtlCol="0">
            <a:spAutoFit/>
          </a:bodyPr>
          <a:lstStyle/>
          <a:p>
            <a:r>
              <a:rPr lang="en-US" sz="600" dirty="0"/>
              <a:t>© </a:t>
            </a:r>
            <a:r>
              <a:rPr lang="en-US" sz="600" dirty="0" err="1" smtClean="0"/>
              <a:t>emran</a:t>
            </a:r>
            <a:r>
              <a:rPr lang="en-US" sz="600" dirty="0" smtClean="0"/>
              <a:t> </a:t>
            </a:r>
            <a:r>
              <a:rPr lang="en-US" sz="600" dirty="0"/>
              <a:t>/ www.shutterstock.com</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Umma</a:t>
            </a:r>
            <a:r>
              <a:rPr lang="en-US" dirty="0"/>
              <a:t>: The Muslim Community</a:t>
            </a:r>
          </a:p>
        </p:txBody>
      </p:sp>
      <p:sp>
        <p:nvSpPr>
          <p:cNvPr id="3" name="Content Placeholder 2"/>
          <p:cNvSpPr>
            <a:spLocks noGrp="1"/>
          </p:cNvSpPr>
          <p:nvPr>
            <p:ph idx="1"/>
          </p:nvPr>
        </p:nvSpPr>
        <p:spPr>
          <a:xfrm>
            <a:off x="1371600" y="1752600"/>
            <a:ext cx="4724400" cy="4373563"/>
          </a:xfrm>
        </p:spPr>
        <p:txBody>
          <a:bodyPr/>
          <a:lstStyle/>
          <a:p>
            <a:pPr lvl="0"/>
            <a:r>
              <a:rPr lang="en-US" dirty="0"/>
              <a:t>Unity is shown through circumambulation of the </a:t>
            </a:r>
            <a:r>
              <a:rPr lang="en-US" dirty="0" smtClean="0"/>
              <a:t>Ka‘ba </a:t>
            </a:r>
            <a:r>
              <a:rPr lang="en-US" dirty="0"/>
              <a:t>during the </a:t>
            </a:r>
            <a:r>
              <a:rPr lang="en-US" i="1" dirty="0"/>
              <a:t>hajj.</a:t>
            </a:r>
            <a:endParaRPr lang="en-US" dirty="0"/>
          </a:p>
          <a:p>
            <a:pPr lvl="0"/>
            <a:r>
              <a:rPr lang="en-US" dirty="0"/>
              <a:t>Other events also unite Muslims and nurture community, such as praying on five specific occasions each day, and for men, gathering at a mosque on Fridays to pray together</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1922830"/>
            <a:ext cx="2416807" cy="36397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bwMode="auto">
          <a:xfrm>
            <a:off x="6107935" y="5623560"/>
            <a:ext cx="3200400" cy="184666"/>
          </a:xfrm>
          <a:prstGeom prst="rect">
            <a:avLst/>
          </a:prstGeom>
          <a:noFill/>
          <a:ln w="9525">
            <a:noFill/>
            <a:miter lim="800000"/>
            <a:headEnd/>
            <a:tailEnd/>
          </a:ln>
        </p:spPr>
        <p:txBody>
          <a:bodyPr wrap="square" lIns="274320" rtlCol="0">
            <a:spAutoFit/>
          </a:bodyPr>
          <a:lstStyle/>
          <a:p>
            <a:r>
              <a:rPr lang="en-US" sz="600" dirty="0"/>
              <a:t>© </a:t>
            </a:r>
            <a:r>
              <a:rPr lang="en-US" sz="600" dirty="0" smtClean="0"/>
              <a:t>AHMAD </a:t>
            </a:r>
            <a:r>
              <a:rPr lang="en-US" sz="600" dirty="0"/>
              <a:t>FAIZAL YAHYA / www.shutterstock.com</a:t>
            </a:r>
          </a:p>
        </p:txBody>
      </p:sp>
    </p:spTree>
    <p:extLst>
      <p:ext uri="{BB962C8B-B14F-4D97-AF65-F5344CB8AC3E}">
        <p14:creationId xmlns:p14="http://schemas.microsoft.com/office/powerpoint/2010/main" val="2837811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143000"/>
            <a:ext cx="7848600" cy="533400"/>
          </a:xfrm>
        </p:spPr>
        <p:txBody>
          <a:bodyPr/>
          <a:lstStyle/>
          <a:p>
            <a:r>
              <a:rPr lang="en-US" dirty="0"/>
              <a:t>Wearing the Veil</a:t>
            </a:r>
          </a:p>
        </p:txBody>
      </p:sp>
      <p:sp>
        <p:nvSpPr>
          <p:cNvPr id="3" name="Content Placeholder 2"/>
          <p:cNvSpPr>
            <a:spLocks noGrp="1"/>
          </p:cNvSpPr>
          <p:nvPr>
            <p:ph idx="1"/>
          </p:nvPr>
        </p:nvSpPr>
        <p:spPr>
          <a:xfrm>
            <a:off x="3352800" y="1752600"/>
            <a:ext cx="4953000" cy="4373563"/>
          </a:xfrm>
        </p:spPr>
        <p:txBody>
          <a:bodyPr/>
          <a:lstStyle/>
          <a:p>
            <a:pPr lvl="0"/>
            <a:r>
              <a:rPr lang="en-US" dirty="0"/>
              <a:t>Muslim women typically are veiled when doing activities like shopping.</a:t>
            </a:r>
          </a:p>
          <a:p>
            <a:pPr lvl="0"/>
            <a:r>
              <a:rPr lang="en-US" dirty="0"/>
              <a:t>Wearing of the veil, called </a:t>
            </a:r>
            <a:r>
              <a:rPr lang="en-US" i="1" dirty="0"/>
              <a:t>hijab </a:t>
            </a:r>
            <a:r>
              <a:rPr lang="en-US" dirty="0"/>
              <a:t>in Arabic, is based in part on the Qur’an.</a:t>
            </a:r>
          </a:p>
          <a:p>
            <a:pPr lvl="0"/>
            <a:r>
              <a:rPr lang="en-US" dirty="0"/>
              <a:t>The interpretations of those teachings can vary widely</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376" y="1981200"/>
            <a:ext cx="2398776" cy="36235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bwMode="auto">
          <a:xfrm>
            <a:off x="685800" y="5577840"/>
            <a:ext cx="2667000" cy="184666"/>
          </a:xfrm>
          <a:prstGeom prst="rect">
            <a:avLst/>
          </a:prstGeom>
          <a:noFill/>
          <a:ln w="9525">
            <a:noFill/>
            <a:miter lim="800000"/>
            <a:headEnd/>
            <a:tailEnd/>
          </a:ln>
        </p:spPr>
        <p:txBody>
          <a:bodyPr wrap="square" rtlCol="0">
            <a:spAutoFit/>
          </a:bodyPr>
          <a:lstStyle/>
          <a:p>
            <a:r>
              <a:rPr lang="en-US" sz="600" dirty="0"/>
              <a:t>© </a:t>
            </a:r>
            <a:r>
              <a:rPr lang="en-US" sz="600" dirty="0" err="1" smtClean="0"/>
              <a:t>dboystudio</a:t>
            </a:r>
            <a:r>
              <a:rPr lang="en-US" sz="600" dirty="0" smtClean="0"/>
              <a:t> </a:t>
            </a:r>
            <a:r>
              <a:rPr lang="en-US" sz="600" dirty="0"/>
              <a:t>/ www.shutterstock.com</a:t>
            </a:r>
          </a:p>
        </p:txBody>
      </p:sp>
    </p:spTree>
    <p:extLst>
      <p:ext uri="{BB962C8B-B14F-4D97-AF65-F5344CB8AC3E}">
        <p14:creationId xmlns:p14="http://schemas.microsoft.com/office/powerpoint/2010/main" val="2917693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00100"/>
            <a:ext cx="8229600" cy="533400"/>
          </a:xfrm>
        </p:spPr>
        <p:txBody>
          <a:bodyPr/>
          <a:lstStyle/>
          <a:p>
            <a:r>
              <a:rPr lang="en-US" dirty="0"/>
              <a:t>Sufism: The “Whirling Dervishes”</a:t>
            </a:r>
          </a:p>
        </p:txBody>
      </p:sp>
      <p:sp>
        <p:nvSpPr>
          <p:cNvPr id="3" name="Content Placeholder 2"/>
          <p:cNvSpPr>
            <a:spLocks noGrp="1"/>
          </p:cNvSpPr>
          <p:nvPr>
            <p:ph idx="1"/>
          </p:nvPr>
        </p:nvSpPr>
        <p:spPr>
          <a:xfrm>
            <a:off x="381000" y="1600200"/>
            <a:ext cx="5105400" cy="4373563"/>
          </a:xfrm>
        </p:spPr>
        <p:txBody>
          <a:bodyPr>
            <a:normAutofit/>
          </a:bodyPr>
          <a:lstStyle/>
          <a:p>
            <a:pPr lvl="0"/>
            <a:r>
              <a:rPr lang="en-US" dirty="0"/>
              <a:t>Sufism employs various techniques to enhance spiritual awareness.</a:t>
            </a:r>
          </a:p>
          <a:p>
            <a:pPr lvl="0"/>
            <a:r>
              <a:rPr lang="en-US" dirty="0"/>
              <a:t>One category is </a:t>
            </a:r>
            <a:r>
              <a:rPr lang="en-US" i="1" dirty="0" err="1"/>
              <a:t>dhikr</a:t>
            </a:r>
            <a:r>
              <a:rPr lang="en-US" i="1" dirty="0"/>
              <a:t>,</a:t>
            </a:r>
            <a:r>
              <a:rPr lang="en-US" dirty="0"/>
              <a:t> “recollection” of God, to the point that the Sufi loses awareness of himself.</a:t>
            </a:r>
          </a:p>
          <a:p>
            <a:pPr lvl="0"/>
            <a:r>
              <a:rPr lang="en-US" dirty="0"/>
              <a:t>The dancing performed by the </a:t>
            </a:r>
            <a:r>
              <a:rPr lang="en-US" dirty="0" err="1"/>
              <a:t>Mevlevi</a:t>
            </a:r>
            <a:r>
              <a:rPr lang="en-US" dirty="0"/>
              <a:t> Order, also known as the whirling dervishes, is a form of </a:t>
            </a:r>
            <a:r>
              <a:rPr lang="en-US" i="1" dirty="0" err="1"/>
              <a:t>dhikr</a:t>
            </a:r>
            <a:r>
              <a:rPr lang="en-US" i="1"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3589832"/>
            <a:ext cx="3048000" cy="20330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bwMode="auto">
          <a:xfrm>
            <a:off x="6248400" y="5669280"/>
            <a:ext cx="2667000" cy="184666"/>
          </a:xfrm>
          <a:prstGeom prst="rect">
            <a:avLst/>
          </a:prstGeom>
          <a:noFill/>
          <a:ln w="9525">
            <a:noFill/>
            <a:miter lim="800000"/>
            <a:headEnd/>
            <a:tailEnd/>
          </a:ln>
        </p:spPr>
        <p:txBody>
          <a:bodyPr wrap="square" rtlCol="0">
            <a:spAutoFit/>
          </a:bodyPr>
          <a:lstStyle/>
          <a:p>
            <a:pPr algn="r"/>
            <a:r>
              <a:rPr lang="en-US" sz="600" dirty="0"/>
              <a:t>© </a:t>
            </a:r>
            <a:r>
              <a:rPr lang="en-US" sz="600" dirty="0" err="1" smtClean="0"/>
              <a:t>mehmetcan</a:t>
            </a:r>
            <a:r>
              <a:rPr lang="en-US" sz="600" dirty="0" smtClean="0"/>
              <a:t> </a:t>
            </a:r>
            <a:r>
              <a:rPr lang="en-US" sz="600" dirty="0"/>
              <a:t>/ www.shutterstock.com</a:t>
            </a:r>
          </a:p>
        </p:txBody>
      </p:sp>
    </p:spTree>
    <p:extLst>
      <p:ext uri="{BB962C8B-B14F-4D97-AF65-F5344CB8AC3E}">
        <p14:creationId xmlns:p14="http://schemas.microsoft.com/office/powerpoint/2010/main" val="2283540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Salat</a:t>
            </a:r>
            <a:r>
              <a:rPr lang="en-US" i="1" dirty="0"/>
              <a:t>:</a:t>
            </a:r>
            <a:r>
              <a:rPr lang="en-US" dirty="0"/>
              <a:t> Prayer</a:t>
            </a:r>
          </a:p>
        </p:txBody>
      </p:sp>
      <p:sp>
        <p:nvSpPr>
          <p:cNvPr id="3" name="Content Placeholder 2"/>
          <p:cNvSpPr>
            <a:spLocks noGrp="1"/>
          </p:cNvSpPr>
          <p:nvPr>
            <p:ph idx="1"/>
          </p:nvPr>
        </p:nvSpPr>
        <p:spPr>
          <a:xfrm>
            <a:off x="1066800" y="1752600"/>
            <a:ext cx="4114800" cy="4373563"/>
          </a:xfrm>
        </p:spPr>
        <p:txBody>
          <a:bodyPr/>
          <a:lstStyle/>
          <a:p>
            <a:pPr lvl="0"/>
            <a:r>
              <a:rPr lang="en-US" dirty="0"/>
              <a:t>Prayer is one of the Five Pillars of Islam and the most important daily ritual activity.</a:t>
            </a:r>
          </a:p>
          <a:p>
            <a:pPr lvl="0"/>
            <a:r>
              <a:rPr lang="en-US" dirty="0"/>
              <a:t>Muslims pray five times per day at specific times.</a:t>
            </a:r>
          </a:p>
          <a:p>
            <a:pPr lvl="0"/>
            <a:r>
              <a:rPr lang="en-US" dirty="0"/>
              <a:t>On Fridays men gather together at a mosque for prayer led by an imam</a:t>
            </a:r>
            <a:r>
              <a:rPr lang="en-US" dirty="0" smtClean="0"/>
              <a:t>.</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2523134"/>
            <a:ext cx="3657600" cy="26919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bwMode="auto">
          <a:xfrm>
            <a:off x="6324600" y="5303520"/>
            <a:ext cx="2667000" cy="184666"/>
          </a:xfrm>
          <a:prstGeom prst="rect">
            <a:avLst/>
          </a:prstGeom>
          <a:noFill/>
          <a:ln w="9525">
            <a:noFill/>
            <a:miter lim="800000"/>
            <a:headEnd/>
            <a:tailEnd/>
          </a:ln>
        </p:spPr>
        <p:txBody>
          <a:bodyPr wrap="square" rtlCol="0">
            <a:spAutoFit/>
          </a:bodyPr>
          <a:lstStyle/>
          <a:p>
            <a:pPr algn="r"/>
            <a:r>
              <a:rPr lang="en-US" sz="600" dirty="0"/>
              <a:t>© </a:t>
            </a:r>
            <a:r>
              <a:rPr lang="en-US" sz="600" dirty="0" err="1" smtClean="0"/>
              <a:t>Zurijeta</a:t>
            </a:r>
            <a:r>
              <a:rPr lang="en-US" sz="600" dirty="0" smtClean="0"/>
              <a:t> </a:t>
            </a:r>
            <a:r>
              <a:rPr lang="en-US" sz="600" dirty="0"/>
              <a:t>/ www.shutterstock.com</a:t>
            </a:r>
          </a:p>
        </p:txBody>
      </p:sp>
    </p:spTree>
    <p:extLst>
      <p:ext uri="{BB962C8B-B14F-4D97-AF65-F5344CB8AC3E}">
        <p14:creationId xmlns:p14="http://schemas.microsoft.com/office/powerpoint/2010/main" val="928430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1448" y="3213556"/>
            <a:ext cx="4083952" cy="2703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p>
            <a:r>
              <a:rPr lang="en-US" dirty="0"/>
              <a:t>Ramadan: Fasting and Special Meals</a:t>
            </a:r>
          </a:p>
        </p:txBody>
      </p:sp>
      <p:sp>
        <p:nvSpPr>
          <p:cNvPr id="3" name="Content Placeholder 2"/>
          <p:cNvSpPr>
            <a:spLocks noGrp="1"/>
          </p:cNvSpPr>
          <p:nvPr>
            <p:ph idx="1"/>
          </p:nvPr>
        </p:nvSpPr>
        <p:spPr>
          <a:xfrm>
            <a:off x="1371600" y="1752600"/>
            <a:ext cx="4038600" cy="4373563"/>
          </a:xfrm>
        </p:spPr>
        <p:txBody>
          <a:bodyPr/>
          <a:lstStyle/>
          <a:p>
            <a:pPr lvl="0"/>
            <a:r>
              <a:rPr lang="en-US" i="1" dirty="0" err="1"/>
              <a:t>Sawm</a:t>
            </a:r>
            <a:r>
              <a:rPr lang="en-US" i="1" dirty="0"/>
              <a:t>,</a:t>
            </a:r>
            <a:r>
              <a:rPr lang="en-US" dirty="0"/>
              <a:t> fasting during the month of Ramadan, is one of the Five Pillars.</a:t>
            </a:r>
          </a:p>
          <a:p>
            <a:pPr lvl="0"/>
            <a:r>
              <a:rPr lang="en-US" dirty="0"/>
              <a:t>From dawn to sundown, adult Muslims are to refrain from eating and drinking.</a:t>
            </a:r>
          </a:p>
          <a:p>
            <a:pPr lvl="0"/>
            <a:r>
              <a:rPr lang="en-US" dirty="0"/>
              <a:t>At the evening breaking of the fast, dates are often eaten first</a:t>
            </a:r>
            <a:r>
              <a:rPr lang="en-US" dirty="0" smtClean="0"/>
              <a:t>.</a:t>
            </a:r>
            <a:endParaRPr lang="en-US" dirty="0"/>
          </a:p>
        </p:txBody>
      </p:sp>
      <p:sp>
        <p:nvSpPr>
          <p:cNvPr id="5" name="TextBox 4"/>
          <p:cNvSpPr txBox="1"/>
          <p:nvPr/>
        </p:nvSpPr>
        <p:spPr bwMode="auto">
          <a:xfrm>
            <a:off x="6324600" y="5696712"/>
            <a:ext cx="2667000" cy="184666"/>
          </a:xfrm>
          <a:prstGeom prst="rect">
            <a:avLst/>
          </a:prstGeom>
          <a:noFill/>
          <a:ln w="9525">
            <a:noFill/>
            <a:miter lim="800000"/>
            <a:headEnd/>
            <a:tailEnd/>
          </a:ln>
        </p:spPr>
        <p:txBody>
          <a:bodyPr wrap="square" rtlCol="0">
            <a:spAutoFit/>
          </a:bodyPr>
          <a:lstStyle/>
          <a:p>
            <a:pPr algn="r"/>
            <a:r>
              <a:rPr lang="en-US" sz="600" dirty="0"/>
              <a:t>© </a:t>
            </a:r>
            <a:r>
              <a:rPr lang="en-US" sz="600" dirty="0" err="1" smtClean="0"/>
              <a:t>Rahhal</a:t>
            </a:r>
            <a:r>
              <a:rPr lang="en-US" sz="600" dirty="0" smtClean="0"/>
              <a:t> </a:t>
            </a:r>
            <a:r>
              <a:rPr lang="en-US" sz="600" dirty="0"/>
              <a:t>/ www.shutterstock.com</a:t>
            </a:r>
          </a:p>
        </p:txBody>
      </p:sp>
    </p:spTree>
    <p:extLst>
      <p:ext uri="{BB962C8B-B14F-4D97-AF65-F5344CB8AC3E}">
        <p14:creationId xmlns:p14="http://schemas.microsoft.com/office/powerpoint/2010/main" val="684978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143000"/>
            <a:ext cx="3886200" cy="533400"/>
          </a:xfrm>
        </p:spPr>
        <p:txBody>
          <a:bodyPr/>
          <a:lstStyle/>
          <a:p>
            <a:pPr algn="ctr"/>
            <a:r>
              <a:rPr lang="en-US" dirty="0"/>
              <a:t>Muslims on the </a:t>
            </a:r>
            <a:r>
              <a:rPr lang="en-US" i="1" dirty="0"/>
              <a:t>Hajj</a:t>
            </a:r>
            <a:endParaRPr lang="en-US" dirty="0"/>
          </a:p>
        </p:txBody>
      </p:sp>
      <p:sp>
        <p:nvSpPr>
          <p:cNvPr id="3" name="Content Placeholder 2"/>
          <p:cNvSpPr>
            <a:spLocks noGrp="1"/>
          </p:cNvSpPr>
          <p:nvPr>
            <p:ph idx="1"/>
          </p:nvPr>
        </p:nvSpPr>
        <p:spPr>
          <a:xfrm>
            <a:off x="838200" y="1752601"/>
            <a:ext cx="7467600" cy="2209800"/>
          </a:xfrm>
        </p:spPr>
        <p:txBody>
          <a:bodyPr/>
          <a:lstStyle/>
          <a:p>
            <a:pPr lvl="0"/>
            <a:r>
              <a:rPr lang="en-US" dirty="0"/>
              <a:t>The </a:t>
            </a:r>
            <a:r>
              <a:rPr lang="en-US" i="1" dirty="0"/>
              <a:t>hajj, </a:t>
            </a:r>
            <a:r>
              <a:rPr lang="en-US" dirty="0"/>
              <a:t>pilgrimage to Mecca during Ramadan, is to be undertaken by every Muslim who is physically and financially able.</a:t>
            </a:r>
          </a:p>
          <a:p>
            <a:pPr lvl="0"/>
            <a:r>
              <a:rPr lang="en-US" dirty="0"/>
              <a:t>During the </a:t>
            </a:r>
            <a:r>
              <a:rPr lang="en-US" i="1" dirty="0"/>
              <a:t>hajj, </a:t>
            </a:r>
            <a:r>
              <a:rPr lang="en-US" dirty="0"/>
              <a:t>specific rituals are performed.</a:t>
            </a:r>
          </a:p>
          <a:p>
            <a:pPr lvl="0"/>
            <a:r>
              <a:rPr lang="en-US" dirty="0"/>
              <a:t>One such ritual is journeying to the plain of Arafat</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5735" y="4038602"/>
            <a:ext cx="3807465" cy="229209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bwMode="auto">
          <a:xfrm>
            <a:off x="2667000" y="6324600"/>
            <a:ext cx="2667000" cy="184666"/>
          </a:xfrm>
          <a:prstGeom prst="rect">
            <a:avLst/>
          </a:prstGeom>
          <a:noFill/>
          <a:ln w="9525">
            <a:noFill/>
            <a:miter lim="800000"/>
            <a:headEnd/>
            <a:tailEnd/>
          </a:ln>
        </p:spPr>
        <p:txBody>
          <a:bodyPr wrap="square" rtlCol="0">
            <a:spAutoFit/>
          </a:bodyPr>
          <a:lstStyle/>
          <a:p>
            <a:r>
              <a:rPr lang="en-US" sz="600" dirty="0"/>
              <a:t>© </a:t>
            </a:r>
            <a:r>
              <a:rPr lang="en-US" sz="600" dirty="0" err="1" smtClean="0"/>
              <a:t>Zurijeta</a:t>
            </a:r>
            <a:r>
              <a:rPr lang="en-US" sz="600" dirty="0" smtClean="0"/>
              <a:t> </a:t>
            </a:r>
            <a:r>
              <a:rPr lang="en-US" sz="600" dirty="0"/>
              <a:t>/ www.shutterstock.com</a:t>
            </a:r>
          </a:p>
        </p:txBody>
      </p:sp>
    </p:spTree>
    <p:extLst>
      <p:ext uri="{BB962C8B-B14F-4D97-AF65-F5344CB8AC3E}">
        <p14:creationId xmlns:p14="http://schemas.microsoft.com/office/powerpoint/2010/main" val="198961712"/>
      </p:ext>
    </p:extLst>
  </p:cSld>
  <p:clrMapOvr>
    <a:masterClrMapping/>
  </p:clrMapOvr>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LIC Presentation template</Template>
  <TotalTime>76</TotalTime>
  <Words>1921</Words>
  <Application>Microsoft Macintosh PowerPoint</Application>
  <PresentationFormat>On-screen Show (4:3)</PresentationFormat>
  <Paragraphs>84</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LIC Presentation template</vt:lpstr>
      <vt:lpstr>Chapter 14: Islam</vt:lpstr>
      <vt:lpstr>The Qur’an</vt:lpstr>
      <vt:lpstr>Celebrating Allah with Calligraphy</vt:lpstr>
      <vt:lpstr>Umma: The Muslim Community</vt:lpstr>
      <vt:lpstr>Wearing the Veil</vt:lpstr>
      <vt:lpstr>Sufism: The “Whirling Dervishes”</vt:lpstr>
      <vt:lpstr>Salat: Prayer</vt:lpstr>
      <vt:lpstr>Ramadan: Fasting and Special Meals</vt:lpstr>
      <vt:lpstr>Muslims on the Hajj</vt:lpstr>
      <vt:lpstr>Shah Mosque, Isfahan, Iran</vt:lpstr>
      <vt:lpstr>Sultan Ahmed Mosque, Istanbul</vt:lpstr>
      <vt:lpstr>Dome of the Rock, Jerusalem</vt:lpstr>
      <vt:lpstr>Taj Mahal, Agra, India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Kristin Gudmundson</cp:lastModifiedBy>
  <cp:revision>21</cp:revision>
  <dcterms:created xsi:type="dcterms:W3CDTF">2011-01-10T17:35:40Z</dcterms:created>
  <dcterms:modified xsi:type="dcterms:W3CDTF">2015-01-13T02:43:44Z</dcterms:modified>
</cp:coreProperties>
</file>