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3" r:id="rId1"/>
  </p:sldMasterIdLst>
  <p:notesMasterIdLst>
    <p:notesMasterId r:id="rId22"/>
  </p:notesMasterIdLst>
  <p:sldIdLst>
    <p:sldId id="310" r:id="rId2"/>
    <p:sldId id="313" r:id="rId3"/>
    <p:sldId id="314" r:id="rId4"/>
    <p:sldId id="315" r:id="rId5"/>
    <p:sldId id="316" r:id="rId6"/>
    <p:sldId id="331" r:id="rId7"/>
    <p:sldId id="318" r:id="rId8"/>
    <p:sldId id="319" r:id="rId9"/>
    <p:sldId id="320" r:id="rId10"/>
    <p:sldId id="328" r:id="rId11"/>
    <p:sldId id="329" r:id="rId12"/>
    <p:sldId id="321" r:id="rId13"/>
    <p:sldId id="322" r:id="rId14"/>
    <p:sldId id="323" r:id="rId15"/>
    <p:sldId id="324" r:id="rId16"/>
    <p:sldId id="332" r:id="rId17"/>
    <p:sldId id="333" r:id="rId18"/>
    <p:sldId id="334" r:id="rId19"/>
    <p:sldId id="335" r:id="rId20"/>
    <p:sldId id="336" r:id="rId21"/>
  </p:sldIdLst>
  <p:sldSz cx="9144000" cy="6858000" type="screen4x3"/>
  <p:notesSz cx="6858000" cy="9144000"/>
  <p:custDataLst>
    <p:tags r:id="rId23"/>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 Karr" initials="JK" lastIdx="4" clrIdx="0"/>
  <p:cmAuthor id="1" name="Susanna Seibert" initials="SS" lastIdx="5" clrIdx="1"/>
  <p:cmAuthor id="2" name="Brian Singer-Towns" initials="BS" lastIdx="3" clrIdx="2">
    <p:extLst/>
  </p:cmAuthor>
  <p:cmAuthor id="3" name="Joanna Dailey" initials="JD" lastIdx="4"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A5598"/>
    <a:srgbClr val="C30027"/>
    <a:srgbClr val="314BCD"/>
    <a:srgbClr val="D60005"/>
    <a:srgbClr val="FF0000"/>
    <a:srgbClr val="3539C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46" autoAdjust="0"/>
    <p:restoredTop sz="86425" autoAdjust="0"/>
  </p:normalViewPr>
  <p:slideViewPr>
    <p:cSldViewPr snapToGrid="0" snapToObjects="1">
      <p:cViewPr varScale="1">
        <p:scale>
          <a:sx n="127" d="100"/>
          <a:sy n="127" d="100"/>
        </p:scale>
        <p:origin x="1312" y="176"/>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tags" Target="tags/tag1.xml"/><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16DC5929-8357-4C99-A218-FA02D61B50BC}" type="datetimeFigureOut">
              <a:rPr lang="en-US"/>
              <a:pPr>
                <a:defRPr/>
              </a:pPr>
              <a:t>6/6/16</a:t>
            </a:fld>
            <a:endParaRPr lang="en-US" dirty="0"/>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3835CB9-1183-4972-9987-AD6871187B5F}" type="slidenum">
              <a:rPr lang="en-US"/>
              <a:pPr>
                <a:defRPr/>
              </a:pPr>
              <a:t>‹#›</a:t>
            </a:fld>
            <a:endParaRPr lang="en-US" dirty="0"/>
          </a:p>
        </p:txBody>
      </p:sp>
    </p:spTree>
    <p:extLst>
      <p:ext uri="{BB962C8B-B14F-4D97-AF65-F5344CB8AC3E}">
        <p14:creationId xmlns:p14="http://schemas.microsoft.com/office/powerpoint/2010/main" val="3242749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notesMaster" Target="../notesMasters/notesMaster1.xml"/><Relationship Id="rId3"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notesMaster" Target="../notesMasters/notesMaster1.xml"/><Relationship Id="rId3"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notesMaster" Target="../notesMasters/notesMaster1.xml"/><Relationship Id="rId3"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notesMaster" Target="../notesMasters/notesMaster1.xml"/><Relationship Id="rId3"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notesMaster" Target="../notesMasters/notesMaster1.xml"/><Relationship Id="rId3"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notesMaster" Target="../notesMasters/notesMaster1.xml"/><Relationship Id="rId3"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notesMaster" Target="../notesMasters/notesMaster1.xml"/><Relationship Id="rId3"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notesMaster" Target="../notesMasters/notesMaster1.xml"/><Relationship Id="rId3"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notesMaster" Target="../notesMasters/notesMaster1.xml"/><Relationship Id="rId3"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notesMaster" Target="../notesMasters/notesMaster1.xml"/><Relationship Id="rId3"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notesMaster" Target="../notesMasters/notesMaster1.xml"/><Relationship Id="rId3"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notesMaster" Target="../notesMasters/notesMaster1.xml"/><Relationship Id="rId3"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notesMaster" Target="../notesMasters/notesMaster1.xml"/><Relationship Id="rId3"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notesMaster" Target="../notesMasters/notesMaster1.xml"/><Relationship Id="rId3"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notesMaster" Target="../notesMasters/notesMaster1.xml"/><Relationship Id="rId3"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notesMaster" Target="../notesMasters/notesMaster1.xml"/><Relationship Id="rId3"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notesMaster" Target="../notesMasters/notesMaster1.xml"/><Relationship Id="rId3"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notesMaster" Target="../notesMasters/notesMaster1.xml"/><Relationship Id="rId3"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notesMaster" Target="../notesMasters/notesMaster1.xml"/><Relationship Id="rId3"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notesMaster" Target="../notesMasters/notesMaster1.xml"/><Relationship Id="rId3"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1</a:t>
            </a:fld>
            <a:endParaRPr lang="en-US" dirty="0"/>
          </a:p>
        </p:txBody>
      </p:sp>
    </p:spTree>
    <p:extLst>
      <p:ext uri="{BB962C8B-B14F-4D97-AF65-F5344CB8AC3E}">
        <p14:creationId xmlns:p14="http://schemas.microsoft.com/office/powerpoint/2010/main" val="3521728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10</a:t>
            </a:fld>
            <a:endParaRPr lang="en-US" dirty="0"/>
          </a:p>
        </p:txBody>
      </p:sp>
    </p:spTree>
    <p:extLst>
      <p:ext uri="{BB962C8B-B14F-4D97-AF65-F5344CB8AC3E}">
        <p14:creationId xmlns:p14="http://schemas.microsoft.com/office/powerpoint/2010/main" val="771924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11</a:t>
            </a:fld>
            <a:endParaRPr lang="en-US" dirty="0"/>
          </a:p>
        </p:txBody>
      </p:sp>
    </p:spTree>
    <p:extLst>
      <p:ext uri="{BB962C8B-B14F-4D97-AF65-F5344CB8AC3E}">
        <p14:creationId xmlns:p14="http://schemas.microsoft.com/office/powerpoint/2010/main" val="3184185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12</a:t>
            </a:fld>
            <a:endParaRPr lang="en-US" dirty="0"/>
          </a:p>
        </p:txBody>
      </p:sp>
    </p:spTree>
    <p:extLst>
      <p:ext uri="{BB962C8B-B14F-4D97-AF65-F5344CB8AC3E}">
        <p14:creationId xmlns:p14="http://schemas.microsoft.com/office/powerpoint/2010/main" val="1271177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13</a:t>
            </a:fld>
            <a:endParaRPr lang="en-US" dirty="0"/>
          </a:p>
        </p:txBody>
      </p:sp>
    </p:spTree>
    <p:extLst>
      <p:ext uri="{BB962C8B-B14F-4D97-AF65-F5344CB8AC3E}">
        <p14:creationId xmlns:p14="http://schemas.microsoft.com/office/powerpoint/2010/main" val="99237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14</a:t>
            </a:fld>
            <a:endParaRPr lang="en-US" dirty="0"/>
          </a:p>
        </p:txBody>
      </p:sp>
    </p:spTree>
    <p:extLst>
      <p:ext uri="{BB962C8B-B14F-4D97-AF65-F5344CB8AC3E}">
        <p14:creationId xmlns:p14="http://schemas.microsoft.com/office/powerpoint/2010/main" val="4040707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15</a:t>
            </a:fld>
            <a:endParaRPr lang="en-US" dirty="0"/>
          </a:p>
        </p:txBody>
      </p:sp>
    </p:spTree>
    <p:extLst>
      <p:ext uri="{BB962C8B-B14F-4D97-AF65-F5344CB8AC3E}">
        <p14:creationId xmlns:p14="http://schemas.microsoft.com/office/powerpoint/2010/main" val="2131939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16</a:t>
            </a:fld>
            <a:endParaRPr lang="en-US" dirty="0"/>
          </a:p>
        </p:txBody>
      </p:sp>
    </p:spTree>
    <p:extLst>
      <p:ext uri="{BB962C8B-B14F-4D97-AF65-F5344CB8AC3E}">
        <p14:creationId xmlns:p14="http://schemas.microsoft.com/office/powerpoint/2010/main" val="1810633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17</a:t>
            </a:fld>
            <a:endParaRPr lang="en-US" dirty="0"/>
          </a:p>
        </p:txBody>
      </p:sp>
    </p:spTree>
    <p:extLst>
      <p:ext uri="{BB962C8B-B14F-4D97-AF65-F5344CB8AC3E}">
        <p14:creationId xmlns:p14="http://schemas.microsoft.com/office/powerpoint/2010/main" val="2509960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18</a:t>
            </a:fld>
            <a:endParaRPr lang="en-US" dirty="0"/>
          </a:p>
        </p:txBody>
      </p:sp>
    </p:spTree>
    <p:extLst>
      <p:ext uri="{BB962C8B-B14F-4D97-AF65-F5344CB8AC3E}">
        <p14:creationId xmlns:p14="http://schemas.microsoft.com/office/powerpoint/2010/main" val="2825523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19</a:t>
            </a:fld>
            <a:endParaRPr lang="en-US" dirty="0"/>
          </a:p>
        </p:txBody>
      </p:sp>
    </p:spTree>
    <p:extLst>
      <p:ext uri="{BB962C8B-B14F-4D97-AF65-F5344CB8AC3E}">
        <p14:creationId xmlns:p14="http://schemas.microsoft.com/office/powerpoint/2010/main" val="1737161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2</a:t>
            </a:fld>
            <a:endParaRPr lang="en-US" dirty="0"/>
          </a:p>
        </p:txBody>
      </p:sp>
    </p:spTree>
    <p:extLst>
      <p:ext uri="{BB962C8B-B14F-4D97-AF65-F5344CB8AC3E}">
        <p14:creationId xmlns:p14="http://schemas.microsoft.com/office/powerpoint/2010/main" val="2164509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20</a:t>
            </a:fld>
            <a:endParaRPr lang="en-US" dirty="0"/>
          </a:p>
        </p:txBody>
      </p:sp>
    </p:spTree>
    <p:extLst>
      <p:ext uri="{BB962C8B-B14F-4D97-AF65-F5344CB8AC3E}">
        <p14:creationId xmlns:p14="http://schemas.microsoft.com/office/powerpoint/2010/main" val="4226445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3</a:t>
            </a:fld>
            <a:endParaRPr lang="en-US" dirty="0"/>
          </a:p>
        </p:txBody>
      </p:sp>
    </p:spTree>
    <p:extLst>
      <p:ext uri="{BB962C8B-B14F-4D97-AF65-F5344CB8AC3E}">
        <p14:creationId xmlns:p14="http://schemas.microsoft.com/office/powerpoint/2010/main" val="3210799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4</a:t>
            </a:fld>
            <a:endParaRPr lang="en-US" dirty="0"/>
          </a:p>
        </p:txBody>
      </p:sp>
    </p:spTree>
    <p:extLst>
      <p:ext uri="{BB962C8B-B14F-4D97-AF65-F5344CB8AC3E}">
        <p14:creationId xmlns:p14="http://schemas.microsoft.com/office/powerpoint/2010/main" val="1329587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5</a:t>
            </a:fld>
            <a:endParaRPr lang="en-US" dirty="0"/>
          </a:p>
        </p:txBody>
      </p:sp>
    </p:spTree>
    <p:extLst>
      <p:ext uri="{BB962C8B-B14F-4D97-AF65-F5344CB8AC3E}">
        <p14:creationId xmlns:p14="http://schemas.microsoft.com/office/powerpoint/2010/main" val="808892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6</a:t>
            </a:fld>
            <a:endParaRPr lang="en-US" dirty="0"/>
          </a:p>
        </p:txBody>
      </p:sp>
    </p:spTree>
    <p:extLst>
      <p:ext uri="{BB962C8B-B14F-4D97-AF65-F5344CB8AC3E}">
        <p14:creationId xmlns:p14="http://schemas.microsoft.com/office/powerpoint/2010/main" val="785429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7</a:t>
            </a:fld>
            <a:endParaRPr lang="en-US" dirty="0"/>
          </a:p>
        </p:txBody>
      </p:sp>
    </p:spTree>
    <p:extLst>
      <p:ext uri="{BB962C8B-B14F-4D97-AF65-F5344CB8AC3E}">
        <p14:creationId xmlns:p14="http://schemas.microsoft.com/office/powerpoint/2010/main" val="582018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8</a:t>
            </a:fld>
            <a:endParaRPr lang="en-US" dirty="0"/>
          </a:p>
        </p:txBody>
      </p:sp>
    </p:spTree>
    <p:extLst>
      <p:ext uri="{BB962C8B-B14F-4D97-AF65-F5344CB8AC3E}">
        <p14:creationId xmlns:p14="http://schemas.microsoft.com/office/powerpoint/2010/main" val="2221000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9</a:t>
            </a:fld>
            <a:endParaRPr lang="en-US" dirty="0"/>
          </a:p>
        </p:txBody>
      </p:sp>
    </p:spTree>
    <p:extLst>
      <p:ext uri="{BB962C8B-B14F-4D97-AF65-F5344CB8AC3E}">
        <p14:creationId xmlns:p14="http://schemas.microsoft.com/office/powerpoint/2010/main" val="2030359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5904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60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991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21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4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3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606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797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88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24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342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81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738428F-13A6-461E-ACE3-3651423F24A5}" type="datetimeFigureOut">
              <a:rPr lang="en-US" smtClean="0">
                <a:solidFill>
                  <a:prstClr val="black">
                    <a:tint val="75000"/>
                  </a:prstClr>
                </a:solidFill>
                <a:latin typeface="Calibri"/>
              </a:rPr>
              <a:pPr eaLnBrk="1" fontAlgn="auto" hangingPunct="1">
                <a:spcBef>
                  <a:spcPts val="0"/>
                </a:spcBef>
                <a:spcAft>
                  <a:spcPts val="0"/>
                </a:spcAft>
              </a:pPr>
              <a:t>6/6/16</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52185CE-A228-4E7E-803F-2499737AE528}"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2126024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75" y="0"/>
            <a:ext cx="9429750" cy="6858000"/>
          </a:xfrm>
          <a:prstGeom prst="rect">
            <a:avLst/>
          </a:prstGeom>
          <a:noFill/>
          <a:ln>
            <a:noFill/>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336" y="4732998"/>
            <a:ext cx="1652629" cy="1977737"/>
          </a:xfrm>
          <a:prstGeom prst="rect">
            <a:avLst/>
          </a:prstGeom>
        </p:spPr>
      </p:pic>
      <p:sp>
        <p:nvSpPr>
          <p:cNvPr id="3" name="TextBox 2"/>
          <p:cNvSpPr txBox="1"/>
          <p:nvPr/>
        </p:nvSpPr>
        <p:spPr>
          <a:xfrm>
            <a:off x="7635240" y="6437082"/>
            <a:ext cx="1911096"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Document #: TX005840</a:t>
            </a:r>
          </a:p>
        </p:txBody>
      </p:sp>
    </p:spTree>
    <p:extLst>
      <p:ext uri="{BB962C8B-B14F-4D97-AF65-F5344CB8AC3E}">
        <p14:creationId xmlns:p14="http://schemas.microsoft.com/office/powerpoint/2010/main" val="3733087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solidFill>
                  <a:srgbClr val="0A5598"/>
                </a:solidFill>
                <a:latin typeface="Arial" charset="0"/>
                <a:ea typeface="Arial" charset="0"/>
                <a:cs typeface="Arial" charset="0"/>
              </a:rPr>
              <a:t>“The Church Divides”</a:t>
            </a:r>
            <a:r>
              <a:rPr lang="en-US" sz="3100" dirty="0" smtClean="0"/>
              <a:t/>
            </a:r>
            <a:br>
              <a:rPr lang="en-US" sz="3100" dirty="0" smtClean="0"/>
            </a:br>
            <a:r>
              <a:rPr lang="en-US" sz="1800" b="1" dirty="0" smtClean="0">
                <a:solidFill>
                  <a:schemeClr val="tx1">
                    <a:lumMod val="50000"/>
                    <a:lumOff val="50000"/>
                  </a:schemeClr>
                </a:solidFill>
                <a:latin typeface="Arial" charset="0"/>
                <a:ea typeface="Arial" charset="0"/>
                <a:cs typeface="Arial" charset="0"/>
              </a:rPr>
              <a:t>(Church </a:t>
            </a:r>
            <a:r>
              <a:rPr lang="en-US" sz="1800" b="1" dirty="0">
                <a:solidFill>
                  <a:schemeClr val="tx1">
                    <a:lumMod val="50000"/>
                    <a:lumOff val="50000"/>
                  </a:schemeClr>
                </a:solidFill>
                <a:latin typeface="Arial" charset="0"/>
                <a:ea typeface="Arial" charset="0"/>
                <a:cs typeface="Arial" charset="0"/>
              </a:rPr>
              <a:t>History, pages </a:t>
            </a:r>
            <a:r>
              <a:rPr lang="en-US" sz="1800" b="1" dirty="0" smtClean="0">
                <a:solidFill>
                  <a:schemeClr val="tx1">
                    <a:lumMod val="50000"/>
                    <a:lumOff val="50000"/>
                  </a:schemeClr>
                </a:solidFill>
                <a:latin typeface="Arial" charset="0"/>
                <a:ea typeface="Arial" charset="0"/>
                <a:cs typeface="Arial" charset="0"/>
              </a:rPr>
              <a:t>46</a:t>
            </a: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charset="0"/>
                <a:ea typeface="Arial" charset="0"/>
                <a:cs typeface="Arial" charset="0"/>
              </a:rPr>
              <a:t>48)</a:t>
            </a:r>
            <a:endParaRPr lang="en-US" sz="1800" b="1" dirty="0">
              <a:solidFill>
                <a:schemeClr val="tx1">
                  <a:lumMod val="50000"/>
                  <a:lumOff val="50000"/>
                </a:schemeClr>
              </a:solidFill>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pPr marL="0" indent="0">
              <a:buNone/>
            </a:pPr>
            <a:endParaRPr lang="en-US" sz="2400" dirty="0" smtClean="0">
              <a:latin typeface="Arial" charset="0"/>
              <a:ea typeface="Arial" charset="0"/>
              <a:cs typeface="Arial" charset="0"/>
            </a:endParaRPr>
          </a:p>
          <a:p>
            <a:pPr marL="0" indent="0">
              <a:buNone/>
            </a:pPr>
            <a:r>
              <a:rPr lang="en-US" sz="2400" dirty="0" smtClean="0">
                <a:latin typeface="Arial" charset="0"/>
                <a:ea typeface="Arial" charset="0"/>
                <a:cs typeface="Arial" charset="0"/>
              </a:rPr>
              <a:t>The many differences </a:t>
            </a:r>
            <a:br>
              <a:rPr lang="en-US" sz="2400" dirty="0" smtClean="0">
                <a:latin typeface="Arial" charset="0"/>
                <a:ea typeface="Arial" charset="0"/>
                <a:cs typeface="Arial" charset="0"/>
              </a:rPr>
            </a:br>
            <a:r>
              <a:rPr lang="en-US" sz="2400" dirty="0" smtClean="0">
                <a:latin typeface="Arial" charset="0"/>
                <a:ea typeface="Arial" charset="0"/>
                <a:cs typeface="Arial" charset="0"/>
              </a:rPr>
              <a:t>between the Eastern </a:t>
            </a:r>
            <a:br>
              <a:rPr lang="en-US" sz="2400" dirty="0" smtClean="0">
                <a:latin typeface="Arial" charset="0"/>
                <a:ea typeface="Arial" charset="0"/>
                <a:cs typeface="Arial" charset="0"/>
              </a:rPr>
            </a:br>
            <a:r>
              <a:rPr lang="en-US" sz="2400" dirty="0" smtClean="0">
                <a:latin typeface="Arial" charset="0"/>
                <a:ea typeface="Arial" charset="0"/>
                <a:cs typeface="Arial" charset="0"/>
              </a:rPr>
              <a:t>and Western Church </a:t>
            </a:r>
            <a:br>
              <a:rPr lang="en-US" sz="2400" dirty="0" smtClean="0">
                <a:latin typeface="Arial" charset="0"/>
                <a:ea typeface="Arial" charset="0"/>
                <a:cs typeface="Arial" charset="0"/>
              </a:rPr>
            </a:br>
            <a:r>
              <a:rPr lang="en-US" sz="2400" dirty="0" smtClean="0">
                <a:latin typeface="Arial" charset="0"/>
                <a:ea typeface="Arial" charset="0"/>
                <a:cs typeface="Arial" charset="0"/>
              </a:rPr>
              <a:t>ultimately led to the </a:t>
            </a:r>
            <a:br>
              <a:rPr lang="en-US" sz="2400" dirty="0" smtClean="0">
                <a:latin typeface="Arial" charset="0"/>
                <a:ea typeface="Arial" charset="0"/>
                <a:cs typeface="Arial" charset="0"/>
              </a:rPr>
            </a:br>
            <a:r>
              <a:rPr lang="en-US" sz="2400" dirty="0" smtClean="0">
                <a:latin typeface="Arial" charset="0"/>
                <a:ea typeface="Arial" charset="0"/>
                <a:cs typeface="Arial" charset="0"/>
              </a:rPr>
              <a:t>Great Schism of 1054. </a:t>
            </a:r>
          </a:p>
          <a:p>
            <a:pPr marL="0" indent="0">
              <a:buNone/>
            </a:pPr>
            <a:endParaRPr lang="en-US" sz="2800" dirty="0"/>
          </a:p>
          <a:p>
            <a:pPr marL="0" indent="0">
              <a:buNone/>
            </a:pPr>
            <a:endParaRPr lang="en-US" sz="800" dirty="0" smtClean="0">
              <a:latin typeface="Arial" charset="0"/>
              <a:ea typeface="Arial" charset="0"/>
              <a:cs typeface="Arial" charset="0"/>
            </a:endParaRPr>
          </a:p>
          <a:p>
            <a:pPr marL="0" indent="0">
              <a:buNone/>
            </a:pPr>
            <a:r>
              <a:rPr lang="en-US" sz="1400" dirty="0" smtClean="0">
                <a:latin typeface="Arial" charset="0"/>
                <a:ea typeface="Arial" charset="0"/>
                <a:cs typeface="Arial" charset="0"/>
              </a:rPr>
              <a:t>(This is an icon screen in an Eastern Orthodox church. The altar is behind the screen, with a middle double door and a door on either side. The area behind the screen represents Heaven. During the Liturgy, the middle doors are opened so that important actions, like the consecration, can be seen. During Easter and Easter Week, all the doors are opened!) </a:t>
            </a:r>
            <a:endParaRPr lang="en-US" sz="1400" dirty="0">
              <a:latin typeface="Arial" charset="0"/>
              <a:ea typeface="Arial" charset="0"/>
              <a:cs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7513" y="1721797"/>
            <a:ext cx="3943563" cy="2626467"/>
          </a:xfrm>
          <a:prstGeom prst="rect">
            <a:avLst/>
          </a:prstGeom>
        </p:spPr>
      </p:pic>
      <p:sp>
        <p:nvSpPr>
          <p:cNvPr id="6" name="TextBox 5"/>
          <p:cNvSpPr txBox="1"/>
          <p:nvPr/>
        </p:nvSpPr>
        <p:spPr>
          <a:xfrm>
            <a:off x="6678961" y="4320044"/>
            <a:ext cx="1612942" cy="200055"/>
          </a:xfrm>
          <a:prstGeom prst="rect">
            <a:avLst/>
          </a:prstGeom>
          <a:noFill/>
        </p:spPr>
        <p:txBody>
          <a:bodyPr wrap="none" rtlCol="0">
            <a:spAutoFit/>
          </a:bodyPr>
          <a:lstStyle/>
          <a:p>
            <a:r>
              <a:rPr lang="en-US" sz="700" dirty="0" smtClean="0">
                <a:solidFill>
                  <a:schemeClr val="bg1">
                    <a:lumMod val="65000"/>
                  </a:schemeClr>
                </a:solidFill>
                <a:latin typeface="Arial"/>
                <a:ea typeface="Calibri"/>
                <a:cs typeface="Arial"/>
              </a:rPr>
              <a:t>© T photography </a:t>
            </a:r>
            <a:r>
              <a:rPr lang="en-US" sz="700" dirty="0" smtClean="0">
                <a:solidFill>
                  <a:srgbClr val="A6A6A6"/>
                </a:solidFill>
                <a:latin typeface="Arial"/>
                <a:ea typeface="Calibri"/>
                <a:cs typeface="Arial"/>
              </a:rPr>
              <a:t>/ Shutterstock.com</a:t>
            </a:r>
            <a:endParaRPr lang="en-US" sz="700" dirty="0">
              <a:solidFill>
                <a:srgbClr val="A6A6A6"/>
              </a:solidFill>
              <a:latin typeface="Arial"/>
              <a:cs typeface="Arial"/>
            </a:endParaRPr>
          </a:p>
        </p:txBody>
      </p:sp>
    </p:spTree>
    <p:extLst>
      <p:ext uri="{BB962C8B-B14F-4D97-AF65-F5344CB8AC3E}">
        <p14:creationId xmlns:p14="http://schemas.microsoft.com/office/powerpoint/2010/main" val="2844530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solidFill>
                  <a:srgbClr val="008000"/>
                </a:solidFill>
                <a:latin typeface="Arial" charset="0"/>
                <a:ea typeface="Arial" charset="0"/>
                <a:cs typeface="Arial" charset="0"/>
              </a:rPr>
              <a:t>Writing an Icon</a:t>
            </a:r>
            <a:endParaRPr lang="en-US" sz="4200" b="1" dirty="0">
              <a:solidFill>
                <a:srgbClr val="008000"/>
              </a:solidFill>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r>
              <a:rPr lang="en-US" sz="2400" dirty="0" smtClean="0">
                <a:latin typeface="Arial" charset="0"/>
                <a:ea typeface="Arial" charset="0"/>
                <a:cs typeface="Arial" charset="0"/>
              </a:rPr>
              <a:t>In icon painting, the icon is said to be “written.” The icon is not signed in order to guard the icon writer’s humility. </a:t>
            </a:r>
            <a:br>
              <a:rPr lang="en-US" sz="2400" dirty="0" smtClean="0">
                <a:latin typeface="Arial" charset="0"/>
                <a:ea typeface="Arial" charset="0"/>
                <a:cs typeface="Arial" charset="0"/>
              </a:rPr>
            </a:br>
            <a:endParaRPr lang="en-US" sz="2400" dirty="0" smtClean="0">
              <a:latin typeface="Arial" charset="0"/>
              <a:ea typeface="Arial" charset="0"/>
              <a:cs typeface="Arial" charset="0"/>
            </a:endParaRPr>
          </a:p>
          <a:p>
            <a:r>
              <a:rPr lang="en-US" sz="2400" dirty="0" smtClean="0">
                <a:latin typeface="Arial" charset="0"/>
                <a:ea typeface="Arial" charset="0"/>
                <a:cs typeface="Arial" charset="0"/>
              </a:rPr>
              <a:t>Before working, the icon writer prays. </a:t>
            </a:r>
            <a:br>
              <a:rPr lang="en-US" sz="2400" dirty="0" smtClean="0">
                <a:latin typeface="Arial" charset="0"/>
                <a:ea typeface="Arial" charset="0"/>
                <a:cs typeface="Arial" charset="0"/>
              </a:rPr>
            </a:br>
            <a:endParaRPr lang="en-US" sz="2400" dirty="0" smtClean="0">
              <a:latin typeface="Arial" charset="0"/>
              <a:ea typeface="Arial" charset="0"/>
              <a:cs typeface="Arial" charset="0"/>
            </a:endParaRPr>
          </a:p>
          <a:p>
            <a:r>
              <a:rPr lang="en-US" sz="2400" dirty="0" smtClean="0">
                <a:latin typeface="Arial" charset="0"/>
                <a:ea typeface="Arial" charset="0"/>
                <a:cs typeface="Arial" charset="0"/>
              </a:rPr>
              <a:t>Find an icon or holy picture you like. Spend a few moments in prayer, then try to reproduce it on paper as best you can. Drawing this way is an act of love and worship. </a:t>
            </a:r>
            <a:endParaRPr lang="en-US" sz="2400" dirty="0">
              <a:latin typeface="Arial" charset="0"/>
              <a:ea typeface="Arial" charset="0"/>
              <a:cs typeface="Arial" charset="0"/>
            </a:endParaRPr>
          </a:p>
        </p:txBody>
      </p:sp>
    </p:spTree>
    <p:extLst>
      <p:ext uri="{BB962C8B-B14F-4D97-AF65-F5344CB8AC3E}">
        <p14:creationId xmlns:p14="http://schemas.microsoft.com/office/powerpoint/2010/main" val="1593778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b="1" dirty="0" smtClean="0">
                <a:solidFill>
                  <a:srgbClr val="C30027"/>
                </a:solidFill>
                <a:latin typeface="Arial" charset="0"/>
                <a:ea typeface="Arial" charset="0"/>
                <a:cs typeface="Arial" charset="0"/>
              </a:rPr>
              <a:t>“The Crusades” and </a:t>
            </a:r>
            <a:br>
              <a:rPr lang="en-US" sz="4200" b="1" dirty="0" smtClean="0">
                <a:solidFill>
                  <a:srgbClr val="C30027"/>
                </a:solidFill>
                <a:latin typeface="Arial" charset="0"/>
                <a:ea typeface="Arial" charset="0"/>
                <a:cs typeface="Arial" charset="0"/>
              </a:rPr>
            </a:br>
            <a:r>
              <a:rPr lang="en-US" sz="4200" b="1" dirty="0" smtClean="0">
                <a:solidFill>
                  <a:srgbClr val="C30027"/>
                </a:solidFill>
                <a:latin typeface="Arial" charset="0"/>
                <a:ea typeface="Arial" charset="0"/>
                <a:cs typeface="Arial" charset="0"/>
              </a:rPr>
              <a:t>“The Inquisitions”</a:t>
            </a:r>
            <a:r>
              <a:rPr lang="en-US" sz="2800" dirty="0" smtClean="0"/>
              <a:t/>
            </a:r>
            <a:br>
              <a:rPr lang="en-US" sz="2800" dirty="0" smtClean="0"/>
            </a:br>
            <a:r>
              <a:rPr lang="en-US" sz="1800" b="1" dirty="0" smtClean="0">
                <a:solidFill>
                  <a:schemeClr val="tx1">
                    <a:lumMod val="50000"/>
                    <a:lumOff val="50000"/>
                  </a:schemeClr>
                </a:solidFill>
                <a:latin typeface="Arial" charset="0"/>
                <a:ea typeface="Arial" charset="0"/>
                <a:cs typeface="Arial" charset="0"/>
              </a:rPr>
              <a:t>(Church </a:t>
            </a:r>
            <a:r>
              <a:rPr lang="en-US" sz="1800" b="1" dirty="0">
                <a:solidFill>
                  <a:schemeClr val="tx1">
                    <a:lumMod val="50000"/>
                    <a:lumOff val="50000"/>
                  </a:schemeClr>
                </a:solidFill>
                <a:latin typeface="Arial" charset="0"/>
                <a:ea typeface="Arial" charset="0"/>
                <a:cs typeface="Arial" charset="0"/>
              </a:rPr>
              <a:t>History, pages </a:t>
            </a:r>
            <a:r>
              <a:rPr lang="en-US" sz="1800" b="1" dirty="0" smtClean="0">
                <a:solidFill>
                  <a:schemeClr val="tx1">
                    <a:lumMod val="50000"/>
                    <a:lumOff val="50000"/>
                  </a:schemeClr>
                </a:solidFill>
                <a:latin typeface="Arial" charset="0"/>
                <a:ea typeface="Arial" charset="0"/>
                <a:cs typeface="Arial" charset="0"/>
              </a:rPr>
              <a:t>49</a:t>
            </a: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charset="0"/>
                <a:ea typeface="Arial" charset="0"/>
                <a:cs typeface="Arial" charset="0"/>
              </a:rPr>
              <a:t>54)</a:t>
            </a:r>
            <a:endParaRPr lang="en-US" sz="1800" b="1" dirty="0">
              <a:solidFill>
                <a:schemeClr val="tx1">
                  <a:lumMod val="50000"/>
                  <a:lumOff val="50000"/>
                </a:schemeClr>
              </a:solidFill>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pPr marL="0" indent="0">
              <a:buNone/>
            </a:pPr>
            <a:endParaRPr lang="en-US" sz="2400" dirty="0" smtClean="0">
              <a:latin typeface="Arial" charset="0"/>
              <a:ea typeface="Arial" charset="0"/>
              <a:cs typeface="Arial" charset="0"/>
            </a:endParaRPr>
          </a:p>
          <a:p>
            <a:pPr marL="0" indent="0">
              <a:buNone/>
            </a:pPr>
            <a:r>
              <a:rPr lang="en-US" sz="2400" dirty="0" smtClean="0">
                <a:latin typeface="Arial" charset="0"/>
                <a:ea typeface="Arial" charset="0"/>
                <a:cs typeface="Arial" charset="0"/>
              </a:rPr>
              <a:t>Internal and external threats </a:t>
            </a:r>
          </a:p>
          <a:p>
            <a:pPr marL="0" indent="0">
              <a:buNone/>
            </a:pPr>
            <a:r>
              <a:rPr lang="en-US" sz="2400" dirty="0" smtClean="0">
                <a:latin typeface="Arial" charset="0"/>
                <a:ea typeface="Arial" charset="0"/>
                <a:cs typeface="Arial" charset="0"/>
              </a:rPr>
              <a:t>to Christianity led to the </a:t>
            </a:r>
          </a:p>
          <a:p>
            <a:pPr marL="0" indent="0">
              <a:buNone/>
            </a:pPr>
            <a:r>
              <a:rPr lang="en-US" sz="2400" dirty="0" smtClean="0">
                <a:latin typeface="Arial" charset="0"/>
                <a:ea typeface="Arial" charset="0"/>
                <a:cs typeface="Arial" charset="0"/>
              </a:rPr>
              <a:t>Crusades (holy wars to protect</a:t>
            </a:r>
          </a:p>
          <a:p>
            <a:pPr marL="0" indent="0">
              <a:buNone/>
            </a:pPr>
            <a:r>
              <a:rPr lang="en-US" sz="2400" dirty="0" smtClean="0">
                <a:latin typeface="Arial" charset="0"/>
                <a:ea typeface="Arial" charset="0"/>
                <a:cs typeface="Arial" charset="0"/>
              </a:rPr>
              <a:t>Christians and holy places) and </a:t>
            </a:r>
          </a:p>
          <a:p>
            <a:pPr marL="0" indent="0">
              <a:buNone/>
            </a:pPr>
            <a:r>
              <a:rPr lang="en-US" sz="2400" dirty="0" smtClean="0">
                <a:latin typeface="Arial" charset="0"/>
                <a:ea typeface="Arial" charset="0"/>
                <a:cs typeface="Arial" charset="0"/>
              </a:rPr>
              <a:t>the Inquisitions (investigations </a:t>
            </a:r>
          </a:p>
          <a:p>
            <a:pPr marL="0" indent="0">
              <a:buNone/>
            </a:pPr>
            <a:r>
              <a:rPr lang="en-US" sz="2400" dirty="0" smtClean="0">
                <a:latin typeface="Arial" charset="0"/>
                <a:ea typeface="Arial" charset="0"/>
                <a:cs typeface="Arial" charset="0"/>
              </a:rPr>
              <a:t>into people and situations </a:t>
            </a:r>
          </a:p>
          <a:p>
            <a:pPr marL="0" indent="0">
              <a:buNone/>
            </a:pPr>
            <a:r>
              <a:rPr lang="en-US" sz="2400" dirty="0" smtClean="0">
                <a:latin typeface="Arial" charset="0"/>
                <a:ea typeface="Arial" charset="0"/>
                <a:cs typeface="Arial" charset="0"/>
              </a:rPr>
              <a:t>challenging Christian beliefs). </a:t>
            </a:r>
            <a:endParaRPr lang="en-US" sz="2400" dirty="0">
              <a:latin typeface="Arial" charset="0"/>
              <a:ea typeface="Arial" charset="0"/>
              <a:cs typeface="Arial"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4082" y="1721796"/>
            <a:ext cx="2459332" cy="3409208"/>
          </a:xfrm>
          <a:prstGeom prst="rect">
            <a:avLst/>
          </a:prstGeom>
        </p:spPr>
      </p:pic>
      <p:sp>
        <p:nvSpPr>
          <p:cNvPr id="6" name="TextBox 5"/>
          <p:cNvSpPr txBox="1"/>
          <p:nvPr/>
        </p:nvSpPr>
        <p:spPr>
          <a:xfrm>
            <a:off x="7018250" y="5125804"/>
            <a:ext cx="1217000" cy="200055"/>
          </a:xfrm>
          <a:prstGeom prst="rect">
            <a:avLst/>
          </a:prstGeom>
          <a:noFill/>
        </p:spPr>
        <p:txBody>
          <a:bodyPr wrap="none" rtlCol="0">
            <a:spAutoFit/>
          </a:bodyPr>
          <a:lstStyle/>
          <a:p>
            <a:r>
              <a:rPr lang="en-US" sz="700" dirty="0" smtClean="0">
                <a:solidFill>
                  <a:schemeClr val="bg1">
                    <a:lumMod val="65000"/>
                  </a:schemeClr>
                </a:solidFill>
                <a:latin typeface="Arial"/>
                <a:ea typeface="Calibri"/>
                <a:cs typeface="Arial"/>
              </a:rPr>
              <a:t>© elmm</a:t>
            </a:r>
            <a:r>
              <a:rPr lang="en-US" sz="700" dirty="0" smtClean="0">
                <a:solidFill>
                  <a:srgbClr val="A6A6A6"/>
                </a:solidFill>
                <a:latin typeface="Arial"/>
                <a:ea typeface="Calibri"/>
                <a:cs typeface="Arial"/>
              </a:rPr>
              <a:t>/Shutterstock.com</a:t>
            </a:r>
            <a:endParaRPr lang="en-US" sz="700" dirty="0">
              <a:solidFill>
                <a:srgbClr val="A6A6A6"/>
              </a:solidFill>
              <a:latin typeface="Arial"/>
              <a:cs typeface="Arial"/>
            </a:endParaRPr>
          </a:p>
        </p:txBody>
      </p:sp>
    </p:spTree>
    <p:extLst>
      <p:ext uri="{BB962C8B-B14F-4D97-AF65-F5344CB8AC3E}">
        <p14:creationId xmlns:p14="http://schemas.microsoft.com/office/powerpoint/2010/main" val="3909629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3227"/>
          </a:xfrm>
        </p:spPr>
        <p:txBody>
          <a:bodyPr>
            <a:noAutofit/>
          </a:bodyPr>
          <a:lstStyle/>
          <a:p>
            <a:r>
              <a:rPr lang="en-US" sz="4200" b="1" dirty="0" smtClean="0">
                <a:solidFill>
                  <a:srgbClr val="0A5598"/>
                </a:solidFill>
                <a:latin typeface="Arial" charset="0"/>
                <a:ea typeface="Arial" charset="0"/>
                <a:cs typeface="Arial" charset="0"/>
              </a:rPr>
              <a:t>The Crusades</a:t>
            </a:r>
            <a:r>
              <a:rPr lang="en-US" sz="4200" b="1" dirty="0" smtClean="0">
                <a:solidFill>
                  <a:srgbClr val="008000"/>
                </a:solidFill>
                <a:latin typeface="Arial" charset="0"/>
                <a:ea typeface="Arial" charset="0"/>
                <a:cs typeface="Arial" charset="0"/>
              </a:rPr>
              <a:t/>
            </a:r>
            <a:br>
              <a:rPr lang="en-US" sz="4200" b="1" dirty="0" smtClean="0">
                <a:solidFill>
                  <a:srgbClr val="008000"/>
                </a:solidFill>
                <a:latin typeface="Arial" charset="0"/>
                <a:ea typeface="Arial" charset="0"/>
                <a:cs typeface="Arial" charset="0"/>
              </a:rPr>
            </a:br>
            <a:endParaRPr lang="en-US" sz="4200" b="1" dirty="0">
              <a:solidFill>
                <a:srgbClr val="008000"/>
              </a:solidFill>
              <a:latin typeface="Arial" charset="0"/>
              <a:ea typeface="Arial" charset="0"/>
              <a:cs typeface="Arial" charset="0"/>
            </a:endParaRPr>
          </a:p>
        </p:txBody>
      </p:sp>
      <p:sp>
        <p:nvSpPr>
          <p:cNvPr id="3" name="Content Placeholder 2"/>
          <p:cNvSpPr>
            <a:spLocks noGrp="1"/>
          </p:cNvSpPr>
          <p:nvPr>
            <p:ph idx="1"/>
          </p:nvPr>
        </p:nvSpPr>
        <p:spPr>
          <a:xfrm>
            <a:off x="457200" y="1119500"/>
            <a:ext cx="8229600" cy="5006664"/>
          </a:xfrm>
        </p:spPr>
        <p:txBody>
          <a:bodyPr>
            <a:normAutofit/>
          </a:bodyPr>
          <a:lstStyle/>
          <a:p>
            <a:r>
              <a:rPr lang="en-US" sz="2400" dirty="0" smtClean="0">
                <a:latin typeface="Arial" charset="0"/>
                <a:ea typeface="Arial" charset="0"/>
                <a:cs typeface="Arial" charset="0"/>
              </a:rPr>
              <a:t> The Crusades were organized to take back the Holy Land from the Muslims.</a:t>
            </a:r>
          </a:p>
          <a:p>
            <a:r>
              <a:rPr lang="en-US" sz="2400" dirty="0" smtClean="0">
                <a:latin typeface="Arial" charset="0"/>
                <a:ea typeface="Arial" charset="0"/>
                <a:cs typeface="Arial" charset="0"/>
              </a:rPr>
              <a:t>The Crusaders recovered Jerusalem but, in the process, massacred both Jews and Muslims.</a:t>
            </a:r>
          </a:p>
          <a:p>
            <a:r>
              <a:rPr lang="en-US" sz="2400" dirty="0" smtClean="0">
                <a:latin typeface="Arial" charset="0"/>
                <a:ea typeface="Arial" charset="0"/>
                <a:cs typeface="Arial" charset="0"/>
              </a:rPr>
              <a:t>Jerusalem later fell to the Muslims again, but Christians were allowed access to Jerusalem for trade and for religious pilgrimages. </a:t>
            </a:r>
            <a:endParaRPr lang="en-US" sz="2400" dirty="0">
              <a:latin typeface="Arial" charset="0"/>
              <a:ea typeface="Arial" charset="0"/>
              <a:cs typeface="Arial" charset="0"/>
            </a:endParaRPr>
          </a:p>
        </p:txBody>
      </p:sp>
    </p:spTree>
    <p:extLst>
      <p:ext uri="{BB962C8B-B14F-4D97-AF65-F5344CB8AC3E}">
        <p14:creationId xmlns:p14="http://schemas.microsoft.com/office/powerpoint/2010/main" val="1446293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67227">
            <a:off x="4989728" y="2626342"/>
            <a:ext cx="3391859" cy="2262875"/>
          </a:xfrm>
          <a:prstGeom prst="rect">
            <a:avLst/>
          </a:prstGeom>
        </p:spPr>
      </p:pic>
      <p:sp>
        <p:nvSpPr>
          <p:cNvPr id="2" name="Title 1"/>
          <p:cNvSpPr>
            <a:spLocks noGrp="1"/>
          </p:cNvSpPr>
          <p:nvPr>
            <p:ph type="title"/>
          </p:nvPr>
        </p:nvSpPr>
        <p:spPr/>
        <p:txBody>
          <a:bodyPr>
            <a:normAutofit/>
          </a:bodyPr>
          <a:lstStyle/>
          <a:p>
            <a:r>
              <a:rPr lang="en-US" sz="4200" b="1" dirty="0" smtClean="0">
                <a:solidFill>
                  <a:srgbClr val="008000"/>
                </a:solidFill>
                <a:latin typeface="Arial" charset="0"/>
                <a:ea typeface="Arial" charset="0"/>
                <a:cs typeface="Arial" charset="0"/>
              </a:rPr>
              <a:t>The Fourth Crusade</a:t>
            </a:r>
            <a:endParaRPr lang="en-US" sz="4200" b="1" dirty="0">
              <a:solidFill>
                <a:srgbClr val="008000"/>
              </a:solidFill>
              <a:latin typeface="Arial" charset="0"/>
              <a:ea typeface="Arial" charset="0"/>
              <a:cs typeface="Arial" charset="0"/>
            </a:endParaRPr>
          </a:p>
        </p:txBody>
      </p:sp>
      <p:sp>
        <p:nvSpPr>
          <p:cNvPr id="3" name="Content Placeholder 2"/>
          <p:cNvSpPr>
            <a:spLocks noGrp="1"/>
          </p:cNvSpPr>
          <p:nvPr>
            <p:ph idx="1"/>
          </p:nvPr>
        </p:nvSpPr>
        <p:spPr>
          <a:xfrm>
            <a:off x="457200" y="1276142"/>
            <a:ext cx="8229600" cy="4850022"/>
          </a:xfrm>
        </p:spPr>
        <p:txBody>
          <a:bodyPr>
            <a:normAutofit/>
          </a:bodyPr>
          <a:lstStyle/>
          <a:p>
            <a:r>
              <a:rPr lang="en-US" sz="2350" dirty="0" smtClean="0">
                <a:latin typeface="Arial" charset="0"/>
                <a:ea typeface="Arial" charset="0"/>
                <a:cs typeface="Arial" charset="0"/>
              </a:rPr>
              <a:t>The Fourth Crusade was called to re-capture Jerusalem. On the way, the crusaders stopped at Constantinople. The crusaders attacked citizens and looted their churches. Pope Innocent III condemned their actions, but the damage was done. </a:t>
            </a:r>
          </a:p>
          <a:p>
            <a:r>
              <a:rPr lang="en-US" sz="2350" dirty="0" smtClean="0">
                <a:latin typeface="Arial" charset="0"/>
                <a:ea typeface="Arial" charset="0"/>
                <a:cs typeface="Arial" charset="0"/>
              </a:rPr>
              <a:t>In 2001, Pope John Paul II </a:t>
            </a:r>
            <a:br>
              <a:rPr lang="en-US" sz="2350" dirty="0" smtClean="0">
                <a:latin typeface="Arial" charset="0"/>
                <a:ea typeface="Arial" charset="0"/>
                <a:cs typeface="Arial" charset="0"/>
              </a:rPr>
            </a:br>
            <a:r>
              <a:rPr lang="en-US" sz="2350" dirty="0" smtClean="0">
                <a:latin typeface="Arial" charset="0"/>
                <a:ea typeface="Arial" charset="0"/>
                <a:cs typeface="Arial" charset="0"/>
              </a:rPr>
              <a:t>asked forgiveness of the </a:t>
            </a:r>
            <a:br>
              <a:rPr lang="en-US" sz="2350" dirty="0" smtClean="0">
                <a:latin typeface="Arial" charset="0"/>
                <a:ea typeface="Arial" charset="0"/>
                <a:cs typeface="Arial" charset="0"/>
              </a:rPr>
            </a:br>
            <a:r>
              <a:rPr lang="en-US" sz="2350" dirty="0" smtClean="0">
                <a:latin typeface="Arial" charset="0"/>
                <a:ea typeface="Arial" charset="0"/>
                <a:cs typeface="Arial" charset="0"/>
              </a:rPr>
              <a:t>Orthodox Church for the </a:t>
            </a:r>
            <a:br>
              <a:rPr lang="en-US" sz="2350" dirty="0" smtClean="0">
                <a:latin typeface="Arial" charset="0"/>
                <a:ea typeface="Arial" charset="0"/>
                <a:cs typeface="Arial" charset="0"/>
              </a:rPr>
            </a:br>
            <a:r>
              <a:rPr lang="en-US" sz="2350" dirty="0" smtClean="0">
                <a:latin typeface="Arial" charset="0"/>
                <a:ea typeface="Arial" charset="0"/>
                <a:cs typeface="Arial" charset="0"/>
              </a:rPr>
              <a:t>sacking of Constantinople </a:t>
            </a:r>
            <a:br>
              <a:rPr lang="en-US" sz="2350" dirty="0" smtClean="0">
                <a:latin typeface="Arial" charset="0"/>
                <a:ea typeface="Arial" charset="0"/>
                <a:cs typeface="Arial" charset="0"/>
              </a:rPr>
            </a:br>
            <a:r>
              <a:rPr lang="en-US" sz="2350" dirty="0" smtClean="0">
                <a:latin typeface="Arial" charset="0"/>
                <a:ea typeface="Arial" charset="0"/>
                <a:cs typeface="Arial" charset="0"/>
              </a:rPr>
              <a:t>in 1204. The Greek Archbishop </a:t>
            </a:r>
            <a:br>
              <a:rPr lang="en-US" sz="2350" dirty="0" smtClean="0">
                <a:latin typeface="Arial" charset="0"/>
                <a:ea typeface="Arial" charset="0"/>
                <a:cs typeface="Arial" charset="0"/>
              </a:rPr>
            </a:br>
            <a:r>
              <a:rPr lang="en-US" sz="2350" dirty="0" smtClean="0">
                <a:latin typeface="Arial" charset="0"/>
                <a:ea typeface="Arial" charset="0"/>
                <a:cs typeface="Arial" charset="0"/>
              </a:rPr>
              <a:t>offered the Pope a silver olive branch as a sign of peace. </a:t>
            </a:r>
            <a:endParaRPr lang="en-US" sz="2350" dirty="0">
              <a:latin typeface="Arial" charset="0"/>
              <a:ea typeface="Arial" charset="0"/>
              <a:cs typeface="Arial" charset="0"/>
            </a:endParaRPr>
          </a:p>
        </p:txBody>
      </p:sp>
      <p:sp>
        <p:nvSpPr>
          <p:cNvPr id="6" name="TextBox 5"/>
          <p:cNvSpPr txBox="1"/>
          <p:nvPr/>
        </p:nvSpPr>
        <p:spPr>
          <a:xfrm rot="21097431">
            <a:off x="6910143" y="4726550"/>
            <a:ext cx="1625766" cy="200055"/>
          </a:xfrm>
          <a:prstGeom prst="rect">
            <a:avLst/>
          </a:prstGeom>
          <a:noFill/>
        </p:spPr>
        <p:txBody>
          <a:bodyPr wrap="none" rtlCol="0">
            <a:spAutoFit/>
          </a:bodyPr>
          <a:lstStyle/>
          <a:p>
            <a:r>
              <a:rPr lang="en-US" sz="700" dirty="0" smtClean="0">
                <a:solidFill>
                  <a:schemeClr val="bg1">
                    <a:lumMod val="65000"/>
                  </a:schemeClr>
                </a:solidFill>
                <a:latin typeface="Arial"/>
                <a:ea typeface="Calibri"/>
                <a:cs typeface="Arial"/>
              </a:rPr>
              <a:t>© </a:t>
            </a:r>
            <a:r>
              <a:rPr lang="en-US" sz="700" dirty="0" err="1" smtClean="0">
                <a:solidFill>
                  <a:schemeClr val="bg1">
                    <a:lumMod val="65000"/>
                  </a:schemeClr>
                </a:solidFill>
                <a:latin typeface="Arial"/>
                <a:ea typeface="Calibri"/>
                <a:cs typeface="Arial"/>
              </a:rPr>
              <a:t>volkova</a:t>
            </a:r>
            <a:r>
              <a:rPr lang="en-US" sz="700" dirty="0" smtClean="0">
                <a:solidFill>
                  <a:schemeClr val="bg1">
                    <a:lumMod val="65000"/>
                  </a:schemeClr>
                </a:solidFill>
                <a:latin typeface="Arial"/>
                <a:ea typeface="Calibri"/>
                <a:cs typeface="Arial"/>
              </a:rPr>
              <a:t> </a:t>
            </a:r>
            <a:r>
              <a:rPr lang="en-US" sz="700" dirty="0" err="1" smtClean="0">
                <a:solidFill>
                  <a:schemeClr val="bg1">
                    <a:lumMod val="65000"/>
                  </a:schemeClr>
                </a:solidFill>
                <a:latin typeface="Arial"/>
                <a:ea typeface="Calibri"/>
                <a:cs typeface="Arial"/>
              </a:rPr>
              <a:t>natalia</a:t>
            </a:r>
            <a:r>
              <a:rPr lang="en-US" sz="700" dirty="0" smtClean="0">
                <a:solidFill>
                  <a:schemeClr val="bg1">
                    <a:lumMod val="65000"/>
                  </a:schemeClr>
                </a:solidFill>
                <a:latin typeface="Arial"/>
                <a:ea typeface="Calibri"/>
                <a:cs typeface="Arial"/>
              </a:rPr>
              <a:t> </a:t>
            </a:r>
            <a:r>
              <a:rPr lang="en-US" sz="700" dirty="0" smtClean="0">
                <a:solidFill>
                  <a:srgbClr val="A6A6A6"/>
                </a:solidFill>
                <a:latin typeface="Arial"/>
                <a:ea typeface="Calibri"/>
                <a:cs typeface="Arial"/>
              </a:rPr>
              <a:t>/ Shutterstock.com</a:t>
            </a:r>
            <a:endParaRPr lang="en-US" sz="700" dirty="0">
              <a:solidFill>
                <a:srgbClr val="A6A6A6"/>
              </a:solidFill>
              <a:latin typeface="Arial"/>
              <a:cs typeface="Arial"/>
            </a:endParaRPr>
          </a:p>
        </p:txBody>
      </p:sp>
    </p:spTree>
    <p:extLst>
      <p:ext uri="{BB962C8B-B14F-4D97-AF65-F5344CB8AC3E}">
        <p14:creationId xmlns:p14="http://schemas.microsoft.com/office/powerpoint/2010/main" val="3384555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r>
              <a:rPr lang="en-US" sz="4200" b="1" dirty="0" smtClean="0">
                <a:solidFill>
                  <a:srgbClr val="C30027"/>
                </a:solidFill>
                <a:latin typeface="Arial" charset="0"/>
                <a:ea typeface="Arial" charset="0"/>
                <a:cs typeface="Arial" charset="0"/>
              </a:rPr>
              <a:t>Catholic and </a:t>
            </a:r>
            <a:br>
              <a:rPr lang="en-US" sz="4200" b="1" dirty="0" smtClean="0">
                <a:solidFill>
                  <a:srgbClr val="C30027"/>
                </a:solidFill>
                <a:latin typeface="Arial" charset="0"/>
                <a:ea typeface="Arial" charset="0"/>
                <a:cs typeface="Arial" charset="0"/>
              </a:rPr>
            </a:br>
            <a:r>
              <a:rPr lang="en-US" sz="4200" b="1" dirty="0" smtClean="0">
                <a:solidFill>
                  <a:srgbClr val="C30027"/>
                </a:solidFill>
                <a:latin typeface="Arial" charset="0"/>
                <a:ea typeface="Arial" charset="0"/>
                <a:cs typeface="Arial" charset="0"/>
              </a:rPr>
              <a:t>Orthodox Relations </a:t>
            </a:r>
            <a:endParaRPr lang="en-US" sz="4200" b="1" dirty="0">
              <a:solidFill>
                <a:srgbClr val="C30027"/>
              </a:solidFill>
              <a:latin typeface="Arial" charset="0"/>
              <a:ea typeface="Arial" charset="0"/>
              <a:cs typeface="Arial" charset="0"/>
            </a:endParaRPr>
          </a:p>
        </p:txBody>
      </p:sp>
      <p:sp>
        <p:nvSpPr>
          <p:cNvPr id="3" name="Content Placeholder 2"/>
          <p:cNvSpPr>
            <a:spLocks noGrp="1"/>
          </p:cNvSpPr>
          <p:nvPr>
            <p:ph idx="1"/>
          </p:nvPr>
        </p:nvSpPr>
        <p:spPr>
          <a:xfrm>
            <a:off x="457200" y="1643974"/>
            <a:ext cx="8229600" cy="4482189"/>
          </a:xfrm>
        </p:spPr>
        <p:txBody>
          <a:bodyPr>
            <a:normAutofit/>
          </a:bodyPr>
          <a:lstStyle/>
          <a:p>
            <a:pPr marL="0" indent="0">
              <a:buNone/>
            </a:pPr>
            <a:r>
              <a:rPr lang="en-US" sz="2000" dirty="0" smtClean="0">
                <a:latin typeface="Arial" charset="0"/>
                <a:ea typeface="Arial" charset="0"/>
                <a:cs typeface="Arial" charset="0"/>
              </a:rPr>
              <a:t>Gather in groups of two or three. Choose an Orthodox church near you, or find one online. Draft a letter to the priest of this church. Include the following points: </a:t>
            </a:r>
          </a:p>
          <a:p>
            <a:r>
              <a:rPr lang="en-US" sz="2000" dirty="0" smtClean="0">
                <a:latin typeface="Arial" charset="0"/>
                <a:ea typeface="Arial" charset="0"/>
                <a:cs typeface="Arial" charset="0"/>
              </a:rPr>
              <a:t>Explain that you have been studying Church History, and have studied the sacking of Constantinople in 1204 by Western Christians.</a:t>
            </a:r>
          </a:p>
          <a:p>
            <a:r>
              <a:rPr lang="en-US" sz="2000" dirty="0" smtClean="0">
                <a:latin typeface="Arial" charset="0"/>
                <a:ea typeface="Arial" charset="0"/>
                <a:cs typeface="Arial" charset="0"/>
              </a:rPr>
              <a:t>Explain that you have also learned of Pope John Paul II’s apology to the Orthodox Church (in 2001), and that you would like to add your voices to that apology. </a:t>
            </a:r>
          </a:p>
          <a:p>
            <a:pPr marL="0" indent="0">
              <a:buNone/>
            </a:pPr>
            <a:r>
              <a:rPr lang="en-US" sz="2000" dirty="0" smtClean="0">
                <a:latin typeface="Arial" charset="0"/>
                <a:ea typeface="Arial" charset="0"/>
                <a:cs typeface="Arial" charset="0"/>
              </a:rPr>
              <a:t>Choose the best parts of each draft and mail one letter. In this way you will be making a gesture of peace at your local level! We cannot change history, but we can improve our own times. </a:t>
            </a:r>
          </a:p>
          <a:p>
            <a:pPr marL="0" indent="0">
              <a:buNone/>
            </a:pPr>
            <a:endParaRPr lang="en-US" sz="2400" dirty="0">
              <a:latin typeface="Arial" charset="0"/>
              <a:ea typeface="Arial" charset="0"/>
              <a:cs typeface="Arial" charset="0"/>
            </a:endParaRPr>
          </a:p>
        </p:txBody>
      </p:sp>
    </p:spTree>
    <p:extLst>
      <p:ext uri="{BB962C8B-B14F-4D97-AF65-F5344CB8AC3E}">
        <p14:creationId xmlns:p14="http://schemas.microsoft.com/office/powerpoint/2010/main" val="25517055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solidFill>
                  <a:srgbClr val="0A5598"/>
                </a:solidFill>
                <a:latin typeface="Arial" charset="0"/>
                <a:ea typeface="Arial" charset="0"/>
                <a:cs typeface="Arial" charset="0"/>
              </a:rPr>
              <a:t>“The Inquisitions”</a:t>
            </a:r>
            <a:r>
              <a:rPr lang="en-US" dirty="0" smtClean="0"/>
              <a:t/>
            </a:r>
            <a:br>
              <a:rPr lang="en-US" dirty="0" smtClean="0"/>
            </a:br>
            <a:r>
              <a:rPr lang="en-US" sz="1800" b="1" dirty="0" smtClean="0">
                <a:solidFill>
                  <a:schemeClr val="tx1">
                    <a:lumMod val="50000"/>
                    <a:lumOff val="50000"/>
                  </a:schemeClr>
                </a:solidFill>
                <a:latin typeface="Arial" charset="0"/>
                <a:ea typeface="Arial" charset="0"/>
                <a:cs typeface="Arial" charset="0"/>
              </a:rPr>
              <a:t>(Church </a:t>
            </a:r>
            <a:r>
              <a:rPr lang="en-US" sz="1800" b="1" dirty="0">
                <a:solidFill>
                  <a:schemeClr val="tx1">
                    <a:lumMod val="50000"/>
                    <a:lumOff val="50000"/>
                  </a:schemeClr>
                </a:solidFill>
                <a:latin typeface="Arial" charset="0"/>
                <a:ea typeface="Arial" charset="0"/>
                <a:cs typeface="Arial" charset="0"/>
              </a:rPr>
              <a:t>History, pages </a:t>
            </a:r>
            <a:r>
              <a:rPr lang="en-US" sz="1800" b="1" dirty="0" smtClean="0">
                <a:solidFill>
                  <a:schemeClr val="tx1">
                    <a:lumMod val="50000"/>
                    <a:lumOff val="50000"/>
                  </a:schemeClr>
                </a:solidFill>
                <a:latin typeface="Arial" charset="0"/>
                <a:ea typeface="Arial" charset="0"/>
                <a:cs typeface="Arial" charset="0"/>
              </a:rPr>
              <a:t>52</a:t>
            </a: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charset="0"/>
                <a:ea typeface="Arial" charset="0"/>
                <a:cs typeface="Arial" charset="0"/>
              </a:rPr>
              <a:t>54)</a:t>
            </a:r>
            <a:endParaRPr lang="en-US" sz="1800" b="1" dirty="0">
              <a:solidFill>
                <a:schemeClr val="tx1">
                  <a:lumMod val="50000"/>
                  <a:lumOff val="50000"/>
                </a:schemeClr>
              </a:solidFill>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r>
              <a:rPr lang="en-US" sz="2400" dirty="0" smtClean="0">
                <a:latin typeface="Arial" charset="0"/>
                <a:ea typeface="Arial" charset="0"/>
                <a:cs typeface="Arial" charset="0"/>
              </a:rPr>
              <a:t>There were two inquisitions: the Medieval Inquisition and the Spanish Inquisition. </a:t>
            </a:r>
          </a:p>
          <a:p>
            <a:r>
              <a:rPr lang="en-US" sz="2400" dirty="0" smtClean="0">
                <a:latin typeface="Arial" charset="0"/>
                <a:ea typeface="Arial" charset="0"/>
                <a:cs typeface="Arial" charset="0"/>
              </a:rPr>
              <a:t>The goal of the Medieval Inquisition was to root out heresy. </a:t>
            </a:r>
          </a:p>
          <a:p>
            <a:r>
              <a:rPr lang="en-US" sz="2400" dirty="0" smtClean="0">
                <a:latin typeface="Arial" charset="0"/>
                <a:ea typeface="Arial" charset="0"/>
                <a:cs typeface="Arial" charset="0"/>
              </a:rPr>
              <a:t>The goal of the Spanish Inquisition was to solidify the authority of the king and queen. </a:t>
            </a:r>
            <a:endParaRPr lang="en-US" sz="2400" dirty="0">
              <a:latin typeface="Arial" charset="0"/>
              <a:ea typeface="Arial" charset="0"/>
              <a:cs typeface="Arial" charset="0"/>
            </a:endParaRPr>
          </a:p>
        </p:txBody>
      </p:sp>
    </p:spTree>
    <p:extLst>
      <p:ext uri="{BB962C8B-B14F-4D97-AF65-F5344CB8AC3E}">
        <p14:creationId xmlns:p14="http://schemas.microsoft.com/office/powerpoint/2010/main" val="37402775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solidFill>
                  <a:srgbClr val="008000"/>
                </a:solidFill>
                <a:latin typeface="Arial" charset="0"/>
                <a:ea typeface="Arial" charset="0"/>
                <a:cs typeface="Arial" charset="0"/>
              </a:rPr>
              <a:t>“Falsehood Has No Rights”</a:t>
            </a:r>
            <a:endParaRPr lang="en-US" sz="4200" b="1" dirty="0">
              <a:solidFill>
                <a:srgbClr val="008000"/>
              </a:solidFill>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r>
              <a:rPr lang="en-US" sz="2400" dirty="0" smtClean="0">
                <a:latin typeface="Arial" charset="0"/>
                <a:ea typeface="Arial" charset="0"/>
                <a:cs typeface="Arial" charset="0"/>
              </a:rPr>
              <a:t>For many centuries, the Church agreed with this statement. </a:t>
            </a:r>
          </a:p>
          <a:p>
            <a:r>
              <a:rPr lang="en-US" sz="2400" dirty="0" smtClean="0">
                <a:latin typeface="Arial" charset="0"/>
                <a:ea typeface="Arial" charset="0"/>
                <a:cs typeface="Arial" charset="0"/>
              </a:rPr>
              <a:t>This changed at Vatican Council II, when the Church formally proclaimed that all people have a right to choose their religion, even if their beliefs do not reflect the full truth of the Catholic faith (</a:t>
            </a:r>
            <a:r>
              <a:rPr lang="en-US" sz="2400" i="1" dirty="0" smtClean="0">
                <a:latin typeface="Arial" charset="0"/>
                <a:ea typeface="Arial" charset="0"/>
                <a:cs typeface="Arial" charset="0"/>
              </a:rPr>
              <a:t>Declaration on Religious Liberty</a:t>
            </a:r>
            <a:r>
              <a:rPr lang="en-US" sz="2400" dirty="0" smtClean="0">
                <a:latin typeface="Arial" charset="0"/>
                <a:ea typeface="Arial" charset="0"/>
                <a:cs typeface="Arial" charset="0"/>
              </a:rPr>
              <a:t>).  </a:t>
            </a:r>
            <a:endParaRPr lang="en-US" sz="2400" dirty="0">
              <a:latin typeface="Arial" charset="0"/>
              <a:ea typeface="Arial" charset="0"/>
              <a:cs typeface="Arial" charset="0"/>
            </a:endParaRPr>
          </a:p>
        </p:txBody>
      </p:sp>
    </p:spTree>
    <p:extLst>
      <p:ext uri="{BB962C8B-B14F-4D97-AF65-F5344CB8AC3E}">
        <p14:creationId xmlns:p14="http://schemas.microsoft.com/office/powerpoint/2010/main" val="2300369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solidFill>
                  <a:srgbClr val="C30027"/>
                </a:solidFill>
                <a:latin typeface="Arial" charset="0"/>
                <a:ea typeface="Arial" charset="0"/>
                <a:cs typeface="Arial" charset="0"/>
              </a:rPr>
              <a:t>Share It!</a:t>
            </a:r>
            <a:endParaRPr lang="en-US" sz="6000" b="1" dirty="0">
              <a:solidFill>
                <a:srgbClr val="C30027"/>
              </a:solidFill>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endParaRPr lang="en-US" sz="2400" dirty="0" smtClean="0">
              <a:latin typeface="Arial" charset="0"/>
              <a:ea typeface="Arial" charset="0"/>
              <a:cs typeface="Arial" charset="0"/>
            </a:endParaRPr>
          </a:p>
          <a:p>
            <a:r>
              <a:rPr lang="en-US" sz="2400" dirty="0" smtClean="0">
                <a:latin typeface="Arial" charset="0"/>
                <a:ea typeface="Arial" charset="0"/>
                <a:cs typeface="Arial" charset="0"/>
              </a:rPr>
              <a:t>Gather in small groups. Make a list of ways you can share your faith with others. </a:t>
            </a:r>
          </a:p>
          <a:p>
            <a:r>
              <a:rPr lang="en-US" sz="2400" dirty="0" smtClean="0">
                <a:latin typeface="Arial" charset="0"/>
                <a:ea typeface="Arial" charset="0"/>
                <a:cs typeface="Arial" charset="0"/>
              </a:rPr>
              <a:t>Include actions as well as words. </a:t>
            </a:r>
          </a:p>
          <a:p>
            <a:r>
              <a:rPr lang="en-US" sz="2400" dirty="0" smtClean="0">
                <a:latin typeface="Arial" charset="0"/>
                <a:ea typeface="Arial" charset="0"/>
                <a:cs typeface="Arial" charset="0"/>
              </a:rPr>
              <a:t>Include the “how” (for example, joyfully and respectfully) </a:t>
            </a:r>
            <a:br>
              <a:rPr lang="en-US" sz="2400" dirty="0" smtClean="0">
                <a:latin typeface="Arial" charset="0"/>
                <a:ea typeface="Arial" charset="0"/>
                <a:cs typeface="Arial" charset="0"/>
              </a:rPr>
            </a:br>
            <a:r>
              <a:rPr lang="en-US" sz="2400" dirty="0" smtClean="0">
                <a:latin typeface="Arial" charset="0"/>
                <a:ea typeface="Arial" charset="0"/>
                <a:cs typeface="Arial" charset="0"/>
              </a:rPr>
              <a:t>as well as the “what.” (See</a:t>
            </a:r>
            <a:r>
              <a:rPr lang="en-US" sz="2400" i="1" dirty="0" smtClean="0">
                <a:latin typeface="Arial" charset="0"/>
                <a:ea typeface="Arial" charset="0"/>
                <a:cs typeface="Arial" charset="0"/>
              </a:rPr>
              <a:t> Declaration on Religious Liberty</a:t>
            </a:r>
            <a:r>
              <a:rPr lang="en-US" sz="2400" dirty="0" smtClean="0">
                <a:latin typeface="Arial" charset="0"/>
                <a:ea typeface="Arial" charset="0"/>
                <a:cs typeface="Arial" charset="0"/>
              </a:rPr>
              <a:t>, 14.)</a:t>
            </a:r>
            <a:endParaRPr lang="en-US" sz="2400" dirty="0">
              <a:latin typeface="Arial" charset="0"/>
              <a:ea typeface="Arial" charset="0"/>
              <a:cs typeface="Arial" charset="0"/>
            </a:endParaRPr>
          </a:p>
        </p:txBody>
      </p:sp>
    </p:spTree>
    <p:extLst>
      <p:ext uri="{BB962C8B-B14F-4D97-AF65-F5344CB8AC3E}">
        <p14:creationId xmlns:p14="http://schemas.microsoft.com/office/powerpoint/2010/main" val="9419657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solidFill>
                  <a:srgbClr val="0A5598"/>
                </a:solidFill>
                <a:latin typeface="Arial" charset="0"/>
                <a:ea typeface="Arial" charset="0"/>
                <a:cs typeface="Arial" charset="0"/>
              </a:rPr>
              <a:t>“Witnesses to Faith”</a:t>
            </a:r>
            <a:r>
              <a:rPr lang="en-US" sz="4200" dirty="0" smtClean="0"/>
              <a:t/>
            </a:r>
            <a:br>
              <a:rPr lang="en-US" sz="4200" dirty="0" smtClean="0"/>
            </a:br>
            <a:r>
              <a:rPr lang="en-US" sz="1800" b="1" dirty="0" smtClean="0">
                <a:solidFill>
                  <a:schemeClr val="tx1">
                    <a:lumMod val="50000"/>
                    <a:lumOff val="50000"/>
                  </a:schemeClr>
                </a:solidFill>
                <a:latin typeface="Arial" charset="0"/>
                <a:ea typeface="Arial" charset="0"/>
                <a:cs typeface="Arial" charset="0"/>
              </a:rPr>
              <a:t>(Church </a:t>
            </a:r>
            <a:r>
              <a:rPr lang="en-US" sz="1800" b="1" dirty="0">
                <a:solidFill>
                  <a:schemeClr val="tx1">
                    <a:lumMod val="50000"/>
                    <a:lumOff val="50000"/>
                  </a:schemeClr>
                </a:solidFill>
                <a:latin typeface="Arial" charset="0"/>
                <a:ea typeface="Arial" charset="0"/>
                <a:cs typeface="Arial" charset="0"/>
              </a:rPr>
              <a:t>History, pages </a:t>
            </a:r>
            <a:r>
              <a:rPr lang="en-US" sz="1800" b="1" dirty="0" smtClean="0">
                <a:solidFill>
                  <a:schemeClr val="tx1">
                    <a:lumMod val="50000"/>
                    <a:lumOff val="50000"/>
                  </a:schemeClr>
                </a:solidFill>
                <a:latin typeface="Arial" charset="0"/>
                <a:ea typeface="Arial" charset="0"/>
                <a:cs typeface="Arial" charset="0"/>
              </a:rPr>
              <a:t>54</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–60</a:t>
            </a:r>
            <a:r>
              <a:rPr lang="en-US" sz="1800" b="1" dirty="0" smtClean="0">
                <a:solidFill>
                  <a:schemeClr val="tx1">
                    <a:lumMod val="50000"/>
                    <a:lumOff val="50000"/>
                  </a:schemeClr>
                </a:solidFill>
                <a:latin typeface="Arial" charset="0"/>
                <a:ea typeface="Arial" charset="0"/>
                <a:cs typeface="Arial" charset="0"/>
              </a:rPr>
              <a:t>)</a:t>
            </a:r>
            <a:endParaRPr lang="en-US" sz="1800" b="1" dirty="0">
              <a:solidFill>
                <a:schemeClr val="tx1">
                  <a:lumMod val="50000"/>
                  <a:lumOff val="50000"/>
                </a:schemeClr>
              </a:solidFill>
              <a:latin typeface="Arial" charset="0"/>
              <a:ea typeface="Arial" charset="0"/>
              <a:cs typeface="Arial" charset="0"/>
            </a:endParaRPr>
          </a:p>
        </p:txBody>
      </p:sp>
      <p:sp>
        <p:nvSpPr>
          <p:cNvPr id="3" name="Content Placeholder 2"/>
          <p:cNvSpPr>
            <a:spLocks noGrp="1"/>
          </p:cNvSpPr>
          <p:nvPr>
            <p:ph idx="1"/>
          </p:nvPr>
        </p:nvSpPr>
        <p:spPr>
          <a:xfrm>
            <a:off x="457200" y="1497204"/>
            <a:ext cx="8229600" cy="4628959"/>
          </a:xfrm>
        </p:spPr>
        <p:txBody>
          <a:bodyPr/>
          <a:lstStyle/>
          <a:p>
            <a:pPr marL="0" indent="0">
              <a:buNone/>
            </a:pPr>
            <a:r>
              <a:rPr lang="en-US" sz="2400" dirty="0" smtClean="0">
                <a:latin typeface="Arial" charset="0"/>
                <a:ea typeface="Arial" charset="0"/>
                <a:cs typeface="Arial" charset="0"/>
              </a:rPr>
              <a:t>Great witnesses of faith, such as Saint Dominic and Saint Catherine of Siena, inspired the Church’s growth and the faithfulness of her people. </a:t>
            </a:r>
            <a:endParaRPr lang="en-US" sz="2400" dirty="0">
              <a:latin typeface="Arial" charset="0"/>
              <a:ea typeface="Arial" charset="0"/>
              <a:cs typeface="Arial" charset="0"/>
            </a:endParaRPr>
          </a:p>
          <a:p>
            <a:pPr marL="0" indent="0">
              <a:buNone/>
            </a:pPr>
            <a:endParaRPr lang="en-US" sz="800" dirty="0" smtClean="0">
              <a:latin typeface="Arial" charset="0"/>
              <a:ea typeface="Arial" charset="0"/>
              <a:cs typeface="Arial" charset="0"/>
            </a:endParaRPr>
          </a:p>
          <a:p>
            <a:pPr marL="0" indent="0">
              <a:buNone/>
            </a:pPr>
            <a:endParaRPr lang="en-US" sz="800" dirty="0">
              <a:latin typeface="Arial" charset="0"/>
              <a:ea typeface="Arial" charset="0"/>
              <a:cs typeface="Arial" charset="0"/>
            </a:endParaRPr>
          </a:p>
          <a:p>
            <a:pPr marL="0" indent="0">
              <a:buNone/>
            </a:pPr>
            <a:endParaRPr lang="en-US" sz="800" dirty="0" smtClean="0">
              <a:latin typeface="Arial" charset="0"/>
              <a:ea typeface="Arial" charset="0"/>
              <a:cs typeface="Arial" charset="0"/>
            </a:endParaRPr>
          </a:p>
          <a:p>
            <a:pPr marL="0" indent="0">
              <a:buNone/>
            </a:pPr>
            <a:endParaRPr lang="en-US" sz="800" dirty="0" smtClean="0">
              <a:latin typeface="Arial" charset="0"/>
              <a:ea typeface="Arial" charset="0"/>
              <a:cs typeface="Arial" charset="0"/>
            </a:endParaRPr>
          </a:p>
          <a:p>
            <a:pPr marL="0" indent="0">
              <a:buNone/>
            </a:pPr>
            <a:endParaRPr lang="en-US" sz="800" dirty="0" smtClean="0">
              <a:latin typeface="Arial" charset="0"/>
              <a:ea typeface="Arial" charset="0"/>
              <a:cs typeface="Arial" charset="0"/>
            </a:endParaRPr>
          </a:p>
          <a:p>
            <a:pPr marL="0" indent="0">
              <a:buNone/>
            </a:pPr>
            <a:endParaRPr lang="en-US" sz="800" dirty="0">
              <a:latin typeface="Arial" charset="0"/>
              <a:ea typeface="Arial" charset="0"/>
              <a:cs typeface="Arial" charset="0"/>
            </a:endParaRPr>
          </a:p>
          <a:p>
            <a:pPr marL="0" indent="0">
              <a:buNone/>
            </a:pPr>
            <a:endParaRPr lang="en-US" sz="800" dirty="0" smtClean="0">
              <a:latin typeface="Arial" charset="0"/>
              <a:ea typeface="Arial" charset="0"/>
              <a:cs typeface="Arial" charset="0"/>
            </a:endParaRPr>
          </a:p>
          <a:p>
            <a:pPr marL="0" indent="0">
              <a:buNone/>
            </a:pPr>
            <a:endParaRPr lang="en-US" sz="800" dirty="0">
              <a:latin typeface="Arial" charset="0"/>
              <a:ea typeface="Arial" charset="0"/>
              <a:cs typeface="Arial" charset="0"/>
            </a:endParaRPr>
          </a:p>
          <a:p>
            <a:pPr marL="0" indent="0">
              <a:buNone/>
            </a:pPr>
            <a:endParaRPr lang="en-US" sz="800" dirty="0" smtClean="0">
              <a:latin typeface="Arial" charset="0"/>
              <a:ea typeface="Arial" charset="0"/>
              <a:cs typeface="Arial" charset="0"/>
            </a:endParaRPr>
          </a:p>
          <a:p>
            <a:pPr marL="0" indent="0">
              <a:buNone/>
            </a:pPr>
            <a:endParaRPr lang="en-US" sz="800" dirty="0">
              <a:latin typeface="Arial" charset="0"/>
              <a:ea typeface="Arial" charset="0"/>
              <a:cs typeface="Arial" charset="0"/>
            </a:endParaRPr>
          </a:p>
          <a:p>
            <a:pPr marL="0" indent="0">
              <a:buNone/>
            </a:pPr>
            <a:endParaRPr lang="en-US" sz="800" dirty="0" smtClean="0">
              <a:latin typeface="Arial" charset="0"/>
              <a:ea typeface="Arial" charset="0"/>
              <a:cs typeface="Arial" charset="0"/>
            </a:endParaRPr>
          </a:p>
          <a:p>
            <a:pPr marL="0" indent="0">
              <a:buNone/>
            </a:pPr>
            <a:endParaRPr lang="en-US" sz="800" dirty="0">
              <a:latin typeface="Arial" charset="0"/>
              <a:ea typeface="Arial" charset="0"/>
              <a:cs typeface="Arial" charset="0"/>
            </a:endParaRPr>
          </a:p>
          <a:p>
            <a:pPr marL="0" indent="0">
              <a:buNone/>
            </a:pPr>
            <a:endParaRPr lang="en-US" sz="800" dirty="0" smtClean="0">
              <a:latin typeface="Arial" charset="0"/>
              <a:ea typeface="Arial" charset="0"/>
              <a:cs typeface="Arial" charset="0"/>
            </a:endParaRPr>
          </a:p>
          <a:p>
            <a:pPr marL="0" indent="0">
              <a:buNone/>
            </a:pPr>
            <a:endParaRPr lang="en-US" sz="800" dirty="0">
              <a:latin typeface="Arial" charset="0"/>
              <a:ea typeface="Arial" charset="0"/>
              <a:cs typeface="Arial" charset="0"/>
            </a:endParaRPr>
          </a:p>
          <a:p>
            <a:pPr marL="0" indent="0">
              <a:buNone/>
            </a:pPr>
            <a:endParaRPr lang="en-US" sz="800" dirty="0" smtClean="0">
              <a:latin typeface="Arial" charset="0"/>
              <a:ea typeface="Arial" charset="0"/>
              <a:cs typeface="Arial" charset="0"/>
            </a:endParaRPr>
          </a:p>
          <a:p>
            <a:pPr marL="0" indent="0">
              <a:buNone/>
            </a:pPr>
            <a:endParaRPr lang="en-US" sz="800" dirty="0">
              <a:latin typeface="Arial" charset="0"/>
              <a:ea typeface="Arial" charset="0"/>
              <a:cs typeface="Arial" charset="0"/>
            </a:endParaRPr>
          </a:p>
          <a:p>
            <a:pPr marL="0" indent="0">
              <a:buNone/>
            </a:pPr>
            <a:endParaRPr lang="en-US" sz="800" dirty="0" smtClean="0">
              <a:latin typeface="Arial" charset="0"/>
              <a:ea typeface="Arial" charset="0"/>
              <a:cs typeface="Arial" charset="0"/>
            </a:endParaRPr>
          </a:p>
          <a:p>
            <a:pPr marL="0" indent="0">
              <a:buNone/>
            </a:pPr>
            <a:endParaRPr lang="en-US" sz="800" dirty="0">
              <a:latin typeface="Arial" charset="0"/>
              <a:ea typeface="Arial" charset="0"/>
              <a:cs typeface="Arial" charset="0"/>
            </a:endParaRPr>
          </a:p>
          <a:p>
            <a:pPr marL="0" indent="0">
              <a:buNone/>
            </a:pPr>
            <a:endParaRPr lang="en-US" sz="800" dirty="0" smtClean="0">
              <a:latin typeface="Arial" charset="0"/>
              <a:ea typeface="Arial" charset="0"/>
              <a:cs typeface="Arial" charset="0"/>
            </a:endParaRPr>
          </a:p>
          <a:p>
            <a:pPr marL="0" indent="0">
              <a:buNone/>
            </a:pPr>
            <a:r>
              <a:rPr lang="en-US" sz="800" dirty="0" smtClean="0">
                <a:latin typeface="Arial" charset="0"/>
                <a:ea typeface="Arial" charset="0"/>
                <a:cs typeface="Arial" charset="0"/>
              </a:rPr>
              <a:t>(The above is a sculpture of Saint Dominic and Saint Catherine of Siena.) </a:t>
            </a:r>
            <a:endParaRPr lang="en-US" sz="800" dirty="0">
              <a:latin typeface="Arial" charset="0"/>
              <a:ea typeface="Arial" charset="0"/>
              <a:cs typeface="Arial"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7446" y="2477108"/>
            <a:ext cx="4143983" cy="2764297"/>
          </a:xfrm>
          <a:prstGeom prst="rect">
            <a:avLst/>
          </a:prstGeom>
        </p:spPr>
      </p:pic>
      <p:sp>
        <p:nvSpPr>
          <p:cNvPr id="6" name="TextBox 5"/>
          <p:cNvSpPr txBox="1"/>
          <p:nvPr/>
        </p:nvSpPr>
        <p:spPr>
          <a:xfrm>
            <a:off x="4377446" y="5241405"/>
            <a:ext cx="1646605" cy="200055"/>
          </a:xfrm>
          <a:prstGeom prst="rect">
            <a:avLst/>
          </a:prstGeom>
          <a:noFill/>
        </p:spPr>
        <p:txBody>
          <a:bodyPr wrap="none" rtlCol="0">
            <a:spAutoFit/>
          </a:bodyPr>
          <a:lstStyle/>
          <a:p>
            <a:r>
              <a:rPr lang="en-US" sz="700" dirty="0" smtClean="0">
                <a:solidFill>
                  <a:schemeClr val="bg1">
                    <a:lumMod val="65000"/>
                  </a:schemeClr>
                </a:solidFill>
                <a:latin typeface="Arial"/>
                <a:ea typeface="Calibri"/>
                <a:cs typeface="Arial"/>
              </a:rPr>
              <a:t>© </a:t>
            </a:r>
            <a:r>
              <a:rPr lang="en-US" sz="700" dirty="0" err="1" smtClean="0">
                <a:solidFill>
                  <a:schemeClr val="bg1">
                    <a:lumMod val="65000"/>
                  </a:schemeClr>
                </a:solidFill>
                <a:latin typeface="Arial"/>
                <a:ea typeface="Calibri"/>
                <a:cs typeface="Arial"/>
              </a:rPr>
              <a:t>Zvonimir</a:t>
            </a:r>
            <a:r>
              <a:rPr lang="en-US" sz="700" dirty="0" smtClean="0">
                <a:solidFill>
                  <a:schemeClr val="bg1">
                    <a:lumMod val="65000"/>
                  </a:schemeClr>
                </a:solidFill>
                <a:latin typeface="Arial"/>
                <a:ea typeface="Calibri"/>
                <a:cs typeface="Arial"/>
              </a:rPr>
              <a:t> </a:t>
            </a:r>
            <a:r>
              <a:rPr lang="en-US" sz="700" dirty="0" err="1" smtClean="0">
                <a:solidFill>
                  <a:schemeClr val="bg1">
                    <a:lumMod val="65000"/>
                  </a:schemeClr>
                </a:solidFill>
                <a:latin typeface="Arial"/>
                <a:ea typeface="Calibri"/>
                <a:cs typeface="Arial"/>
              </a:rPr>
              <a:t>Atletic</a:t>
            </a:r>
            <a:r>
              <a:rPr lang="en-US" sz="700" dirty="0" smtClean="0">
                <a:solidFill>
                  <a:schemeClr val="bg1">
                    <a:lumMod val="65000"/>
                  </a:schemeClr>
                </a:solidFill>
                <a:latin typeface="Arial"/>
                <a:ea typeface="Calibri"/>
                <a:cs typeface="Arial"/>
              </a:rPr>
              <a:t> </a:t>
            </a:r>
            <a:r>
              <a:rPr lang="en-US" sz="700" dirty="0" smtClean="0">
                <a:solidFill>
                  <a:srgbClr val="A6A6A6"/>
                </a:solidFill>
                <a:latin typeface="Arial"/>
                <a:ea typeface="Calibri"/>
                <a:cs typeface="Arial"/>
              </a:rPr>
              <a:t>/ Shutterstock.com</a:t>
            </a:r>
            <a:endParaRPr lang="en-US" sz="700" dirty="0">
              <a:solidFill>
                <a:srgbClr val="A6A6A6"/>
              </a:solidFill>
              <a:latin typeface="Arial"/>
              <a:cs typeface="Arial"/>
            </a:endParaRPr>
          </a:p>
        </p:txBody>
      </p:sp>
    </p:spTree>
    <p:extLst>
      <p:ext uri="{BB962C8B-B14F-4D97-AF65-F5344CB8AC3E}">
        <p14:creationId xmlns:p14="http://schemas.microsoft.com/office/powerpoint/2010/main" val="3939562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04202" y="-287250"/>
            <a:ext cx="8101413" cy="3956703"/>
          </a:xfrm>
        </p:spPr>
        <p:txBody>
          <a:bodyPr>
            <a:noAutofit/>
          </a:bodyPr>
          <a:lstStyle/>
          <a:p>
            <a:pPr algn="l"/>
            <a:r>
              <a:rPr lang="en-US" sz="6600" b="1" dirty="0">
                <a:solidFill>
                  <a:srgbClr val="0A5598"/>
                </a:solidFill>
                <a:latin typeface="Arial" panose="020B0604020202020204" pitchFamily="34" charset="0"/>
                <a:cs typeface="Arial" panose="020B0604020202020204" pitchFamily="34" charset="0"/>
              </a:rPr>
              <a:t>Prayer</a:t>
            </a:r>
            <a:r>
              <a:rPr lang="en-US" sz="3200" dirty="0">
                <a:solidFill>
                  <a:srgbClr val="FF0000"/>
                </a:solidFill>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and</a:t>
            </a:r>
            <a:r>
              <a:rPr lang="en-US" sz="3200" dirty="0">
                <a:solidFill>
                  <a:srgbClr val="FF0000"/>
                </a:solidFill>
                <a:latin typeface="Arial" panose="020B0604020202020204" pitchFamily="34" charset="0"/>
                <a:cs typeface="Arial" panose="020B0604020202020204" pitchFamily="34" charset="0"/>
              </a:rPr>
              <a:t> </a:t>
            </a:r>
            <a:r>
              <a:rPr lang="en-US" sz="7200" dirty="0">
                <a:solidFill>
                  <a:srgbClr val="FF0000"/>
                </a:solidFill>
                <a:latin typeface="Arial" panose="020B0604020202020204" pitchFamily="34" charset="0"/>
                <a:cs typeface="Arial" panose="020B0604020202020204" pitchFamily="34" charset="0"/>
              </a:rPr>
              <a:t/>
            </a:r>
            <a:br>
              <a:rPr lang="en-US" sz="7200" dirty="0">
                <a:solidFill>
                  <a:srgbClr val="FF0000"/>
                </a:solidFill>
                <a:latin typeface="Arial" panose="020B0604020202020204" pitchFamily="34" charset="0"/>
                <a:cs typeface="Arial" panose="020B0604020202020204" pitchFamily="34" charset="0"/>
              </a:rPr>
            </a:br>
            <a:r>
              <a:rPr lang="en-US" sz="7200" dirty="0">
                <a:solidFill>
                  <a:srgbClr val="FF0000"/>
                </a:solidFill>
                <a:latin typeface="Arial" panose="020B0604020202020204" pitchFamily="34" charset="0"/>
                <a:cs typeface="Arial" panose="020B0604020202020204" pitchFamily="34" charset="0"/>
              </a:rPr>
              <a:t>  </a:t>
            </a:r>
            <a:r>
              <a:rPr lang="en-US" sz="8000" b="1" dirty="0">
                <a:solidFill>
                  <a:srgbClr val="C30027"/>
                </a:solidFill>
                <a:latin typeface="Arial" panose="020B0604020202020204" pitchFamily="34" charset="0"/>
                <a:cs typeface="Arial" panose="020B0604020202020204" pitchFamily="34" charset="0"/>
              </a:rPr>
              <a:t>Church</a:t>
            </a:r>
            <a:r>
              <a:rPr lang="en-US" sz="8000" dirty="0">
                <a:solidFill>
                  <a:srgbClr val="C30027"/>
                </a:solidFill>
                <a:latin typeface="Arial" panose="020B0604020202020204" pitchFamily="34" charset="0"/>
                <a:cs typeface="Arial" panose="020B0604020202020204" pitchFamily="34" charset="0"/>
              </a:rPr>
              <a:t> </a:t>
            </a:r>
            <a:r>
              <a:rPr lang="en-US" sz="8000" b="1" dirty="0">
                <a:solidFill>
                  <a:srgbClr val="C30027"/>
                </a:solidFill>
                <a:latin typeface="Arial" panose="020B0604020202020204" pitchFamily="34" charset="0"/>
                <a:cs typeface="Arial" panose="020B0604020202020204" pitchFamily="34" charset="0"/>
              </a:rPr>
              <a:t>History</a:t>
            </a:r>
            <a:endParaRPr lang="en-US" sz="8000" dirty="0">
              <a:solidFill>
                <a:srgbClr val="FF0000"/>
              </a:solidFill>
              <a:latin typeface="Arial" panose="020B0604020202020204" pitchFamily="34" charset="0"/>
              <a:cs typeface="Arial" panose="020B0604020202020204" pitchFamily="34" charset="0"/>
            </a:endParaRPr>
          </a:p>
        </p:txBody>
      </p:sp>
      <p:sp>
        <p:nvSpPr>
          <p:cNvPr id="3" name="TextBox 2"/>
          <p:cNvSpPr txBox="1"/>
          <p:nvPr/>
        </p:nvSpPr>
        <p:spPr>
          <a:xfrm>
            <a:off x="393107" y="3443955"/>
            <a:ext cx="8212508" cy="954107"/>
          </a:xfrm>
          <a:prstGeom prst="rect">
            <a:avLst/>
          </a:prstGeom>
          <a:noFill/>
        </p:spPr>
        <p:txBody>
          <a:bodyPr wrap="square" rtlCol="0">
            <a:spAutoFit/>
          </a:bodyPr>
          <a:lstStyle/>
          <a:p>
            <a:pPr algn="ctr"/>
            <a:r>
              <a:rPr lang="en-US" sz="2000" dirty="0" smtClean="0">
                <a:solidFill>
                  <a:srgbClr val="008000"/>
                </a:solidFill>
                <a:latin typeface="Arial" charset="0"/>
                <a:ea typeface="Arial" charset="0"/>
                <a:cs typeface="Arial" charset="0"/>
              </a:rPr>
              <a:t>Chapter G</a:t>
            </a:r>
          </a:p>
          <a:p>
            <a:pPr algn="ctr"/>
            <a:r>
              <a:rPr lang="en-US" sz="3600" dirty="0" smtClean="0">
                <a:solidFill>
                  <a:srgbClr val="008000"/>
                </a:solidFill>
                <a:latin typeface="Arial" charset="0"/>
                <a:ea typeface="Arial" charset="0"/>
                <a:cs typeface="Arial" charset="0"/>
              </a:rPr>
              <a:t>The Church in the Middle Ages</a:t>
            </a:r>
            <a:endParaRPr lang="en-US" sz="3600" dirty="0">
              <a:solidFill>
                <a:srgbClr val="008000"/>
              </a:solidFill>
              <a:latin typeface="Arial" charset="0"/>
              <a:ea typeface="Arial" charset="0"/>
              <a:cs typeface="Arial" charset="0"/>
            </a:endParaRPr>
          </a:p>
        </p:txBody>
      </p:sp>
    </p:spTree>
    <p:extLst>
      <p:ext uri="{BB962C8B-B14F-4D97-AF65-F5344CB8AC3E}">
        <p14:creationId xmlns:p14="http://schemas.microsoft.com/office/powerpoint/2010/main" val="1652386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213"/>
            <a:ext cx="8229600" cy="1143000"/>
          </a:xfrm>
        </p:spPr>
        <p:txBody>
          <a:bodyPr>
            <a:normAutofit/>
          </a:bodyPr>
          <a:lstStyle/>
          <a:p>
            <a:r>
              <a:rPr lang="en-US" sz="4200" b="1" dirty="0" smtClean="0">
                <a:solidFill>
                  <a:srgbClr val="008000"/>
                </a:solidFill>
                <a:latin typeface="Arial" charset="0"/>
                <a:ea typeface="Arial" charset="0"/>
                <a:cs typeface="Arial" charset="0"/>
              </a:rPr>
              <a:t>Witness to Faith Presentation</a:t>
            </a:r>
            <a:endParaRPr lang="en-US" sz="4200" b="1" dirty="0">
              <a:solidFill>
                <a:srgbClr val="008000"/>
              </a:solidFill>
              <a:latin typeface="Arial" charset="0"/>
              <a:ea typeface="Arial" charset="0"/>
              <a:cs typeface="Arial" charset="0"/>
            </a:endParaRPr>
          </a:p>
        </p:txBody>
      </p:sp>
      <p:sp>
        <p:nvSpPr>
          <p:cNvPr id="3" name="Content Placeholder 2"/>
          <p:cNvSpPr>
            <a:spLocks noGrp="1"/>
          </p:cNvSpPr>
          <p:nvPr>
            <p:ph idx="1"/>
          </p:nvPr>
        </p:nvSpPr>
        <p:spPr>
          <a:xfrm>
            <a:off x="457200" y="950976"/>
            <a:ext cx="8229600" cy="5176889"/>
          </a:xfrm>
        </p:spPr>
        <p:txBody>
          <a:bodyPr numCol="2">
            <a:normAutofit/>
          </a:bodyPr>
          <a:lstStyle/>
          <a:p>
            <a:pPr marL="0" indent="0">
              <a:buNone/>
            </a:pPr>
            <a:r>
              <a:rPr lang="en-US" sz="1800" dirty="0" smtClean="0">
                <a:latin typeface="Arial" charset="0"/>
                <a:ea typeface="Arial" charset="0"/>
                <a:cs typeface="Arial" charset="0"/>
              </a:rPr>
              <a:t>Choose one of the saints listed here. Prepare a costume and give a short presentation, in costume, on your chosen saint. </a:t>
            </a:r>
          </a:p>
          <a:p>
            <a:r>
              <a:rPr lang="en-US" sz="1800" dirty="0" smtClean="0">
                <a:latin typeface="Arial" charset="0"/>
                <a:ea typeface="Arial" charset="0"/>
                <a:cs typeface="Arial" charset="0"/>
              </a:rPr>
              <a:t>Pope Saint Gregory VII    </a:t>
            </a:r>
          </a:p>
          <a:p>
            <a:r>
              <a:rPr lang="en-US" sz="1800" dirty="0" smtClean="0">
                <a:latin typeface="Arial" charset="0"/>
                <a:ea typeface="Arial" charset="0"/>
                <a:cs typeface="Arial" charset="0"/>
              </a:rPr>
              <a:t>Saint Joan of Arc</a:t>
            </a:r>
          </a:p>
          <a:p>
            <a:r>
              <a:rPr lang="en-US" sz="1800" dirty="0" smtClean="0">
                <a:latin typeface="Arial" charset="0"/>
                <a:ea typeface="Arial" charset="0"/>
                <a:cs typeface="Arial" charset="0"/>
              </a:rPr>
              <a:t>Saint Dominic	              </a:t>
            </a:r>
          </a:p>
          <a:p>
            <a:r>
              <a:rPr lang="en-US" sz="1800" dirty="0" smtClean="0">
                <a:latin typeface="Arial" charset="0"/>
                <a:ea typeface="Arial" charset="0"/>
                <a:cs typeface="Arial" charset="0"/>
              </a:rPr>
              <a:t>Saint Thomas Becket</a:t>
            </a:r>
          </a:p>
          <a:p>
            <a:r>
              <a:rPr lang="en-US" sz="1800" dirty="0" smtClean="0">
                <a:latin typeface="Arial" charset="0"/>
                <a:ea typeface="Arial" charset="0"/>
                <a:cs typeface="Arial" charset="0"/>
              </a:rPr>
              <a:t>Saint Catherine of Siena  </a:t>
            </a:r>
          </a:p>
          <a:p>
            <a:r>
              <a:rPr lang="en-US" sz="1800" dirty="0">
                <a:latin typeface="Arial" charset="0"/>
                <a:ea typeface="Arial" charset="0"/>
                <a:cs typeface="Arial" charset="0"/>
              </a:rPr>
              <a:t>Saint Bonaventure           </a:t>
            </a:r>
          </a:p>
          <a:p>
            <a:r>
              <a:rPr lang="en-US" sz="1800" dirty="0" smtClean="0">
                <a:latin typeface="Arial" charset="0"/>
                <a:ea typeface="Arial" charset="0"/>
                <a:cs typeface="Arial" charset="0"/>
              </a:rPr>
              <a:t>Saint Francis of Assisi      </a:t>
            </a:r>
          </a:p>
          <a:p>
            <a:r>
              <a:rPr lang="en-US" sz="1800" dirty="0" smtClean="0">
                <a:latin typeface="Arial" charset="0"/>
                <a:ea typeface="Arial" charset="0"/>
                <a:cs typeface="Arial" charset="0"/>
              </a:rPr>
              <a:t>Saint Albertus Magnus</a:t>
            </a:r>
          </a:p>
          <a:p>
            <a:r>
              <a:rPr lang="en-US" sz="1800" dirty="0" smtClean="0">
                <a:latin typeface="Arial" charset="0"/>
                <a:ea typeface="Arial" charset="0"/>
                <a:cs typeface="Arial" charset="0"/>
              </a:rPr>
              <a:t>Saint Clare of Assisi          </a:t>
            </a:r>
          </a:p>
          <a:p>
            <a:r>
              <a:rPr lang="en-US" sz="1800" dirty="0" smtClean="0">
                <a:latin typeface="Arial" charset="0"/>
                <a:ea typeface="Arial" charset="0"/>
                <a:cs typeface="Arial" charset="0"/>
              </a:rPr>
              <a:t>Fra Angelico    </a:t>
            </a:r>
          </a:p>
          <a:p>
            <a:endParaRPr lang="en-US" sz="1800" dirty="0" smtClean="0">
              <a:latin typeface="Arial" charset="0"/>
              <a:ea typeface="Arial" charset="0"/>
              <a:cs typeface="Arial" charset="0"/>
            </a:endParaRPr>
          </a:p>
          <a:p>
            <a:endParaRPr lang="en-US" sz="1800" dirty="0">
              <a:latin typeface="Arial" charset="0"/>
              <a:ea typeface="Arial" charset="0"/>
              <a:cs typeface="Arial" charset="0"/>
            </a:endParaRPr>
          </a:p>
          <a:p>
            <a:endParaRPr lang="en-US" sz="1800" dirty="0" smtClean="0">
              <a:latin typeface="Arial" charset="0"/>
              <a:ea typeface="Arial" charset="0"/>
              <a:cs typeface="Arial" charset="0"/>
            </a:endParaRPr>
          </a:p>
          <a:p>
            <a:endParaRPr lang="en-US" sz="1800" dirty="0">
              <a:latin typeface="Arial" charset="0"/>
              <a:ea typeface="Arial" charset="0"/>
              <a:cs typeface="Arial" charset="0"/>
            </a:endParaRPr>
          </a:p>
          <a:p>
            <a:r>
              <a:rPr lang="en-US" sz="1800" dirty="0" smtClean="0">
                <a:latin typeface="Arial" charset="0"/>
                <a:ea typeface="Arial" charset="0"/>
                <a:cs typeface="Arial" charset="0"/>
              </a:rPr>
              <a:t>Saint Thomas </a:t>
            </a:r>
            <a:br>
              <a:rPr lang="en-US" sz="1800" dirty="0" smtClean="0">
                <a:latin typeface="Arial" charset="0"/>
                <a:ea typeface="Arial" charset="0"/>
                <a:cs typeface="Arial" charset="0"/>
              </a:rPr>
            </a:br>
            <a:r>
              <a:rPr lang="en-US" sz="1800" dirty="0" smtClean="0">
                <a:latin typeface="Arial" charset="0"/>
                <a:ea typeface="Arial" charset="0"/>
                <a:cs typeface="Arial" charset="0"/>
              </a:rPr>
              <a:t>Aquinas</a:t>
            </a:r>
          </a:p>
          <a:p>
            <a:r>
              <a:rPr lang="en-US" sz="1800" dirty="0" smtClean="0">
                <a:latin typeface="Arial" charset="0"/>
                <a:ea typeface="Arial" charset="0"/>
                <a:cs typeface="Arial" charset="0"/>
              </a:rPr>
              <a:t>Saint Benedict </a:t>
            </a:r>
            <a:br>
              <a:rPr lang="en-US" sz="1800" dirty="0" smtClean="0">
                <a:latin typeface="Arial" charset="0"/>
                <a:ea typeface="Arial" charset="0"/>
                <a:cs typeface="Arial" charset="0"/>
              </a:rPr>
            </a:br>
            <a:r>
              <a:rPr lang="en-US" sz="1800" dirty="0" smtClean="0">
                <a:latin typeface="Arial" charset="0"/>
                <a:ea typeface="Arial" charset="0"/>
                <a:cs typeface="Arial" charset="0"/>
              </a:rPr>
              <a:t>of </a:t>
            </a:r>
            <a:r>
              <a:rPr lang="en-US" sz="1800" dirty="0" err="1" smtClean="0">
                <a:latin typeface="Arial" charset="0"/>
                <a:ea typeface="Arial" charset="0"/>
                <a:cs typeface="Arial" charset="0"/>
              </a:rPr>
              <a:t>Nursia</a:t>
            </a:r>
            <a:r>
              <a:rPr lang="en-US" sz="1800" dirty="0" smtClean="0">
                <a:latin typeface="Arial" charset="0"/>
                <a:ea typeface="Arial" charset="0"/>
                <a:cs typeface="Arial" charset="0"/>
              </a:rPr>
              <a:t>  </a:t>
            </a:r>
          </a:p>
          <a:p>
            <a:r>
              <a:rPr lang="en-US" sz="1800" dirty="0" smtClean="0">
                <a:latin typeface="Arial" charset="0"/>
                <a:ea typeface="Arial" charset="0"/>
                <a:cs typeface="Arial" charset="0"/>
              </a:rPr>
              <a:t>Saint </a:t>
            </a:r>
            <a:r>
              <a:rPr lang="en-US" sz="1800" dirty="0" err="1" smtClean="0">
                <a:latin typeface="Arial" charset="0"/>
                <a:ea typeface="Arial" charset="0"/>
                <a:cs typeface="Arial" charset="0"/>
              </a:rPr>
              <a:t>Roch</a:t>
            </a:r>
            <a:endParaRPr lang="en-US" sz="1800" dirty="0" smtClean="0">
              <a:latin typeface="Arial" charset="0"/>
              <a:ea typeface="Arial" charset="0"/>
              <a:cs typeface="Arial" charset="0"/>
            </a:endParaRPr>
          </a:p>
          <a:p>
            <a:r>
              <a:rPr lang="en-US" sz="1800" dirty="0" smtClean="0">
                <a:latin typeface="Arial" charset="0"/>
                <a:ea typeface="Arial" charset="0"/>
                <a:cs typeface="Arial" charset="0"/>
              </a:rPr>
              <a:t>Saint </a:t>
            </a:r>
            <a:r>
              <a:rPr lang="en-US" sz="1800" dirty="0" err="1" smtClean="0">
                <a:latin typeface="Arial" charset="0"/>
                <a:ea typeface="Arial" charset="0"/>
                <a:cs typeface="Arial" charset="0"/>
              </a:rPr>
              <a:t>Rosalia</a:t>
            </a:r>
            <a:endParaRPr lang="en-US" sz="1800" dirty="0" smtClean="0">
              <a:latin typeface="Arial" charset="0"/>
              <a:ea typeface="Arial" charset="0"/>
              <a:cs typeface="Arial" charset="0"/>
            </a:endParaRPr>
          </a:p>
          <a:p>
            <a:r>
              <a:rPr lang="en-US" sz="1800" dirty="0" smtClean="0">
                <a:latin typeface="Arial" charset="0"/>
                <a:ea typeface="Arial" charset="0"/>
                <a:cs typeface="Arial" charset="0"/>
              </a:rPr>
              <a:t>Saint Yves	              </a:t>
            </a:r>
          </a:p>
          <a:p>
            <a:r>
              <a:rPr lang="en-US" sz="1800" dirty="0" smtClean="0">
                <a:latin typeface="Arial" charset="0"/>
                <a:ea typeface="Arial" charset="0"/>
                <a:cs typeface="Arial" charset="0"/>
              </a:rPr>
              <a:t>Saint Bede</a:t>
            </a:r>
          </a:p>
          <a:p>
            <a:r>
              <a:rPr lang="en-US" sz="1800" dirty="0" smtClean="0">
                <a:latin typeface="Arial" charset="0"/>
                <a:ea typeface="Arial" charset="0"/>
                <a:cs typeface="Arial" charset="0"/>
              </a:rPr>
              <a:t>Saint </a:t>
            </a:r>
            <a:r>
              <a:rPr lang="en-US" sz="1800" dirty="0">
                <a:latin typeface="Arial" charset="0"/>
                <a:ea typeface="Arial" charset="0"/>
                <a:cs typeface="Arial" charset="0"/>
              </a:rPr>
              <a:t>Bernard of </a:t>
            </a:r>
            <a:r>
              <a:rPr lang="en-US" sz="1800" dirty="0" err="1">
                <a:latin typeface="Arial" charset="0"/>
                <a:ea typeface="Arial" charset="0"/>
                <a:cs typeface="Arial" charset="0"/>
              </a:rPr>
              <a:t>Clairvaux</a:t>
            </a:r>
            <a:endParaRPr lang="en-US" sz="1800" dirty="0" smtClean="0">
              <a:latin typeface="Arial" charset="0"/>
              <a:ea typeface="Arial" charset="0"/>
              <a:cs typeface="Arial" charset="0"/>
            </a:endParaRPr>
          </a:p>
          <a:p>
            <a:r>
              <a:rPr lang="en-US" sz="1800" dirty="0" smtClean="0">
                <a:latin typeface="Arial" charset="0"/>
                <a:ea typeface="Arial" charset="0"/>
                <a:cs typeface="Arial" charset="0"/>
              </a:rPr>
              <a:t>Saint </a:t>
            </a:r>
            <a:r>
              <a:rPr lang="en-US" sz="1800" dirty="0" err="1" smtClean="0">
                <a:latin typeface="Arial" charset="0"/>
                <a:ea typeface="Arial" charset="0"/>
                <a:cs typeface="Arial" charset="0"/>
              </a:rPr>
              <a:t>Scholastica</a:t>
            </a:r>
            <a:r>
              <a:rPr lang="en-US" sz="1800" dirty="0">
                <a:latin typeface="Arial" charset="0"/>
                <a:ea typeface="Arial" charset="0"/>
                <a:cs typeface="Arial" charset="0"/>
              </a:rPr>
              <a:t> </a:t>
            </a:r>
            <a:r>
              <a:rPr lang="en-US" sz="1800" dirty="0" smtClean="0">
                <a:latin typeface="Arial" charset="0"/>
                <a:ea typeface="Arial" charset="0"/>
                <a:cs typeface="Arial" charset="0"/>
              </a:rPr>
              <a:t>            </a:t>
            </a:r>
          </a:p>
          <a:p>
            <a:r>
              <a:rPr lang="en-US" sz="1800" dirty="0" smtClean="0">
                <a:latin typeface="Arial" charset="0"/>
                <a:ea typeface="Arial" charset="0"/>
                <a:cs typeface="Arial" charset="0"/>
              </a:rPr>
              <a:t>Saint John of </a:t>
            </a:r>
            <a:r>
              <a:rPr lang="en-US" sz="1800" dirty="0" err="1" smtClean="0">
                <a:latin typeface="Arial" charset="0"/>
                <a:ea typeface="Arial" charset="0"/>
                <a:cs typeface="Arial" charset="0"/>
              </a:rPr>
              <a:t>Nepomuk</a:t>
            </a:r>
            <a:endParaRPr lang="en-US" sz="1800" dirty="0" smtClean="0">
              <a:latin typeface="Arial" charset="0"/>
              <a:ea typeface="Arial" charset="0"/>
              <a:cs typeface="Arial" charset="0"/>
            </a:endParaRPr>
          </a:p>
          <a:p>
            <a:pPr marL="0" indent="0">
              <a:buNone/>
            </a:pPr>
            <a:r>
              <a:rPr lang="en-US" sz="1800" dirty="0" smtClean="0">
                <a:latin typeface="Arial" charset="0"/>
                <a:ea typeface="Arial" charset="0"/>
                <a:cs typeface="Arial" charset="0"/>
              </a:rPr>
              <a:t/>
            </a:r>
            <a:br>
              <a:rPr lang="en-US" sz="1800" dirty="0" smtClean="0">
                <a:latin typeface="Arial" charset="0"/>
                <a:ea typeface="Arial" charset="0"/>
                <a:cs typeface="Arial" charset="0"/>
              </a:rPr>
            </a:br>
            <a:r>
              <a:rPr lang="en-US" sz="800" dirty="0" smtClean="0">
                <a:latin typeface="Arial" charset="0"/>
                <a:ea typeface="Arial" charset="0"/>
                <a:cs typeface="Arial" charset="0"/>
              </a:rPr>
              <a:t>(</a:t>
            </a:r>
            <a:r>
              <a:rPr lang="en-US" sz="800" dirty="0">
                <a:latin typeface="Arial" charset="0"/>
                <a:ea typeface="Arial" charset="0"/>
                <a:cs typeface="Arial" charset="0"/>
              </a:rPr>
              <a:t>This art piece is by Fra Angelico, a Franciscan friar and artist.) </a:t>
            </a:r>
          </a:p>
          <a:p>
            <a:pPr marL="0" indent="0">
              <a:buNone/>
            </a:pPr>
            <a:endParaRPr lang="en-US" sz="1800" dirty="0">
              <a:latin typeface="Arial" charset="0"/>
              <a:ea typeface="Arial" charset="0"/>
              <a:cs typeface="Arial"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5098" y="1095967"/>
            <a:ext cx="2448126" cy="2872529"/>
          </a:xfrm>
          <a:prstGeom prst="rect">
            <a:avLst/>
          </a:prstGeom>
        </p:spPr>
      </p:pic>
      <p:sp>
        <p:nvSpPr>
          <p:cNvPr id="6" name="TextBox 5"/>
          <p:cNvSpPr txBox="1"/>
          <p:nvPr/>
        </p:nvSpPr>
        <p:spPr>
          <a:xfrm>
            <a:off x="7514617" y="3962855"/>
            <a:ext cx="1531188" cy="200055"/>
          </a:xfrm>
          <a:prstGeom prst="rect">
            <a:avLst/>
          </a:prstGeom>
          <a:noFill/>
        </p:spPr>
        <p:txBody>
          <a:bodyPr wrap="none" rtlCol="0">
            <a:spAutoFit/>
          </a:bodyPr>
          <a:lstStyle/>
          <a:p>
            <a:r>
              <a:rPr lang="en-US" sz="700" dirty="0" smtClean="0">
                <a:solidFill>
                  <a:schemeClr val="bg1">
                    <a:lumMod val="65000"/>
                  </a:schemeClr>
                </a:solidFill>
                <a:latin typeface="Arial"/>
                <a:ea typeface="Calibri"/>
                <a:cs typeface="Arial"/>
              </a:rPr>
              <a:t>© Tramont_ana</a:t>
            </a:r>
            <a:r>
              <a:rPr lang="en-US" sz="700" dirty="0" smtClean="0">
                <a:solidFill>
                  <a:srgbClr val="A6A6A6"/>
                </a:solidFill>
                <a:latin typeface="Arial"/>
                <a:ea typeface="Calibri"/>
                <a:cs typeface="Arial"/>
              </a:rPr>
              <a:t>/Shutterstock.com</a:t>
            </a:r>
            <a:endParaRPr lang="en-US" sz="700" dirty="0">
              <a:solidFill>
                <a:srgbClr val="A6A6A6"/>
              </a:solidFill>
              <a:latin typeface="Arial"/>
              <a:cs typeface="Arial"/>
            </a:endParaRPr>
          </a:p>
        </p:txBody>
      </p:sp>
    </p:spTree>
    <p:extLst>
      <p:ext uri="{BB962C8B-B14F-4D97-AF65-F5344CB8AC3E}">
        <p14:creationId xmlns:p14="http://schemas.microsoft.com/office/powerpoint/2010/main" val="4138881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200" b="1" dirty="0" smtClean="0">
                <a:latin typeface="Arial" charset="0"/>
                <a:ea typeface="Arial" charset="0"/>
                <a:cs typeface="Arial" charset="0"/>
              </a:rPr>
              <a:t>Chapter Summary</a:t>
            </a:r>
            <a:r>
              <a:rPr lang="en-US" b="1" dirty="0">
                <a:latin typeface="Arial" charset="0"/>
                <a:ea typeface="Arial" charset="0"/>
                <a:cs typeface="Arial" charset="0"/>
              </a:rPr>
              <a:t/>
            </a:r>
            <a:br>
              <a:rPr lang="en-US" b="1" dirty="0">
                <a:latin typeface="Arial" charset="0"/>
                <a:ea typeface="Arial" charset="0"/>
                <a:cs typeface="Arial" charset="0"/>
              </a:rPr>
            </a:br>
            <a:endParaRPr lang="en-US" sz="3100" b="1" dirty="0">
              <a:latin typeface="Arial" charset="0"/>
              <a:ea typeface="Arial" charset="0"/>
              <a:cs typeface="Arial" charset="0"/>
            </a:endParaRPr>
          </a:p>
        </p:txBody>
      </p:sp>
      <p:sp>
        <p:nvSpPr>
          <p:cNvPr id="3" name="Content Placeholder 2"/>
          <p:cNvSpPr>
            <a:spLocks noGrp="1"/>
          </p:cNvSpPr>
          <p:nvPr>
            <p:ph idx="1"/>
          </p:nvPr>
        </p:nvSpPr>
        <p:spPr>
          <a:xfrm>
            <a:off x="457200" y="1600201"/>
            <a:ext cx="8229600" cy="4013200"/>
          </a:xfrm>
        </p:spPr>
        <p:txBody>
          <a:bodyPr>
            <a:normAutofit/>
          </a:bodyPr>
          <a:lstStyle/>
          <a:p>
            <a:r>
              <a:rPr lang="en-US" sz="2400" dirty="0" smtClean="0">
                <a:latin typeface="Arial" charset="0"/>
                <a:ea typeface="Arial" charset="0"/>
                <a:cs typeface="Arial" charset="0"/>
              </a:rPr>
              <a:t>In this era, the Church expanded from the role of religious leader to a role as a political power. </a:t>
            </a:r>
          </a:p>
          <a:p>
            <a:r>
              <a:rPr lang="en-US" sz="2400" dirty="0" smtClean="0">
                <a:latin typeface="Arial" charset="0"/>
                <a:ea typeface="Arial" charset="0"/>
                <a:cs typeface="Arial" charset="0"/>
              </a:rPr>
              <a:t>Church unity was shattered by the Schism, or split, between the Eastern and Western Christian Churches in 1054.</a:t>
            </a:r>
          </a:p>
          <a:p>
            <a:r>
              <a:rPr lang="en-US" sz="2400" dirty="0" smtClean="0">
                <a:latin typeface="Arial" charset="0"/>
                <a:ea typeface="Arial" charset="0"/>
                <a:cs typeface="Arial" charset="0"/>
              </a:rPr>
              <a:t>The Crusades and the Inquisitions brought conflict and tragedy into the life of the Church. </a:t>
            </a:r>
          </a:p>
          <a:p>
            <a:r>
              <a:rPr lang="en-US" sz="2400" dirty="0" smtClean="0">
                <a:latin typeface="Arial" charset="0"/>
                <a:ea typeface="Arial" charset="0"/>
                <a:cs typeface="Arial" charset="0"/>
              </a:rPr>
              <a:t>Yet faith grew through the efforts of monasteries and new religious orders. </a:t>
            </a:r>
            <a:endParaRPr lang="en-US" sz="2400" dirty="0">
              <a:latin typeface="Arial" charset="0"/>
              <a:ea typeface="Arial" charset="0"/>
              <a:cs typeface="Arial" charset="0"/>
            </a:endParaRPr>
          </a:p>
        </p:txBody>
      </p:sp>
    </p:spTree>
    <p:extLst>
      <p:ext uri="{BB962C8B-B14F-4D97-AF65-F5344CB8AC3E}">
        <p14:creationId xmlns:p14="http://schemas.microsoft.com/office/powerpoint/2010/main" val="4184398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7433"/>
            <a:ext cx="8229600" cy="1143000"/>
          </a:xfrm>
        </p:spPr>
        <p:txBody>
          <a:bodyPr>
            <a:normAutofit fontScale="90000"/>
          </a:bodyPr>
          <a:lstStyle/>
          <a:p>
            <a:r>
              <a:rPr lang="en-US" sz="4700" b="1" dirty="0" smtClean="0">
                <a:solidFill>
                  <a:srgbClr val="0A5598"/>
                </a:solidFill>
                <a:latin typeface="Arial" charset="0"/>
                <a:ea typeface="Arial" charset="0"/>
                <a:cs typeface="Arial" charset="0"/>
              </a:rPr>
              <a:t>Introduction, </a:t>
            </a:r>
            <a:br>
              <a:rPr lang="en-US" sz="4700" b="1" dirty="0" smtClean="0">
                <a:solidFill>
                  <a:srgbClr val="0A5598"/>
                </a:solidFill>
                <a:latin typeface="Arial" charset="0"/>
                <a:ea typeface="Arial" charset="0"/>
                <a:cs typeface="Arial" charset="0"/>
              </a:rPr>
            </a:br>
            <a:r>
              <a:rPr lang="en-US" sz="4700" b="1" dirty="0" smtClean="0">
                <a:solidFill>
                  <a:srgbClr val="0A5598"/>
                </a:solidFill>
                <a:latin typeface="Arial" charset="0"/>
                <a:ea typeface="Arial" charset="0"/>
                <a:cs typeface="Arial" charset="0"/>
              </a:rPr>
              <a:t>“Mayhem and Monks”, </a:t>
            </a:r>
            <a:br>
              <a:rPr lang="en-US" sz="4700" b="1" dirty="0" smtClean="0">
                <a:solidFill>
                  <a:srgbClr val="0A5598"/>
                </a:solidFill>
                <a:latin typeface="Arial" charset="0"/>
                <a:ea typeface="Arial" charset="0"/>
                <a:cs typeface="Arial" charset="0"/>
              </a:rPr>
            </a:br>
            <a:r>
              <a:rPr lang="en-US" sz="4700" b="1" dirty="0" smtClean="0">
                <a:solidFill>
                  <a:srgbClr val="0A5598"/>
                </a:solidFill>
                <a:latin typeface="Arial" charset="0"/>
                <a:ea typeface="Arial" charset="0"/>
                <a:cs typeface="Arial" charset="0"/>
              </a:rPr>
              <a:t>and “Emperor Charlemagne” </a:t>
            </a:r>
            <a:r>
              <a:rPr lang="en-US" sz="3100" dirty="0" smtClean="0"/>
              <a:t/>
            </a:r>
            <a:br>
              <a:rPr lang="en-US" sz="3100" dirty="0" smtClean="0"/>
            </a:br>
            <a:r>
              <a:rPr lang="en-US" sz="2000" b="1" dirty="0" smtClean="0">
                <a:solidFill>
                  <a:schemeClr val="tx1">
                    <a:lumMod val="50000"/>
                    <a:lumOff val="50000"/>
                  </a:schemeClr>
                </a:solidFill>
                <a:latin typeface="Arial" charset="0"/>
                <a:ea typeface="Arial" charset="0"/>
                <a:cs typeface="Arial" charset="0"/>
              </a:rPr>
              <a:t>(Church </a:t>
            </a:r>
            <a:r>
              <a:rPr lang="en-US" sz="2000" b="1" dirty="0">
                <a:solidFill>
                  <a:schemeClr val="tx1">
                    <a:lumMod val="50000"/>
                    <a:lumOff val="50000"/>
                  </a:schemeClr>
                </a:solidFill>
                <a:latin typeface="Arial" charset="0"/>
                <a:ea typeface="Arial" charset="0"/>
                <a:cs typeface="Arial" charset="0"/>
              </a:rPr>
              <a:t>History, pages </a:t>
            </a:r>
            <a:r>
              <a:rPr lang="en-US" sz="2000" b="1" dirty="0" smtClean="0">
                <a:solidFill>
                  <a:schemeClr val="tx1">
                    <a:lumMod val="50000"/>
                    <a:lumOff val="50000"/>
                  </a:schemeClr>
                </a:solidFill>
                <a:latin typeface="Arial" charset="0"/>
                <a:ea typeface="Arial" charset="0"/>
                <a:cs typeface="Arial" charset="0"/>
              </a:rPr>
              <a:t>40</a:t>
            </a:r>
            <a:r>
              <a:rPr lang="en-US" sz="2000" b="1" dirty="0">
                <a:solidFill>
                  <a:schemeClr val="tx1">
                    <a:lumMod val="50000"/>
                    <a:lumOff val="50000"/>
                  </a:schemeClr>
                </a:solidFill>
                <a:latin typeface="Arial" panose="020B0604020202020204" pitchFamily="34" charset="0"/>
                <a:cs typeface="Arial" panose="020B0604020202020204" pitchFamily="34" charset="0"/>
              </a:rPr>
              <a:t>–</a:t>
            </a:r>
            <a:r>
              <a:rPr lang="en-US" sz="2000" b="1" dirty="0" smtClean="0">
                <a:solidFill>
                  <a:schemeClr val="tx1">
                    <a:lumMod val="50000"/>
                    <a:lumOff val="50000"/>
                  </a:schemeClr>
                </a:solidFill>
                <a:latin typeface="Arial" charset="0"/>
                <a:ea typeface="Arial" charset="0"/>
                <a:cs typeface="Arial" charset="0"/>
              </a:rPr>
              <a:t>45) </a:t>
            </a:r>
            <a:endParaRPr lang="en-US" sz="2000" b="1" dirty="0">
              <a:solidFill>
                <a:schemeClr val="tx1">
                  <a:lumMod val="50000"/>
                  <a:lumOff val="50000"/>
                </a:schemeClr>
              </a:solidFill>
              <a:latin typeface="Arial" charset="0"/>
              <a:ea typeface="Arial" charset="0"/>
              <a:cs typeface="Arial" charset="0"/>
            </a:endParaRPr>
          </a:p>
        </p:txBody>
      </p:sp>
      <p:sp>
        <p:nvSpPr>
          <p:cNvPr id="3" name="Content Placeholder 2"/>
          <p:cNvSpPr>
            <a:spLocks noGrp="1"/>
          </p:cNvSpPr>
          <p:nvPr>
            <p:ph idx="1"/>
          </p:nvPr>
        </p:nvSpPr>
        <p:spPr>
          <a:xfrm>
            <a:off x="457200" y="1819072"/>
            <a:ext cx="8229600" cy="4307091"/>
          </a:xfrm>
        </p:spPr>
        <p:txBody>
          <a:bodyPr>
            <a:normAutofit/>
          </a:bodyPr>
          <a:lstStyle/>
          <a:p>
            <a:endParaRPr lang="en-US" sz="2400" dirty="0" smtClean="0">
              <a:latin typeface="Arial" charset="0"/>
              <a:ea typeface="Arial" charset="0"/>
              <a:cs typeface="Arial" charset="0"/>
            </a:endParaRPr>
          </a:p>
          <a:p>
            <a:endParaRPr lang="en-US" sz="2400" dirty="0" smtClean="0">
              <a:latin typeface="Arial" charset="0"/>
              <a:ea typeface="Arial" charset="0"/>
              <a:cs typeface="Arial" charset="0"/>
            </a:endParaRPr>
          </a:p>
          <a:p>
            <a:r>
              <a:rPr lang="en-US" sz="2400" dirty="0" smtClean="0">
                <a:latin typeface="Arial" charset="0"/>
                <a:ea typeface="Arial" charset="0"/>
                <a:cs typeface="Arial" charset="0"/>
              </a:rPr>
              <a:t>The Middle Ages ushered </a:t>
            </a:r>
            <a:br>
              <a:rPr lang="en-US" sz="2400" dirty="0" smtClean="0">
                <a:latin typeface="Arial" charset="0"/>
                <a:ea typeface="Arial" charset="0"/>
                <a:cs typeface="Arial" charset="0"/>
              </a:rPr>
            </a:br>
            <a:r>
              <a:rPr lang="en-US" sz="2400" dirty="0" smtClean="0">
                <a:latin typeface="Arial" charset="0"/>
                <a:ea typeface="Arial" charset="0"/>
                <a:cs typeface="Arial" charset="0"/>
              </a:rPr>
              <a:t>in an era of monasticism </a:t>
            </a:r>
            <a:br>
              <a:rPr lang="en-US" sz="2400" dirty="0" smtClean="0">
                <a:latin typeface="Arial" charset="0"/>
                <a:ea typeface="Arial" charset="0"/>
                <a:cs typeface="Arial" charset="0"/>
              </a:rPr>
            </a:br>
            <a:r>
              <a:rPr lang="en-US" sz="2400" dirty="0" smtClean="0">
                <a:latin typeface="Arial" charset="0"/>
                <a:ea typeface="Arial" charset="0"/>
                <a:cs typeface="Arial" charset="0"/>
              </a:rPr>
              <a:t>and the rise of </a:t>
            </a:r>
            <a:br>
              <a:rPr lang="en-US" sz="2400" dirty="0" smtClean="0">
                <a:latin typeface="Arial" charset="0"/>
                <a:ea typeface="Arial" charset="0"/>
                <a:cs typeface="Arial" charset="0"/>
              </a:rPr>
            </a:br>
            <a:r>
              <a:rPr lang="en-US" sz="2400" dirty="0" smtClean="0">
                <a:latin typeface="Arial" charset="0"/>
                <a:ea typeface="Arial" charset="0"/>
                <a:cs typeface="Arial" charset="0"/>
              </a:rPr>
              <a:t>Charlemagne. </a:t>
            </a:r>
          </a:p>
          <a:p>
            <a:endParaRPr lang="en-US" dirty="0">
              <a:latin typeface="Arial" charset="0"/>
              <a:ea typeface="Arial" charset="0"/>
              <a:cs typeface="Arial" charset="0"/>
            </a:endParaRPr>
          </a:p>
          <a:p>
            <a:pPr marL="0" indent="0">
              <a:buNone/>
            </a:pPr>
            <a:endParaRPr lang="en-US" sz="2000" dirty="0" smtClean="0">
              <a:latin typeface="Arial" charset="0"/>
              <a:ea typeface="Arial" charset="0"/>
              <a:cs typeface="Arial" charset="0"/>
            </a:endParaRPr>
          </a:p>
          <a:p>
            <a:pPr marL="0" indent="0">
              <a:buNone/>
            </a:pPr>
            <a:endParaRPr lang="en-US" sz="800" dirty="0" smtClean="0">
              <a:latin typeface="Arial" charset="0"/>
              <a:ea typeface="Arial" charset="0"/>
              <a:cs typeface="Arial" charset="0"/>
            </a:endParaRPr>
          </a:p>
          <a:p>
            <a:pPr marL="0" indent="0">
              <a:buNone/>
            </a:pPr>
            <a:r>
              <a:rPr lang="en-US" sz="800" dirty="0" smtClean="0">
                <a:latin typeface="Arial" charset="0"/>
                <a:ea typeface="Arial" charset="0"/>
                <a:cs typeface="Arial" charset="0"/>
              </a:rPr>
              <a:t> (This is a choir book used by monks in the Middle Ages to sing the Liturgy of the Hours.) </a:t>
            </a:r>
            <a:endParaRPr lang="en-US" sz="800" dirty="0">
              <a:latin typeface="Arial" charset="0"/>
              <a:ea typeface="Arial" charset="0"/>
              <a:cs typeface="Arial" charset="0"/>
            </a:endParaRPr>
          </a:p>
          <a:p>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460" y="2427926"/>
            <a:ext cx="3852153" cy="2562753"/>
          </a:xfrm>
          <a:prstGeom prst="rect">
            <a:avLst/>
          </a:prstGeom>
        </p:spPr>
      </p:pic>
      <p:sp>
        <p:nvSpPr>
          <p:cNvPr id="6" name="TextBox 5"/>
          <p:cNvSpPr txBox="1"/>
          <p:nvPr/>
        </p:nvSpPr>
        <p:spPr>
          <a:xfrm>
            <a:off x="7648233" y="4990679"/>
            <a:ext cx="1276311" cy="200055"/>
          </a:xfrm>
          <a:prstGeom prst="rect">
            <a:avLst/>
          </a:prstGeom>
          <a:noFill/>
        </p:spPr>
        <p:txBody>
          <a:bodyPr wrap="none" rtlCol="0">
            <a:spAutoFit/>
          </a:bodyPr>
          <a:lstStyle/>
          <a:p>
            <a:r>
              <a:rPr lang="en-US" sz="700" dirty="0" smtClean="0">
                <a:solidFill>
                  <a:schemeClr val="bg1">
                    <a:lumMod val="65000"/>
                  </a:schemeClr>
                </a:solidFill>
                <a:latin typeface="Arial"/>
                <a:ea typeface="Calibri"/>
                <a:cs typeface="Arial"/>
              </a:rPr>
              <a:t>© </a:t>
            </a:r>
            <a:r>
              <a:rPr lang="en-US" sz="700" dirty="0" smtClean="0">
                <a:solidFill>
                  <a:srgbClr val="A6A6A6"/>
                </a:solidFill>
                <a:latin typeface="Arial"/>
                <a:ea typeface="Calibri"/>
                <a:cs typeface="Arial"/>
              </a:rPr>
              <a:t>Thoom/Shutterstock.com</a:t>
            </a:r>
            <a:endParaRPr lang="en-US" sz="700" dirty="0">
              <a:solidFill>
                <a:srgbClr val="A6A6A6"/>
              </a:solidFill>
              <a:latin typeface="Arial"/>
              <a:cs typeface="Arial"/>
            </a:endParaRPr>
          </a:p>
        </p:txBody>
      </p:sp>
    </p:spTree>
    <p:extLst>
      <p:ext uri="{BB962C8B-B14F-4D97-AF65-F5344CB8AC3E}">
        <p14:creationId xmlns:p14="http://schemas.microsoft.com/office/powerpoint/2010/main" val="1757693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4128"/>
            <a:ext cx="8229600" cy="896136"/>
          </a:xfrm>
        </p:spPr>
        <p:txBody>
          <a:bodyPr>
            <a:noAutofit/>
          </a:bodyPr>
          <a:lstStyle/>
          <a:p>
            <a:r>
              <a:rPr lang="en-US" sz="4200" b="1" dirty="0" smtClean="0">
                <a:solidFill>
                  <a:srgbClr val="008000"/>
                </a:solidFill>
                <a:latin typeface="Arial" charset="0"/>
                <a:ea typeface="Arial" charset="0"/>
                <a:cs typeface="Arial" charset="0"/>
              </a:rPr>
              <a:t>Mayhem and Monks</a:t>
            </a:r>
            <a:br>
              <a:rPr lang="en-US" sz="4200" b="1" dirty="0" smtClean="0">
                <a:solidFill>
                  <a:srgbClr val="008000"/>
                </a:solidFill>
                <a:latin typeface="Arial" charset="0"/>
                <a:ea typeface="Arial" charset="0"/>
                <a:cs typeface="Arial" charset="0"/>
              </a:rPr>
            </a:br>
            <a:endParaRPr lang="en-US" sz="4200" b="1" dirty="0">
              <a:solidFill>
                <a:srgbClr val="008000"/>
              </a:solidFill>
              <a:latin typeface="Arial" charset="0"/>
              <a:ea typeface="Arial" charset="0"/>
              <a:cs typeface="Arial" charset="0"/>
            </a:endParaRPr>
          </a:p>
        </p:txBody>
      </p:sp>
      <p:sp>
        <p:nvSpPr>
          <p:cNvPr id="3" name="Content Placeholder 2"/>
          <p:cNvSpPr>
            <a:spLocks noGrp="1"/>
          </p:cNvSpPr>
          <p:nvPr>
            <p:ph idx="1"/>
          </p:nvPr>
        </p:nvSpPr>
        <p:spPr>
          <a:xfrm>
            <a:off x="457200" y="1170774"/>
            <a:ext cx="8229600" cy="4955389"/>
          </a:xfrm>
        </p:spPr>
        <p:txBody>
          <a:bodyPr>
            <a:normAutofit/>
          </a:bodyPr>
          <a:lstStyle/>
          <a:p>
            <a:r>
              <a:rPr lang="en-US" sz="2400" dirty="0" smtClean="0">
                <a:latin typeface="Arial" charset="0"/>
                <a:ea typeface="Arial" charset="0"/>
                <a:cs typeface="Arial" charset="0"/>
              </a:rPr>
              <a:t>The Middle Ages is also </a:t>
            </a:r>
            <a:br>
              <a:rPr lang="en-US" sz="2400" dirty="0" smtClean="0">
                <a:latin typeface="Arial" charset="0"/>
                <a:ea typeface="Arial" charset="0"/>
                <a:cs typeface="Arial" charset="0"/>
              </a:rPr>
            </a:br>
            <a:r>
              <a:rPr lang="en-US" sz="2400" dirty="0" smtClean="0">
                <a:latin typeface="Arial" charset="0"/>
                <a:ea typeface="Arial" charset="0"/>
                <a:cs typeface="Arial" charset="0"/>
              </a:rPr>
              <a:t>called “the medieval period.”</a:t>
            </a:r>
          </a:p>
          <a:p>
            <a:r>
              <a:rPr lang="en-US" sz="2400" dirty="0" smtClean="0">
                <a:latin typeface="Arial" charset="0"/>
                <a:ea typeface="Arial" charset="0"/>
                <a:cs typeface="Arial" charset="0"/>
              </a:rPr>
              <a:t>This era was marked by </a:t>
            </a:r>
            <a:br>
              <a:rPr lang="en-US" sz="2400" dirty="0" smtClean="0">
                <a:latin typeface="Arial" charset="0"/>
                <a:ea typeface="Arial" charset="0"/>
                <a:cs typeface="Arial" charset="0"/>
              </a:rPr>
            </a:br>
            <a:r>
              <a:rPr lang="en-US" sz="2400" dirty="0" smtClean="0">
                <a:latin typeface="Arial" charset="0"/>
                <a:ea typeface="Arial" charset="0"/>
                <a:cs typeface="Arial" charset="0"/>
              </a:rPr>
              <a:t>a growth in monasticism, </a:t>
            </a:r>
            <a:br>
              <a:rPr lang="en-US" sz="2400" dirty="0" smtClean="0">
                <a:latin typeface="Arial" charset="0"/>
                <a:ea typeface="Arial" charset="0"/>
                <a:cs typeface="Arial" charset="0"/>
              </a:rPr>
            </a:br>
            <a:r>
              <a:rPr lang="en-US" sz="2400" dirty="0" smtClean="0">
                <a:latin typeface="Arial" charset="0"/>
                <a:ea typeface="Arial" charset="0"/>
                <a:cs typeface="Arial" charset="0"/>
              </a:rPr>
              <a:t>that is, a life of prayer </a:t>
            </a:r>
            <a:br>
              <a:rPr lang="en-US" sz="2400" dirty="0" smtClean="0">
                <a:latin typeface="Arial" charset="0"/>
                <a:ea typeface="Arial" charset="0"/>
                <a:cs typeface="Arial" charset="0"/>
              </a:rPr>
            </a:br>
            <a:r>
              <a:rPr lang="en-US" sz="2400" dirty="0" smtClean="0">
                <a:latin typeface="Arial" charset="0"/>
                <a:ea typeface="Arial" charset="0"/>
                <a:cs typeface="Arial" charset="0"/>
              </a:rPr>
              <a:t>and work in monasteries. </a:t>
            </a:r>
            <a:br>
              <a:rPr lang="en-US" sz="2400" dirty="0" smtClean="0">
                <a:latin typeface="Arial" charset="0"/>
                <a:ea typeface="Arial" charset="0"/>
                <a:cs typeface="Arial" charset="0"/>
              </a:rPr>
            </a:br>
            <a:r>
              <a:rPr lang="en-US" sz="2400" dirty="0" smtClean="0">
                <a:latin typeface="Arial" charset="0"/>
                <a:ea typeface="Arial" charset="0"/>
                <a:cs typeface="Arial" charset="0"/>
              </a:rPr>
              <a:t>Monks (men) and nuns </a:t>
            </a:r>
            <a:br>
              <a:rPr lang="en-US" sz="2400" dirty="0" smtClean="0">
                <a:latin typeface="Arial" charset="0"/>
                <a:ea typeface="Arial" charset="0"/>
                <a:cs typeface="Arial" charset="0"/>
              </a:rPr>
            </a:br>
            <a:r>
              <a:rPr lang="en-US" sz="2400" dirty="0" smtClean="0">
                <a:latin typeface="Arial" charset="0"/>
                <a:ea typeface="Arial" charset="0"/>
                <a:cs typeface="Arial" charset="0"/>
              </a:rPr>
              <a:t>(women) are sometimes </a:t>
            </a:r>
            <a:br>
              <a:rPr lang="en-US" sz="2400" dirty="0" smtClean="0">
                <a:latin typeface="Arial" charset="0"/>
                <a:ea typeface="Arial" charset="0"/>
                <a:cs typeface="Arial" charset="0"/>
              </a:rPr>
            </a:br>
            <a:r>
              <a:rPr lang="en-US" sz="2400" dirty="0" smtClean="0">
                <a:latin typeface="Arial" charset="0"/>
                <a:ea typeface="Arial" charset="0"/>
                <a:cs typeface="Arial" charset="0"/>
              </a:rPr>
              <a:t>called </a:t>
            </a:r>
            <a:r>
              <a:rPr lang="en-US" sz="2400" i="1" dirty="0" smtClean="0">
                <a:latin typeface="Arial" charset="0"/>
                <a:ea typeface="Arial" charset="0"/>
                <a:cs typeface="Arial" charset="0"/>
              </a:rPr>
              <a:t>monastics</a:t>
            </a:r>
            <a:r>
              <a:rPr lang="en-US" sz="2400" dirty="0" smtClean="0">
                <a:latin typeface="Arial" charset="0"/>
                <a:ea typeface="Arial" charset="0"/>
                <a:cs typeface="Arial"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6387" y="1591076"/>
            <a:ext cx="3822971" cy="2548647"/>
          </a:xfrm>
          <a:prstGeom prst="rect">
            <a:avLst/>
          </a:prstGeom>
        </p:spPr>
      </p:pic>
      <p:sp>
        <p:nvSpPr>
          <p:cNvPr id="6" name="TextBox 5"/>
          <p:cNvSpPr txBox="1"/>
          <p:nvPr/>
        </p:nvSpPr>
        <p:spPr>
          <a:xfrm>
            <a:off x="7438620" y="4139723"/>
            <a:ext cx="1290738" cy="200055"/>
          </a:xfrm>
          <a:prstGeom prst="rect">
            <a:avLst/>
          </a:prstGeom>
          <a:noFill/>
        </p:spPr>
        <p:txBody>
          <a:bodyPr wrap="none" rtlCol="0">
            <a:spAutoFit/>
          </a:bodyPr>
          <a:lstStyle/>
          <a:p>
            <a:r>
              <a:rPr lang="en-US" sz="700" dirty="0" smtClean="0">
                <a:solidFill>
                  <a:schemeClr val="bg1">
                    <a:lumMod val="65000"/>
                  </a:schemeClr>
                </a:solidFill>
                <a:latin typeface="Arial"/>
                <a:ea typeface="Calibri"/>
                <a:cs typeface="Arial"/>
              </a:rPr>
              <a:t>© Lenteja</a:t>
            </a:r>
            <a:r>
              <a:rPr lang="en-US" sz="700" dirty="0" smtClean="0">
                <a:solidFill>
                  <a:srgbClr val="A6A6A6"/>
                </a:solidFill>
                <a:latin typeface="Arial"/>
                <a:ea typeface="Calibri"/>
                <a:cs typeface="Arial"/>
              </a:rPr>
              <a:t>/Shutterstock.com</a:t>
            </a:r>
            <a:endParaRPr lang="en-US" sz="700" dirty="0">
              <a:solidFill>
                <a:srgbClr val="A6A6A6"/>
              </a:solidFill>
              <a:latin typeface="Arial"/>
              <a:cs typeface="Arial"/>
            </a:endParaRPr>
          </a:p>
        </p:txBody>
      </p:sp>
    </p:spTree>
    <p:extLst>
      <p:ext uri="{BB962C8B-B14F-4D97-AF65-F5344CB8AC3E}">
        <p14:creationId xmlns:p14="http://schemas.microsoft.com/office/powerpoint/2010/main" val="3690261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C30027"/>
                </a:solidFill>
                <a:latin typeface="Arial" charset="0"/>
                <a:ea typeface="Arial" charset="0"/>
                <a:cs typeface="Arial" charset="0"/>
              </a:rPr>
              <a:t>Search It!</a:t>
            </a:r>
            <a:endParaRPr lang="en-US" sz="6000" b="1" dirty="0">
              <a:solidFill>
                <a:srgbClr val="C30027"/>
              </a:solidFill>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r>
              <a:rPr lang="en-US" sz="2400" dirty="0" smtClean="0">
                <a:latin typeface="Arial" charset="0"/>
                <a:ea typeface="Arial" charset="0"/>
                <a:cs typeface="Arial" charset="0"/>
              </a:rPr>
              <a:t>Monks and nuns still exist today. There may be a monastery near you. Gather in a small group and find a Catholic monastery online. </a:t>
            </a:r>
          </a:p>
          <a:p>
            <a:endParaRPr lang="en-US" sz="2400" dirty="0" smtClean="0">
              <a:latin typeface="Arial" charset="0"/>
              <a:ea typeface="Arial" charset="0"/>
              <a:cs typeface="Arial" charset="0"/>
            </a:endParaRPr>
          </a:p>
          <a:p>
            <a:r>
              <a:rPr lang="en-US" sz="2400" dirty="0" smtClean="0">
                <a:latin typeface="Arial" charset="0"/>
                <a:ea typeface="Arial" charset="0"/>
                <a:cs typeface="Arial" charset="0"/>
              </a:rPr>
              <a:t>Look at the chart on page 43. How does your chosen monastery fulfill these four functions today? Share your findings with your group. </a:t>
            </a:r>
          </a:p>
          <a:p>
            <a:endParaRPr lang="en-US" sz="2400" dirty="0">
              <a:latin typeface="Arial" charset="0"/>
              <a:ea typeface="Arial" charset="0"/>
              <a:cs typeface="Arial" charset="0"/>
            </a:endParaRPr>
          </a:p>
        </p:txBody>
      </p:sp>
    </p:spTree>
    <p:extLst>
      <p:ext uri="{BB962C8B-B14F-4D97-AF65-F5344CB8AC3E}">
        <p14:creationId xmlns:p14="http://schemas.microsoft.com/office/powerpoint/2010/main" val="4032925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12890"/>
            <a:ext cx="8229600" cy="870498"/>
          </a:xfrm>
        </p:spPr>
        <p:txBody>
          <a:bodyPr>
            <a:noAutofit/>
          </a:bodyPr>
          <a:lstStyle/>
          <a:p>
            <a:r>
              <a:rPr lang="en-US" sz="4200" b="1" dirty="0" smtClean="0">
                <a:solidFill>
                  <a:srgbClr val="0A5598"/>
                </a:solidFill>
                <a:latin typeface="Arial" charset="0"/>
                <a:ea typeface="Arial" charset="0"/>
                <a:cs typeface="Arial" charset="0"/>
              </a:rPr>
              <a:t>Emperor Charlemagne</a:t>
            </a:r>
            <a:r>
              <a:rPr lang="en-US" sz="4200" b="1" dirty="0" smtClean="0">
                <a:solidFill>
                  <a:srgbClr val="C30027"/>
                </a:solidFill>
                <a:latin typeface="Arial" charset="0"/>
                <a:ea typeface="Arial" charset="0"/>
                <a:cs typeface="Arial" charset="0"/>
              </a:rPr>
              <a:t/>
            </a:r>
            <a:br>
              <a:rPr lang="en-US" sz="4200" b="1" dirty="0" smtClean="0">
                <a:solidFill>
                  <a:srgbClr val="C30027"/>
                </a:solidFill>
                <a:latin typeface="Arial" charset="0"/>
                <a:ea typeface="Arial" charset="0"/>
                <a:cs typeface="Arial" charset="0"/>
              </a:rPr>
            </a:br>
            <a:endParaRPr lang="en-US" sz="4200" b="1" dirty="0">
              <a:solidFill>
                <a:srgbClr val="C30027"/>
              </a:solidFill>
              <a:latin typeface="Arial" charset="0"/>
              <a:ea typeface="Arial" charset="0"/>
              <a:cs typeface="Arial" charset="0"/>
            </a:endParaRPr>
          </a:p>
        </p:txBody>
      </p:sp>
      <p:sp>
        <p:nvSpPr>
          <p:cNvPr id="3" name="Content Placeholder 2"/>
          <p:cNvSpPr>
            <a:spLocks noGrp="1"/>
          </p:cNvSpPr>
          <p:nvPr>
            <p:ph idx="1"/>
          </p:nvPr>
        </p:nvSpPr>
        <p:spPr>
          <a:xfrm>
            <a:off x="320040" y="1121635"/>
            <a:ext cx="8366760" cy="4525963"/>
          </a:xfrm>
        </p:spPr>
        <p:txBody>
          <a:bodyPr>
            <a:normAutofit/>
          </a:bodyPr>
          <a:lstStyle/>
          <a:p>
            <a:r>
              <a:rPr lang="en-US" sz="2400" dirty="0" smtClean="0">
                <a:latin typeface="Arial" charset="0"/>
                <a:ea typeface="Arial" charset="0"/>
                <a:cs typeface="Arial" charset="0"/>
              </a:rPr>
              <a:t>After his father’s death, </a:t>
            </a:r>
            <a:br>
              <a:rPr lang="en-US" sz="2400" dirty="0" smtClean="0">
                <a:latin typeface="Arial" charset="0"/>
                <a:ea typeface="Arial" charset="0"/>
                <a:cs typeface="Arial" charset="0"/>
              </a:rPr>
            </a:br>
            <a:r>
              <a:rPr lang="en-US" sz="2400" dirty="0" smtClean="0">
                <a:latin typeface="Arial" charset="0"/>
                <a:ea typeface="Arial" charset="0"/>
                <a:cs typeface="Arial" charset="0"/>
              </a:rPr>
              <a:t>Charlemagne became </a:t>
            </a:r>
            <a:br>
              <a:rPr lang="en-US" sz="2400" dirty="0" smtClean="0">
                <a:latin typeface="Arial" charset="0"/>
                <a:ea typeface="Arial" charset="0"/>
                <a:cs typeface="Arial" charset="0"/>
              </a:rPr>
            </a:br>
            <a:r>
              <a:rPr lang="en-US" sz="2400" dirty="0" smtClean="0">
                <a:latin typeface="Arial" charset="0"/>
                <a:ea typeface="Arial" charset="0"/>
                <a:cs typeface="Arial" charset="0"/>
              </a:rPr>
              <a:t>King of the Franks. </a:t>
            </a:r>
          </a:p>
          <a:p>
            <a:endParaRPr lang="en-US" sz="2400" dirty="0" smtClean="0">
              <a:latin typeface="Arial" charset="0"/>
              <a:ea typeface="Arial" charset="0"/>
              <a:cs typeface="Arial" charset="0"/>
            </a:endParaRPr>
          </a:p>
          <a:p>
            <a:r>
              <a:rPr lang="en-US" sz="2400" dirty="0" smtClean="0">
                <a:latin typeface="Arial" charset="0"/>
                <a:ea typeface="Arial" charset="0"/>
                <a:cs typeface="Arial" charset="0"/>
              </a:rPr>
              <a:t>The Church became </a:t>
            </a:r>
            <a:r>
              <a:rPr lang="en-US" sz="2400" dirty="0">
                <a:latin typeface="Arial" charset="0"/>
                <a:ea typeface="Arial" charset="0"/>
                <a:cs typeface="Arial" charset="0"/>
              </a:rPr>
              <a:t/>
            </a:r>
            <a:br>
              <a:rPr lang="en-US" sz="2400" dirty="0">
                <a:latin typeface="Arial" charset="0"/>
                <a:ea typeface="Arial" charset="0"/>
                <a:cs typeface="Arial" charset="0"/>
              </a:rPr>
            </a:br>
            <a:r>
              <a:rPr lang="en-US" sz="2400" dirty="0" smtClean="0">
                <a:latin typeface="Arial" charset="0"/>
                <a:ea typeface="Arial" charset="0"/>
                <a:cs typeface="Arial" charset="0"/>
              </a:rPr>
              <a:t>dependent upon </a:t>
            </a:r>
            <a:br>
              <a:rPr lang="en-US" sz="2400" dirty="0" smtClean="0">
                <a:latin typeface="Arial" charset="0"/>
                <a:ea typeface="Arial" charset="0"/>
                <a:cs typeface="Arial" charset="0"/>
              </a:rPr>
            </a:br>
            <a:r>
              <a:rPr lang="en-US" sz="2400" dirty="0" smtClean="0">
                <a:latin typeface="Arial" charset="0"/>
                <a:ea typeface="Arial" charset="0"/>
                <a:cs typeface="Arial" charset="0"/>
              </a:rPr>
              <a:t>Charlemagne’s power, </a:t>
            </a:r>
            <a:br>
              <a:rPr lang="en-US" sz="2400" dirty="0" smtClean="0">
                <a:latin typeface="Arial" charset="0"/>
                <a:ea typeface="Arial" charset="0"/>
                <a:cs typeface="Arial" charset="0"/>
              </a:rPr>
            </a:br>
            <a:r>
              <a:rPr lang="en-US" sz="2400" dirty="0" smtClean="0">
                <a:latin typeface="Arial" charset="0"/>
                <a:ea typeface="Arial" charset="0"/>
                <a:cs typeface="Arial" charset="0"/>
              </a:rPr>
              <a:t>and Charlemagne was </a:t>
            </a:r>
            <a:br>
              <a:rPr lang="en-US" sz="2400" dirty="0" smtClean="0">
                <a:latin typeface="Arial" charset="0"/>
                <a:ea typeface="Arial" charset="0"/>
                <a:cs typeface="Arial" charset="0"/>
              </a:rPr>
            </a:br>
            <a:r>
              <a:rPr lang="en-US" sz="2400" dirty="0" smtClean="0">
                <a:latin typeface="Arial" charset="0"/>
                <a:ea typeface="Arial" charset="0"/>
                <a:cs typeface="Arial" charset="0"/>
              </a:rPr>
              <a:t>crowned the Holy </a:t>
            </a:r>
            <a:br>
              <a:rPr lang="en-US" sz="2400" dirty="0" smtClean="0">
                <a:latin typeface="Arial" charset="0"/>
                <a:ea typeface="Arial" charset="0"/>
                <a:cs typeface="Arial" charset="0"/>
              </a:rPr>
            </a:br>
            <a:r>
              <a:rPr lang="en-US" sz="2400" dirty="0" smtClean="0">
                <a:latin typeface="Arial" charset="0"/>
                <a:ea typeface="Arial" charset="0"/>
                <a:cs typeface="Arial" charset="0"/>
              </a:rPr>
              <a:t>Roman Emperor.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6706" y="1245141"/>
            <a:ext cx="4640093" cy="3093395"/>
          </a:xfrm>
          <a:prstGeom prst="rect">
            <a:avLst/>
          </a:prstGeom>
        </p:spPr>
      </p:pic>
      <p:sp>
        <p:nvSpPr>
          <p:cNvPr id="6" name="TextBox 5"/>
          <p:cNvSpPr txBox="1"/>
          <p:nvPr/>
        </p:nvSpPr>
        <p:spPr>
          <a:xfrm>
            <a:off x="6963642" y="4300261"/>
            <a:ext cx="1798890" cy="200055"/>
          </a:xfrm>
          <a:prstGeom prst="rect">
            <a:avLst/>
          </a:prstGeom>
          <a:noFill/>
        </p:spPr>
        <p:txBody>
          <a:bodyPr wrap="none" rtlCol="0">
            <a:spAutoFit/>
          </a:bodyPr>
          <a:lstStyle/>
          <a:p>
            <a:r>
              <a:rPr lang="en-US" sz="700" dirty="0" smtClean="0">
                <a:solidFill>
                  <a:schemeClr val="bg1">
                    <a:lumMod val="65000"/>
                  </a:schemeClr>
                </a:solidFill>
                <a:latin typeface="Arial"/>
                <a:ea typeface="Calibri"/>
                <a:cs typeface="Arial"/>
              </a:rPr>
              <a:t>© </a:t>
            </a:r>
            <a:r>
              <a:rPr lang="en-US" sz="700" dirty="0" err="1" smtClean="0">
                <a:solidFill>
                  <a:schemeClr val="bg1">
                    <a:lumMod val="65000"/>
                  </a:schemeClr>
                </a:solidFill>
                <a:latin typeface="Arial"/>
                <a:ea typeface="Calibri"/>
                <a:cs typeface="Arial"/>
              </a:rPr>
              <a:t>Viacheslav</a:t>
            </a:r>
            <a:r>
              <a:rPr lang="en-US" sz="700" dirty="0" smtClean="0">
                <a:solidFill>
                  <a:schemeClr val="bg1">
                    <a:lumMod val="65000"/>
                  </a:schemeClr>
                </a:solidFill>
                <a:latin typeface="Arial"/>
                <a:ea typeface="Calibri"/>
                <a:cs typeface="Arial"/>
              </a:rPr>
              <a:t> </a:t>
            </a:r>
            <a:r>
              <a:rPr lang="en-US" sz="700" dirty="0" err="1" smtClean="0">
                <a:solidFill>
                  <a:schemeClr val="bg1">
                    <a:lumMod val="65000"/>
                  </a:schemeClr>
                </a:solidFill>
                <a:latin typeface="Arial"/>
                <a:ea typeface="Calibri"/>
                <a:cs typeface="Arial"/>
              </a:rPr>
              <a:t>Lopatin</a:t>
            </a:r>
            <a:r>
              <a:rPr lang="en-US" sz="700" dirty="0" smtClean="0">
                <a:solidFill>
                  <a:schemeClr val="bg1">
                    <a:lumMod val="65000"/>
                  </a:schemeClr>
                </a:solidFill>
                <a:latin typeface="Arial"/>
                <a:ea typeface="Calibri"/>
                <a:cs typeface="Arial"/>
              </a:rPr>
              <a:t> </a:t>
            </a:r>
            <a:r>
              <a:rPr lang="en-US" sz="700" dirty="0" smtClean="0">
                <a:solidFill>
                  <a:srgbClr val="A6A6A6"/>
                </a:solidFill>
                <a:latin typeface="Arial"/>
                <a:ea typeface="Calibri"/>
                <a:cs typeface="Arial"/>
              </a:rPr>
              <a:t>/ Shutterstock.com</a:t>
            </a:r>
            <a:endParaRPr lang="en-US" sz="700" dirty="0">
              <a:solidFill>
                <a:srgbClr val="A6A6A6"/>
              </a:solidFill>
              <a:latin typeface="Arial"/>
              <a:cs typeface="Arial"/>
            </a:endParaRPr>
          </a:p>
        </p:txBody>
      </p:sp>
    </p:spTree>
    <p:extLst>
      <p:ext uri="{BB962C8B-B14F-4D97-AF65-F5344CB8AC3E}">
        <p14:creationId xmlns:p14="http://schemas.microsoft.com/office/powerpoint/2010/main" val="3628280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solidFill>
                  <a:srgbClr val="008000"/>
                </a:solidFill>
                <a:latin typeface="Arial" charset="0"/>
                <a:ea typeface="Arial" charset="0"/>
                <a:cs typeface="Arial" charset="0"/>
              </a:rPr>
              <a:t>The Holy Roman Empire</a:t>
            </a:r>
            <a:endParaRPr lang="en-US" sz="4200" b="1" dirty="0">
              <a:solidFill>
                <a:srgbClr val="008000"/>
              </a:solidFill>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r>
              <a:rPr lang="en-US" sz="2400" dirty="0" smtClean="0">
                <a:latin typeface="Arial" charset="0"/>
                <a:ea typeface="Arial" charset="0"/>
                <a:cs typeface="Arial" charset="0"/>
              </a:rPr>
              <a:t>Charlemagne’s empire lasted until the death of his great-grandson in 888 A.D. It was re-established one hundred years later by Otto the Great, the German king. </a:t>
            </a:r>
            <a:br>
              <a:rPr lang="en-US" sz="2400" dirty="0" smtClean="0">
                <a:latin typeface="Arial" charset="0"/>
                <a:ea typeface="Arial" charset="0"/>
                <a:cs typeface="Arial" charset="0"/>
              </a:rPr>
            </a:br>
            <a:endParaRPr lang="en-US" sz="2400" dirty="0" smtClean="0">
              <a:latin typeface="Arial" charset="0"/>
              <a:ea typeface="Arial" charset="0"/>
              <a:cs typeface="Arial" charset="0"/>
            </a:endParaRPr>
          </a:p>
          <a:p>
            <a:r>
              <a:rPr lang="en-US" sz="2400" dirty="0" smtClean="0">
                <a:latin typeface="Arial" charset="0"/>
                <a:ea typeface="Arial" charset="0"/>
                <a:cs typeface="Arial" charset="0"/>
              </a:rPr>
              <a:t>For 600 years, the Pope crowned the Holy Roman Emperor. This shows the unity of Christianity and politics during the Middle Ages. </a:t>
            </a:r>
          </a:p>
        </p:txBody>
      </p:sp>
    </p:spTree>
    <p:extLst>
      <p:ext uri="{BB962C8B-B14F-4D97-AF65-F5344CB8AC3E}">
        <p14:creationId xmlns:p14="http://schemas.microsoft.com/office/powerpoint/2010/main" val="2748999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31" y="274638"/>
            <a:ext cx="8871625" cy="1143000"/>
          </a:xfrm>
        </p:spPr>
        <p:txBody>
          <a:bodyPr>
            <a:noAutofit/>
          </a:bodyPr>
          <a:lstStyle/>
          <a:p>
            <a:r>
              <a:rPr lang="en-US" sz="6000" b="1" dirty="0" smtClean="0">
                <a:solidFill>
                  <a:srgbClr val="C30027"/>
                </a:solidFill>
                <a:latin typeface="Arial" charset="0"/>
                <a:ea typeface="Arial" charset="0"/>
                <a:cs typeface="Arial" charset="0"/>
              </a:rPr>
              <a:t>Think About It!</a:t>
            </a:r>
            <a:endParaRPr lang="en-US" sz="6000" b="1" dirty="0">
              <a:solidFill>
                <a:srgbClr val="C30027"/>
              </a:solidFill>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r>
              <a:rPr lang="en-US" sz="2400" dirty="0" smtClean="0">
                <a:latin typeface="Arial" charset="0"/>
                <a:ea typeface="Arial" charset="0"/>
                <a:cs typeface="Arial" charset="0"/>
              </a:rPr>
              <a:t>The Constitution of the United States provides for freedom of religion and the separation of church and state. </a:t>
            </a:r>
          </a:p>
          <a:p>
            <a:r>
              <a:rPr lang="en-US" sz="2400" dirty="0" smtClean="0">
                <a:latin typeface="Arial" charset="0"/>
                <a:ea typeface="Arial" charset="0"/>
                <a:cs typeface="Arial" charset="0"/>
              </a:rPr>
              <a:t>Gather in groups and discuss: </a:t>
            </a:r>
            <a:br>
              <a:rPr lang="en-US" sz="2400" dirty="0" smtClean="0">
                <a:latin typeface="Arial" charset="0"/>
                <a:ea typeface="Arial" charset="0"/>
                <a:cs typeface="Arial" charset="0"/>
              </a:rPr>
            </a:br>
            <a:r>
              <a:rPr lang="en-US" sz="2400" dirty="0" smtClean="0">
                <a:latin typeface="Arial" charset="0"/>
                <a:ea typeface="Arial" charset="0"/>
                <a:cs typeface="Arial" charset="0"/>
              </a:rPr>
              <a:t>1) What are the consequences of freedom of religion and church-state separation for Catholic schools? </a:t>
            </a:r>
            <a:br>
              <a:rPr lang="en-US" sz="2400" dirty="0" smtClean="0">
                <a:latin typeface="Arial" charset="0"/>
                <a:ea typeface="Arial" charset="0"/>
                <a:cs typeface="Arial" charset="0"/>
              </a:rPr>
            </a:br>
            <a:r>
              <a:rPr lang="en-US" sz="2400" dirty="0" smtClean="0">
                <a:latin typeface="Arial" charset="0"/>
                <a:ea typeface="Arial" charset="0"/>
                <a:cs typeface="Arial" charset="0"/>
              </a:rPr>
              <a:t>2) For state-supported (public) schools? </a:t>
            </a:r>
            <a:br>
              <a:rPr lang="en-US" sz="2400" dirty="0" smtClean="0">
                <a:latin typeface="Arial" charset="0"/>
                <a:ea typeface="Arial" charset="0"/>
                <a:cs typeface="Arial" charset="0"/>
              </a:rPr>
            </a:br>
            <a:r>
              <a:rPr lang="en-US" sz="2400" dirty="0" smtClean="0">
                <a:latin typeface="Arial" charset="0"/>
                <a:ea typeface="Arial" charset="0"/>
                <a:cs typeface="Arial" charset="0"/>
              </a:rPr>
              <a:t>3) Why is both freedom and separation good for the United States? </a:t>
            </a:r>
            <a:endParaRPr lang="en-US" sz="2400" dirty="0">
              <a:latin typeface="Arial" charset="0"/>
              <a:ea typeface="Arial" charset="0"/>
              <a:cs typeface="Arial" charset="0"/>
            </a:endParaRPr>
          </a:p>
        </p:txBody>
      </p:sp>
    </p:spTree>
    <p:extLst>
      <p:ext uri="{BB962C8B-B14F-4D97-AF65-F5344CB8AC3E}">
        <p14:creationId xmlns:p14="http://schemas.microsoft.com/office/powerpoint/2010/main" val="38081614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Jeopardy&amp;quot;&quot;/&gt;&lt;property id=&quot;20307&quot; value=&quot;256&quot;/&gt;&lt;/object&gt;&lt;object type=&quot;3&quot; unique_id=&quot;10005&quot;&gt;&lt;property id=&quot;20148&quot; value=&quot;5&quot;/&gt;&lt;property id=&quot;20300&quot; value=&quot;Slide 2 - &amp;quot;$100 Question from H1&amp;quot;&quot;/&gt;&lt;property id=&quot;20307&quot; value=&quot;257&quot;/&gt;&lt;/object&gt;&lt;object type=&quot;3&quot; unique_id=&quot;10006&quot;&gt;&lt;property id=&quot;20148&quot; value=&quot;5&quot;/&gt;&lt;property id=&quot;20300&quot; value=&quot;Slide 3 - &amp;quot;$100 Answer from H1&amp;quot;&quot;/&gt;&lt;property id=&quot;20307&quot; value=&quot;283&quot;/&gt;&lt;/object&gt;&lt;object type=&quot;3&quot; unique_id=&quot;10007&quot;&gt;&lt;property id=&quot;20148&quot; value=&quot;5&quot;/&gt;&lt;property id=&quot;20300&quot; value=&quot;Slide 4 - &amp;quot;$200 Question from H1&amp;quot;&quot;/&gt;&lt;property id=&quot;20307&quot; value=&quot;258&quot;/&gt;&lt;/object&gt;&lt;object type=&quot;3&quot; unique_id=&quot;10008&quot;&gt;&lt;property id=&quot;20148&quot; value=&quot;5&quot;/&gt;&lt;property id=&quot;20300&quot; value=&quot;Slide 5 - &amp;quot;$200 Answer from H1&amp;quot;&quot;/&gt;&lt;property id=&quot;20307&quot; value=&quot;284&quot;/&gt;&lt;/object&gt;&lt;object type=&quot;3&quot; unique_id=&quot;10009&quot;&gt;&lt;property id=&quot;20148&quot; value=&quot;5&quot;/&gt;&lt;property id=&quot;20300&quot; value=&quot;Slide 6 - &amp;quot;$300 Question from H1&amp;quot;&quot;/&gt;&lt;property id=&quot;20307&quot; value=&quot;259&quot;/&gt;&lt;/object&gt;&lt;object type=&quot;3&quot; unique_id=&quot;10010&quot;&gt;&lt;property id=&quot;20148&quot; value=&quot;5&quot;/&gt;&lt;property id=&quot;20300&quot; value=&quot;Slide 7 - &amp;quot;$300 Answer from H1&amp;quot;&quot;/&gt;&lt;property id=&quot;20307&quot; value=&quot;285&quot;/&gt;&lt;/object&gt;&lt;object type=&quot;3&quot; unique_id=&quot;10011&quot;&gt;&lt;property id=&quot;20148&quot; value=&quot;5&quot;/&gt;&lt;property id=&quot;20300&quot; value=&quot;Slide 8 - &amp;quot;$400 Question from H1&amp;quot;&quot;/&gt;&lt;property id=&quot;20307&quot; value=&quot;260&quot;/&gt;&lt;/object&gt;&lt;object type=&quot;3&quot; unique_id=&quot;10012&quot;&gt;&lt;property id=&quot;20148&quot; value=&quot;5&quot;/&gt;&lt;property id=&quot;20300&quot; value=&quot;Slide 9 - &amp;quot;$400 Answer from H1&amp;quot;&quot;/&gt;&lt;property id=&quot;20307&quot; value=&quot;286&quot;/&gt;&lt;/object&gt;&lt;object type=&quot;3&quot; unique_id=&quot;10013&quot;&gt;&lt;property id=&quot;20148&quot; value=&quot;5&quot;/&gt;&lt;property id=&quot;20300&quot; value=&quot;Slide 10 - &amp;quot;$500 Question from H1&amp;quot;&quot;/&gt;&lt;property id=&quot;20307&quot; value=&quot;261&quot;/&gt;&lt;/object&gt;&lt;object type=&quot;3&quot; unique_id=&quot;10014&quot;&gt;&lt;property id=&quot;20148&quot; value=&quot;5&quot;/&gt;&lt;property id=&quot;20300&quot; value=&quot;Slide 11 - &amp;quot;$500 Answer from H1&amp;quot;&quot;/&gt;&lt;property id=&quot;20307&quot; value=&quot;287&quot;/&gt;&lt;/object&gt;&lt;object type=&quot;3&quot; unique_id=&quot;10015&quot;&gt;&lt;property id=&quot;20148&quot; value=&quot;5&quot;/&gt;&lt;property id=&quot;20300&quot; value=&quot;Slide 12 - &amp;quot;$100 Question from H2&amp;quot;&quot;/&gt;&lt;property id=&quot;20307&quot; value=&quot;262&quot;/&gt;&lt;/object&gt;&lt;object type=&quot;3&quot; unique_id=&quot;10016&quot;&gt;&lt;property id=&quot;20148&quot; value=&quot;5&quot;/&gt;&lt;property id=&quot;20300&quot; value=&quot;Slide 13 - &amp;quot;$100 Answer from H2&amp;quot;&quot;/&gt;&lt;property id=&quot;20307&quot; value=&quot;288&quot;/&gt;&lt;/object&gt;&lt;object type=&quot;3&quot; unique_id=&quot;10017&quot;&gt;&lt;property id=&quot;20148&quot; value=&quot;5&quot;/&gt;&lt;property id=&quot;20300&quot; value=&quot;Slide 14 - &amp;quot;$200 Question from H2&amp;quot;&quot;/&gt;&lt;property id=&quot;20307&quot; value=&quot;263&quot;/&gt;&lt;/object&gt;&lt;object type=&quot;3&quot; unique_id=&quot;10018&quot;&gt;&lt;property id=&quot;20148&quot; value=&quot;5&quot;/&gt;&lt;property id=&quot;20300&quot; value=&quot;Slide 15 - &amp;quot;$200 Answer from H2&amp;quot;&quot;/&gt;&lt;property id=&quot;20307&quot; value=&quot;289&quot;/&gt;&lt;/object&gt;&lt;object type=&quot;3&quot; unique_id=&quot;10019&quot;&gt;&lt;property id=&quot;20148&quot; value=&quot;5&quot;/&gt;&lt;property id=&quot;20300&quot; value=&quot;Slide 16 - &amp;quot;$300 Question from H2&amp;quot;&quot;/&gt;&lt;property id=&quot;20307&quot; value=&quot;264&quot;/&gt;&lt;/object&gt;&lt;object type=&quot;3&quot; unique_id=&quot;10020&quot;&gt;&lt;property id=&quot;20148&quot; value=&quot;5&quot;/&gt;&lt;property id=&quot;20300&quot; value=&quot;Slide 17 - &amp;quot;$300 Answer from H2&amp;quot;&quot;/&gt;&lt;property id=&quot;20307&quot; value=&quot;290&quot;/&gt;&lt;/object&gt;&lt;object type=&quot;3&quot; unique_id=&quot;10021&quot;&gt;&lt;property id=&quot;20148&quot; value=&quot;5&quot;/&gt;&lt;property id=&quot;20300&quot; value=&quot;Slide 18 - &amp;quot;$400 Question from H2&amp;quot;&quot;/&gt;&lt;property id=&quot;20307&quot; value=&quot;265&quot;/&gt;&lt;/object&gt;&lt;object type=&quot;3&quot; unique_id=&quot;10022&quot;&gt;&lt;property id=&quot;20148&quot; value=&quot;5&quot;/&gt;&lt;property id=&quot;20300&quot; value=&quot;Slide 19 - &amp;quot;$400 Answer from H2&amp;quot;&quot;/&gt;&lt;property id=&quot;20307&quot; value=&quot;291&quot;/&gt;&lt;/object&gt;&lt;object type=&quot;3&quot; unique_id=&quot;10023&quot;&gt;&lt;property id=&quot;20148&quot; value=&quot;5&quot;/&gt;&lt;property id=&quot;20300&quot; value=&quot;Slide 20 - &amp;quot;$500 Question from H2&amp;quot;&quot;/&gt;&lt;property id=&quot;20307&quot; value=&quot;266&quot;/&gt;&lt;/object&gt;&lt;object type=&quot;3&quot; unique_id=&quot;10024&quot;&gt;&lt;property id=&quot;20148&quot; value=&quot;5&quot;/&gt;&lt;property id=&quot;20300&quot; value=&quot;Slide 21 - &amp;quot;$500 Answer from H2&amp;quot;&quot;/&gt;&lt;property id=&quot;20307&quot; value=&quot;292&quot;/&gt;&lt;/object&gt;&lt;object type=&quot;3&quot; unique_id=&quot;10025&quot;&gt;&lt;property id=&quot;20148&quot; value=&quot;5&quot;/&gt;&lt;property id=&quot;20300&quot; value=&quot;Slide 22 - &amp;quot;$100 Question from H3&amp;quot;&quot;/&gt;&lt;property id=&quot;20307&quot; value=&quot;267&quot;/&gt;&lt;/object&gt;&lt;object type=&quot;3&quot; unique_id=&quot;10026&quot;&gt;&lt;property id=&quot;20148&quot; value=&quot;5&quot;/&gt;&lt;property id=&quot;20300&quot; value=&quot;Slide 23 - &amp;quot;$100 Answer from H3&amp;quot;&quot;/&gt;&lt;property id=&quot;20307&quot; value=&quot;293&quot;/&gt;&lt;/object&gt;&lt;object type=&quot;3&quot; unique_id=&quot;10027&quot;&gt;&lt;property id=&quot;20148&quot; value=&quot;5&quot;/&gt;&lt;property id=&quot;20300&quot; value=&quot;Slide 24 - &amp;quot;$200 Question from H3&amp;quot;&quot;/&gt;&lt;property id=&quot;20307&quot; value=&quot;268&quot;/&gt;&lt;/object&gt;&lt;object type=&quot;3&quot; unique_id=&quot;10028&quot;&gt;&lt;property id=&quot;20148&quot; value=&quot;5&quot;/&gt;&lt;property id=&quot;20300&quot; value=&quot;Slide 25 - &amp;quot;$200 Answer from H3&amp;quot;&quot;/&gt;&lt;property id=&quot;20307&quot; value=&quot;294&quot;/&gt;&lt;/object&gt;&lt;object type=&quot;3&quot; unique_id=&quot;10029&quot;&gt;&lt;property id=&quot;20148&quot; value=&quot;5&quot;/&gt;&lt;property id=&quot;20300&quot; value=&quot;Slide 26 - &amp;quot;$300 Question from H3&amp;quot;&quot;/&gt;&lt;property id=&quot;20307&quot; value=&quot;269&quot;/&gt;&lt;/object&gt;&lt;object type=&quot;3&quot; unique_id=&quot;10030&quot;&gt;&lt;property id=&quot;20148&quot; value=&quot;5&quot;/&gt;&lt;property id=&quot;20300&quot; value=&quot;Slide 27 - &amp;quot;$300 Answer from H3&amp;quot;&quot;/&gt;&lt;property id=&quot;20307&quot; value=&quot;295&quot;/&gt;&lt;/object&gt;&lt;object type=&quot;3&quot; unique_id=&quot;10031&quot;&gt;&lt;property id=&quot;20148&quot; value=&quot;5&quot;/&gt;&lt;property id=&quot;20300&quot; value=&quot;Slide 28 - &amp;quot;$400 Question from H3&amp;quot;&quot;/&gt;&lt;property id=&quot;20307&quot; value=&quot;270&quot;/&gt;&lt;/object&gt;&lt;object type=&quot;3&quot; unique_id=&quot;10032&quot;&gt;&lt;property id=&quot;20148&quot; value=&quot;5&quot;/&gt;&lt;property id=&quot;20300&quot; value=&quot;Slide 29 - &amp;quot;$400 Answer from H3&amp;quot;&quot;/&gt;&lt;property id=&quot;20307&quot; value=&quot;296&quot;/&gt;&lt;/object&gt;&lt;object type=&quot;3&quot; unique_id=&quot;10033&quot;&gt;&lt;property id=&quot;20148&quot; value=&quot;5&quot;/&gt;&lt;property id=&quot;20300&quot; value=&quot;Slide 30 - &amp;quot;$500 Question from H3&amp;quot;&quot;/&gt;&lt;property id=&quot;20307&quot; value=&quot;271&quot;/&gt;&lt;/object&gt;&lt;object type=&quot;3&quot; unique_id=&quot;10034&quot;&gt;&lt;property id=&quot;20148&quot; value=&quot;5&quot;/&gt;&lt;property id=&quot;20300&quot; value=&quot;Slide 31 - &amp;quot;$500 Answer from H3&amp;quot;&quot;/&gt;&lt;property id=&quot;20307&quot; value=&quot;297&quot;/&gt;&lt;/object&gt;&lt;object type=&quot;3&quot; unique_id=&quot;10035&quot;&gt;&lt;property id=&quot;20148&quot; value=&quot;5&quot;/&gt;&lt;property id=&quot;20300&quot; value=&quot;Slide 32 - &amp;quot;$100 Question from H4&amp;quot;&quot;/&gt;&lt;property id=&quot;20307&quot; value=&quot;272&quot;/&gt;&lt;/object&gt;&lt;object type=&quot;3&quot; unique_id=&quot;10036&quot;&gt;&lt;property id=&quot;20148&quot; value=&quot;5&quot;/&gt;&lt;property id=&quot;20300&quot; value=&quot;Slide 33 - &amp;quot;$100 Answer from H4&amp;quot;&quot;/&gt;&lt;property id=&quot;20307&quot; value=&quot;298&quot;/&gt;&lt;/object&gt;&lt;object type=&quot;3&quot; unique_id=&quot;10037&quot;&gt;&lt;property id=&quot;20148&quot; value=&quot;5&quot;/&gt;&lt;property id=&quot;20300&quot; value=&quot;Slide 34 - &amp;quot;$200 Question from H4&amp;quot;&quot;/&gt;&lt;property id=&quot;20307&quot; value=&quot;273&quot;/&gt;&lt;/object&gt;&lt;object type=&quot;3&quot; unique_id=&quot;10038&quot;&gt;&lt;property id=&quot;20148&quot; value=&quot;5&quot;/&gt;&lt;property id=&quot;20300&quot; value=&quot;Slide 35 - &amp;quot;$200 Answer from H4&amp;quot;&quot;/&gt;&lt;property id=&quot;20307&quot; value=&quot;300&quot;/&gt;&lt;/object&gt;&lt;object type=&quot;3&quot; unique_id=&quot;10039&quot;&gt;&lt;property id=&quot;20148&quot; value=&quot;5&quot;/&gt;&lt;property id=&quot;20300&quot; value=&quot;Slide 36 - &amp;quot;$300 Question from H4&amp;quot;&quot;/&gt;&lt;property id=&quot;20307&quot; value=&quot;274&quot;/&gt;&lt;/object&gt;&lt;object type=&quot;3&quot; unique_id=&quot;10040&quot;&gt;&lt;property id=&quot;20148&quot; value=&quot;5&quot;/&gt;&lt;property id=&quot;20300&quot; value=&quot;Slide 37 - &amp;quot;$300 Answer from H4&amp;quot;&quot;/&gt;&lt;property id=&quot;20307&quot; value=&quot;301&quot;/&gt;&lt;/object&gt;&lt;object type=&quot;3&quot; unique_id=&quot;10041&quot;&gt;&lt;property id=&quot;20148&quot; value=&quot;5&quot;/&gt;&lt;property id=&quot;20300&quot; value=&quot;Slide 38 - &amp;quot;$400 Question from H4&amp;quot;&quot;/&gt;&lt;property id=&quot;20307&quot; value=&quot;275&quot;/&gt;&lt;/object&gt;&lt;object type=&quot;3&quot; unique_id=&quot;10042&quot;&gt;&lt;property id=&quot;20148&quot; value=&quot;5&quot;/&gt;&lt;property id=&quot;20300&quot; value=&quot;Slide 39 - &amp;quot;$400 Answer from H4&amp;quot;&quot;/&gt;&lt;property id=&quot;20307&quot; value=&quot;302&quot;/&gt;&lt;/object&gt;&lt;object type=&quot;3&quot; unique_id=&quot;10043&quot;&gt;&lt;property id=&quot;20148&quot; value=&quot;5&quot;/&gt;&lt;property id=&quot;20300&quot; value=&quot;Slide 40 - &amp;quot;$500 Question from H4&amp;quot;&quot;/&gt;&lt;property id=&quot;20307&quot; value=&quot;276&quot;/&gt;&lt;/object&gt;&lt;object type=&quot;3&quot; unique_id=&quot;10044&quot;&gt;&lt;property id=&quot;20148&quot; value=&quot;5&quot;/&gt;&lt;property id=&quot;20300&quot; value=&quot;Slide 41 - &amp;quot;$500 Answer from H4&amp;quot;&quot;/&gt;&lt;property id=&quot;20307&quot; value=&quot;303&quot;/&gt;&lt;/object&gt;&lt;object type=&quot;3&quot; unique_id=&quot;10045&quot;&gt;&lt;property id=&quot;20148&quot; value=&quot;5&quot;/&gt;&lt;property id=&quot;20300&quot; value=&quot;Slide 42 - &amp;quot;$100 Question from H5&amp;quot;&quot;/&gt;&lt;property id=&quot;20307&quot; value=&quot;277&quot;/&gt;&lt;/object&gt;&lt;object type=&quot;3&quot; unique_id=&quot;10046&quot;&gt;&lt;property id=&quot;20148&quot; value=&quot;5&quot;/&gt;&lt;property id=&quot;20300&quot; value=&quot;Slide 43 - &amp;quot;$100 Answer from H5&amp;quot;&quot;/&gt;&lt;property id=&quot;20307&quot; value=&quot;304&quot;/&gt;&lt;/object&gt;&lt;object type=&quot;3&quot; unique_id=&quot;10047&quot;&gt;&lt;property id=&quot;20148&quot; value=&quot;5&quot;/&gt;&lt;property id=&quot;20300&quot; value=&quot;Slide 44 - &amp;quot;$200 Question from H5&amp;quot;&quot;/&gt;&lt;property id=&quot;20307&quot; value=&quot;279&quot;/&gt;&lt;/object&gt;&lt;object type=&quot;3&quot; unique_id=&quot;10048&quot;&gt;&lt;property id=&quot;20148&quot; value=&quot;5&quot;/&gt;&lt;property id=&quot;20300&quot; value=&quot;Slide 45 - &amp;quot;$200 Answer from H5&amp;quot;&quot;/&gt;&lt;property id=&quot;20307&quot; value=&quot;305&quot;/&gt;&lt;/object&gt;&lt;object type=&quot;3&quot; unique_id=&quot;10049&quot;&gt;&lt;property id=&quot;20148&quot; value=&quot;5&quot;/&gt;&lt;property id=&quot;20300&quot; value=&quot;Slide 46 - &amp;quot;$300 Question from H5&amp;quot;&quot;/&gt;&lt;property id=&quot;20307&quot; value=&quot;280&quot;/&gt;&lt;/object&gt;&lt;object type=&quot;3&quot; unique_id=&quot;10050&quot;&gt;&lt;property id=&quot;20148&quot; value=&quot;5&quot;/&gt;&lt;property id=&quot;20300&quot; value=&quot;Slide 47 - &amp;quot;$300 Answer from H5&amp;quot;&quot;/&gt;&lt;property id=&quot;20307&quot; value=&quot;306&quot;/&gt;&lt;/object&gt;&lt;object type=&quot;3&quot; unique_id=&quot;10051&quot;&gt;&lt;property id=&quot;20148&quot; value=&quot;5&quot;/&gt;&lt;property id=&quot;20300&quot; value=&quot;Slide 48 - &amp;quot;$400 Question from H5&amp;quot;&quot;/&gt;&lt;property id=&quot;20307&quot; value=&quot;281&quot;/&gt;&lt;/object&gt;&lt;object type=&quot;3&quot; unique_id=&quot;10052&quot;&gt;&lt;property id=&quot;20148&quot; value=&quot;5&quot;/&gt;&lt;property id=&quot;20300&quot; value=&quot;Slide 49 - &amp;quot;$400 Answer from H5&amp;quot;&quot;/&gt;&lt;property id=&quot;20307&quot; value=&quot;307&quot;/&gt;&lt;/object&gt;&lt;object type=&quot;3&quot; unique_id=&quot;10053&quot;&gt;&lt;property id=&quot;20148&quot; value=&quot;5&quot;/&gt;&lt;property id=&quot;20300&quot; value=&quot;Slide 50 - &amp;quot;$500 Question from H5&amp;quot;&quot;/&gt;&lt;property id=&quot;20307&quot; value=&quot;282&quot;/&gt;&lt;/object&gt;&lt;object type=&quot;3&quot; unique_id=&quot;10054&quot;&gt;&lt;property id=&quot;20148&quot; value=&quot;5&quot;/&gt;&lt;property id=&quot;20300&quot; value=&quot;Slide 51 - &amp;quot;$500 Answer from H5&amp;quot;&quot;/&gt;&lt;property id=&quot;20307&quot; value=&quot;308&quot;/&gt;&lt;/object&gt;&lt;/object&gt;&lt;/object&gt;&lt;/database&g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Corp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Catholic Quiz Show-template ver 1-1</Template>
  <TotalTime>3508</TotalTime>
  <Words>820</Words>
  <Application>Microsoft Macintosh PowerPoint</Application>
  <PresentationFormat>On-screen Show (4:3)</PresentationFormat>
  <Paragraphs>153</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CorpPowerpoint</vt:lpstr>
      <vt:lpstr>PowerPoint Presentation</vt:lpstr>
      <vt:lpstr>Prayer and    Church History</vt:lpstr>
      <vt:lpstr>Chapter Summary </vt:lpstr>
      <vt:lpstr>Introduction,  “Mayhem and Monks”,  and “Emperor Charlemagne”  (Church History, pages 40–45) </vt:lpstr>
      <vt:lpstr>Mayhem and Monks </vt:lpstr>
      <vt:lpstr>Search It!</vt:lpstr>
      <vt:lpstr>Emperor Charlemagne </vt:lpstr>
      <vt:lpstr>The Holy Roman Empire</vt:lpstr>
      <vt:lpstr>Think About It!</vt:lpstr>
      <vt:lpstr>“The Church Divides” (Church History, pages 46–48)</vt:lpstr>
      <vt:lpstr>Writing an Icon</vt:lpstr>
      <vt:lpstr>“The Crusades” and  “The Inquisitions” (Church History, pages 49–54)</vt:lpstr>
      <vt:lpstr>The Crusades </vt:lpstr>
      <vt:lpstr>The Fourth Crusade</vt:lpstr>
      <vt:lpstr>Catholic and  Orthodox Relations </vt:lpstr>
      <vt:lpstr>“The Inquisitions” (Church History, pages 52–54)</vt:lpstr>
      <vt:lpstr>“Falsehood Has No Rights”</vt:lpstr>
      <vt:lpstr>Share It!</vt:lpstr>
      <vt:lpstr>“Witnesses to Faith” (Church History, pages 54–60)</vt:lpstr>
      <vt:lpstr>Witness to Faith Presentation</vt:lpstr>
    </vt:vector>
  </TitlesOfParts>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Singer-Towns</dc:creator>
  <cp:lastModifiedBy>Microsoft Office User</cp:lastModifiedBy>
  <cp:revision>258</cp:revision>
  <cp:lastPrinted>2016-05-03T13:58:43Z</cp:lastPrinted>
  <dcterms:created xsi:type="dcterms:W3CDTF">2012-11-07T17:11:11Z</dcterms:created>
  <dcterms:modified xsi:type="dcterms:W3CDTF">2016-06-06T15:05:39Z</dcterms:modified>
</cp:coreProperties>
</file>