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8151" autoAdjust="0"/>
  </p:normalViewPr>
  <p:slideViewPr>
    <p:cSldViewPr>
      <p:cViewPr varScale="1">
        <p:scale>
          <a:sx n="111" d="100"/>
          <a:sy n="111" d="100"/>
        </p:scale>
        <p:origin x="-112"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72D7D-6721-4FEC-BA69-8056B0B5600C}" type="datetimeFigureOut">
              <a:rPr lang="en-US" smtClean="0"/>
              <a:t>1/9/15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86DDF-0F13-4CCB-8C54-559075EB1A93}" type="slidenum">
              <a:rPr lang="en-US" smtClean="0"/>
              <a:t>‹#›</a:t>
            </a:fld>
            <a:endParaRPr lang="en-US"/>
          </a:p>
        </p:txBody>
      </p:sp>
    </p:spTree>
    <p:extLst>
      <p:ext uri="{BB962C8B-B14F-4D97-AF65-F5344CB8AC3E}">
        <p14:creationId xmlns:p14="http://schemas.microsoft.com/office/powerpoint/2010/main" val="40114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sfzc.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sumiesociety.org/frame.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statue shown on this slide is in </a:t>
            </a:r>
            <a:r>
              <a:rPr lang="en-US" sz="1200" kern="1200" dirty="0" err="1" smtClean="0">
                <a:solidFill>
                  <a:schemeClr val="tx1"/>
                </a:solidFill>
                <a:effectLst/>
                <a:latin typeface="+mn-lt"/>
                <a:ea typeface="+mn-ea"/>
                <a:cs typeface="+mn-cs"/>
              </a:rPr>
              <a:t>Kencho-ji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Rinzai</a:t>
            </a:r>
            <a:r>
              <a:rPr lang="en-US" sz="1200" kern="1200" dirty="0" smtClean="0">
                <a:solidFill>
                  <a:schemeClr val="tx1"/>
                </a:solidFill>
                <a:effectLst/>
                <a:latin typeface="+mn-lt"/>
                <a:ea typeface="+mn-ea"/>
                <a:cs typeface="+mn-cs"/>
              </a:rPr>
              <a:t> temple in Kamakura, Japan. Historical information regarding </a:t>
            </a:r>
            <a:r>
              <a:rPr lang="en-US" sz="1200" kern="1200" dirty="0" err="1" smtClean="0">
                <a:solidFill>
                  <a:schemeClr val="tx1"/>
                </a:solidFill>
                <a:effectLst/>
                <a:latin typeface="+mn-lt"/>
                <a:ea typeface="+mn-ea"/>
                <a:cs typeface="+mn-cs"/>
              </a:rPr>
              <a:t>Bodhidharma</a:t>
            </a:r>
            <a:r>
              <a:rPr lang="en-US" sz="1200" kern="1200" dirty="0" smtClean="0">
                <a:solidFill>
                  <a:schemeClr val="tx1"/>
                </a:solidFill>
                <a:effectLst/>
                <a:latin typeface="+mn-lt"/>
                <a:ea typeface="+mn-ea"/>
                <a:cs typeface="+mn-cs"/>
              </a:rPr>
              <a:t> is limited, and there are divergent accounts of his origins. One account says he came from Persia, another from south India. He famously is believed to have sat in meditation facing a wall in a cave for nine years, thereby sufficiently impressing the monks at Shaolin Monastery to be allowed admittance.</a:t>
            </a:r>
          </a:p>
        </p:txBody>
      </p:sp>
      <p:sp>
        <p:nvSpPr>
          <p:cNvPr id="4" name="Slide Number Placeholder 3"/>
          <p:cNvSpPr>
            <a:spLocks noGrp="1"/>
          </p:cNvSpPr>
          <p:nvPr>
            <p:ph type="sldNum" sz="quarter" idx="10"/>
          </p:nvPr>
        </p:nvSpPr>
        <p:spPr/>
        <p:txBody>
          <a:bodyPr/>
          <a:lstStyle/>
          <a:p>
            <a:fld id="{50886DDF-0F13-4CCB-8C54-559075EB1A93}" type="slidenum">
              <a:rPr lang="en-US" smtClean="0"/>
              <a:t>2</a:t>
            </a:fld>
            <a:endParaRPr lang="en-US"/>
          </a:p>
        </p:txBody>
      </p:sp>
    </p:spTree>
    <p:extLst>
      <p:ext uri="{BB962C8B-B14F-4D97-AF65-F5344CB8AC3E}">
        <p14:creationId xmlns:p14="http://schemas.microsoft.com/office/powerpoint/2010/main" val="269089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Haiku </a:t>
            </a:r>
            <a:r>
              <a:rPr lang="en-US" sz="1200" kern="1200" dirty="0" smtClean="0">
                <a:solidFill>
                  <a:schemeClr val="tx1"/>
                </a:solidFill>
                <a:effectLst/>
                <a:latin typeface="+mn-lt"/>
                <a:ea typeface="+mn-ea"/>
                <a:cs typeface="+mn-cs"/>
              </a:rPr>
              <a:t>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traditional Japanese poetic form characterized by a specific, concise structure (although the structure is not necessarily based on syllables, as commonly understood in English forms of </a:t>
            </a:r>
            <a:r>
              <a:rPr lang="en-US" sz="1200" i="0" kern="1200" dirty="0" smtClean="0">
                <a:solidFill>
                  <a:schemeClr val="tx1"/>
                </a:solidFill>
                <a:effectLst/>
                <a:latin typeface="+mn-lt"/>
                <a:ea typeface="+mn-ea"/>
                <a:cs typeface="+mn-cs"/>
              </a:rPr>
              <a:t>haiku</a:t>
            </a:r>
            <a:r>
              <a:rPr lang="en-US" sz="1200" kern="1200" dirty="0" smtClean="0">
                <a:solidFill>
                  <a:schemeClr val="tx1"/>
                </a:solidFill>
                <a:effectLst/>
                <a:latin typeface="+mn-lt"/>
                <a:ea typeface="+mn-ea"/>
                <a:cs typeface="+mn-cs"/>
              </a:rPr>
              <a:t>). According to translator Robert Aitken in his book </a:t>
            </a:r>
            <a:r>
              <a:rPr lang="en-US" sz="1200" i="1" kern="1200" dirty="0" smtClean="0">
                <a:solidFill>
                  <a:schemeClr val="tx1"/>
                </a:solidFill>
                <a:effectLst/>
                <a:latin typeface="+mn-lt"/>
                <a:ea typeface="+mn-ea"/>
                <a:cs typeface="+mn-cs"/>
              </a:rPr>
              <a:t>The River of Heaven: The Haiku of Basho, </a:t>
            </a:r>
            <a:r>
              <a:rPr lang="en-US" sz="1200" i="1" kern="1200" dirty="0" err="1" smtClean="0">
                <a:solidFill>
                  <a:schemeClr val="tx1"/>
                </a:solidFill>
                <a:effectLst/>
                <a:latin typeface="+mn-lt"/>
                <a:ea typeface="+mn-ea"/>
                <a:cs typeface="+mn-cs"/>
              </a:rPr>
              <a:t>Buson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Issa</a:t>
            </a:r>
            <a:r>
              <a:rPr lang="en-US" sz="1200" i="1" kern="1200" dirty="0" smtClean="0">
                <a:solidFill>
                  <a:schemeClr val="tx1"/>
                </a:solidFill>
                <a:effectLst/>
                <a:latin typeface="+mn-lt"/>
                <a:ea typeface="+mn-ea"/>
                <a:cs typeface="+mn-cs"/>
              </a:rPr>
              <a:t>, and Shiki </a:t>
            </a:r>
            <a:r>
              <a:rPr lang="en-US" sz="1200" kern="1200" dirty="0" smtClean="0">
                <a:solidFill>
                  <a:schemeClr val="tx1"/>
                </a:solidFill>
                <a:effectLst/>
                <a:latin typeface="+mn-lt"/>
                <a:ea typeface="+mn-ea"/>
                <a:cs typeface="+mn-cs"/>
              </a:rPr>
              <a:t>(Berkeley, CA: Counterpoint Press, 2011),</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Basho, a great master of </a:t>
            </a:r>
            <a:r>
              <a:rPr lang="en-US" sz="1200" i="0" kern="1200" dirty="0" smtClean="0">
                <a:solidFill>
                  <a:schemeClr val="tx1"/>
                </a:solidFill>
                <a:effectLst/>
                <a:latin typeface="+mn-lt"/>
                <a:ea typeface="+mn-ea"/>
                <a:cs typeface="+mn-cs"/>
              </a:rPr>
              <a:t>haiku</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was inspired to compose this </a:t>
            </a:r>
            <a:r>
              <a:rPr lang="en-US" sz="1200" i="0" kern="1200" dirty="0" smtClean="0">
                <a:solidFill>
                  <a:schemeClr val="tx1"/>
                </a:solidFill>
                <a:effectLst/>
                <a:latin typeface="+mn-lt"/>
                <a:ea typeface="+mn-ea"/>
                <a:cs typeface="+mn-cs"/>
              </a:rPr>
              <a:t>haiku</a:t>
            </a:r>
            <a:r>
              <a:rPr lang="en-US" sz="1200" kern="1200" dirty="0" smtClean="0">
                <a:solidFill>
                  <a:schemeClr val="tx1"/>
                </a:solidFill>
                <a:effectLst/>
                <a:latin typeface="+mn-lt"/>
                <a:ea typeface="+mn-ea"/>
                <a:cs typeface="+mn-cs"/>
              </a:rPr>
              <a:t> when thinking of a longer poem by </a:t>
            </a:r>
            <a:r>
              <a:rPr lang="en-US" sz="1200" kern="1200" dirty="0" err="1" smtClean="0">
                <a:solidFill>
                  <a:schemeClr val="tx1"/>
                </a:solidFill>
                <a:effectLst/>
                <a:latin typeface="+mn-lt"/>
                <a:ea typeface="+mn-ea"/>
                <a:cs typeface="+mn-cs"/>
              </a:rPr>
              <a:t>Tsurayuki</a:t>
            </a:r>
            <a:r>
              <a:rPr lang="en-US" sz="1200" kern="1200" dirty="0" smtClean="0">
                <a:solidFill>
                  <a:schemeClr val="tx1"/>
                </a:solidFill>
                <a:effectLst/>
                <a:latin typeface="+mn-lt"/>
                <a:ea typeface="+mn-ea"/>
                <a:cs typeface="+mn-cs"/>
              </a:rPr>
              <a:t> (883 to 946), whose childhood name was </a:t>
            </a:r>
            <a:r>
              <a:rPr lang="en-US" sz="1200" kern="1200" dirty="0" err="1" smtClean="0">
                <a:solidFill>
                  <a:schemeClr val="tx1"/>
                </a:solidFill>
                <a:effectLst/>
                <a:latin typeface="+mn-lt"/>
                <a:ea typeface="+mn-ea"/>
                <a:cs typeface="+mn-cs"/>
              </a:rPr>
              <a:t>Akokuso</a:t>
            </a:r>
            <a:r>
              <a:rPr lang="en-US" sz="1200" kern="1200" dirty="0" smtClean="0">
                <a:solidFill>
                  <a:schemeClr val="tx1"/>
                </a:solidFill>
                <a:effectLst/>
                <a:latin typeface="+mn-lt"/>
                <a:ea typeface="+mn-ea"/>
                <a:cs typeface="+mn-cs"/>
              </a:rPr>
              <a:t>. That poem makes “more sense” conventionally speaking, as Basho depended not on the poet’s perspective but on his own: the immediate experience of the smell of </a:t>
            </a:r>
            <a:r>
              <a:rPr lang="en-US" sz="1200" kern="1200" smtClean="0">
                <a:solidFill>
                  <a:schemeClr val="tx1"/>
                </a:solidFill>
                <a:effectLst/>
                <a:latin typeface="+mn-lt"/>
                <a:ea typeface="+mn-ea"/>
                <a:cs typeface="+mn-cs"/>
              </a:rPr>
              <a:t>blossoms.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886DDF-0F13-4CCB-8C54-559075EB1A93}" type="slidenum">
              <a:rPr lang="en-US" smtClean="0"/>
              <a:t>11</a:t>
            </a:fld>
            <a:endParaRPr lang="en-US"/>
          </a:p>
        </p:txBody>
      </p:sp>
    </p:spTree>
    <p:extLst>
      <p:ext uri="{BB962C8B-B14F-4D97-AF65-F5344CB8AC3E}">
        <p14:creationId xmlns:p14="http://schemas.microsoft.com/office/powerpoint/2010/main" val="60510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In more technical language, </a:t>
            </a:r>
            <a:r>
              <a:rPr lang="en-US" sz="1200" kern="1200" dirty="0" err="1" smtClean="0">
                <a:solidFill>
                  <a:schemeClr val="tx1"/>
                </a:solidFill>
                <a:effectLst/>
                <a:latin typeface="+mn-lt"/>
                <a:ea typeface="+mn-ea"/>
                <a:cs typeface="+mn-cs"/>
              </a:rPr>
              <a:t>Mahakasyapa</a:t>
            </a:r>
            <a:r>
              <a:rPr lang="en-US" sz="1200" kern="1200" dirty="0" smtClean="0">
                <a:solidFill>
                  <a:schemeClr val="tx1"/>
                </a:solidFill>
                <a:effectLst/>
                <a:latin typeface="+mn-lt"/>
                <a:ea typeface="+mn-ea"/>
                <a:cs typeface="+mn-cs"/>
              </a:rPr>
              <a:t> received the </a:t>
            </a:r>
            <a:r>
              <a:rPr lang="en-US" sz="1200" i="1" kern="1200" dirty="0" smtClean="0">
                <a:solidFill>
                  <a:schemeClr val="tx1"/>
                </a:solidFill>
                <a:effectLst/>
                <a:latin typeface="+mn-lt"/>
                <a:ea typeface="+mn-ea"/>
                <a:cs typeface="+mn-cs"/>
              </a:rPr>
              <a:t>dharma</a:t>
            </a:r>
            <a:r>
              <a:rPr lang="en-US" sz="1200" kern="1200" dirty="0" smtClean="0">
                <a:solidFill>
                  <a:schemeClr val="tx1"/>
                </a:solidFill>
                <a:effectLst/>
                <a:latin typeface="+mn-lt"/>
                <a:ea typeface="+mn-ea"/>
                <a:cs typeface="+mn-cs"/>
              </a:rPr>
              <a:t> transmission. According to the Zen tradition, he was the first to do so, thus becoming the rightful successor to the Buddha. This means of transmission exemplifies the potency of direct experience as opposed to dependence on words—a main emphasis of Zen.</a:t>
            </a:r>
          </a:p>
        </p:txBody>
      </p:sp>
      <p:sp>
        <p:nvSpPr>
          <p:cNvPr id="4" name="Slide Number Placeholder 3"/>
          <p:cNvSpPr>
            <a:spLocks noGrp="1"/>
          </p:cNvSpPr>
          <p:nvPr>
            <p:ph type="sldNum" sz="quarter" idx="10"/>
          </p:nvPr>
        </p:nvSpPr>
        <p:spPr/>
        <p:txBody>
          <a:bodyPr/>
          <a:lstStyle/>
          <a:p>
            <a:fld id="{50886DDF-0F13-4CCB-8C54-559075EB1A93}" type="slidenum">
              <a:rPr lang="en-US" smtClean="0"/>
              <a:t>3</a:t>
            </a:fld>
            <a:endParaRPr lang="en-US"/>
          </a:p>
        </p:txBody>
      </p:sp>
    </p:spTree>
    <p:extLst>
      <p:ext uri="{BB962C8B-B14F-4D97-AF65-F5344CB8AC3E}">
        <p14:creationId xmlns:p14="http://schemas.microsoft.com/office/powerpoint/2010/main" val="133841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practitioner shown on this slide is equipped with a singing bowl, used to commence a period of meditation. Practitioners can also have a </a:t>
            </a:r>
            <a:r>
              <a:rPr lang="en-US" sz="1200" i="1" kern="1200" dirty="0" err="1" smtClean="0">
                <a:solidFill>
                  <a:schemeClr val="tx1"/>
                </a:solidFill>
                <a:effectLst/>
                <a:latin typeface="+mn-lt"/>
                <a:ea typeface="+mn-ea"/>
                <a:cs typeface="+mn-cs"/>
              </a:rPr>
              <a:t>suizeki</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 decorative stone reminiscent of the Zen garden and landscaping. Singing bowls and decorative stones are sometimes used to enhance </a:t>
            </a:r>
            <a:r>
              <a:rPr lang="en-US" sz="1200" i="1" kern="1200" dirty="0" err="1" smtClean="0">
                <a:solidFill>
                  <a:schemeClr val="tx1"/>
                </a:solidFill>
                <a:effectLst/>
                <a:latin typeface="+mn-lt"/>
                <a:ea typeface="+mn-ea"/>
                <a:cs typeface="+mn-cs"/>
              </a:rPr>
              <a:t>zazen</a:t>
            </a:r>
            <a:r>
              <a:rPr lang="en-US" sz="1200" kern="1200" dirty="0" smtClean="0">
                <a:solidFill>
                  <a:schemeClr val="tx1"/>
                </a:solidFill>
                <a:effectLst/>
                <a:latin typeface="+mn-lt"/>
                <a:ea typeface="+mn-ea"/>
                <a:cs typeface="+mn-cs"/>
              </a:rPr>
              <a:t>. “Don’t just do something, sit there!” is a popular modern Zen saying. It probably always proves difficult to convey the relevance of a practice like meditation simply by talking about it or assigning the right readings, or by observing someone else engaged in it. If appropriate, ask the students to meditate for just a few minutes and then to report on their experiences.</a:t>
            </a:r>
          </a:p>
        </p:txBody>
      </p:sp>
      <p:sp>
        <p:nvSpPr>
          <p:cNvPr id="4" name="Slide Number Placeholder 3"/>
          <p:cNvSpPr>
            <a:spLocks noGrp="1"/>
          </p:cNvSpPr>
          <p:nvPr>
            <p:ph type="sldNum" sz="quarter" idx="10"/>
          </p:nvPr>
        </p:nvSpPr>
        <p:spPr/>
        <p:txBody>
          <a:bodyPr/>
          <a:lstStyle/>
          <a:p>
            <a:fld id="{50886DDF-0F13-4CCB-8C54-559075EB1A93}" type="slidenum">
              <a:rPr lang="en-US" smtClean="0"/>
              <a:t>4</a:t>
            </a:fld>
            <a:endParaRPr lang="en-US"/>
          </a:p>
        </p:txBody>
      </p:sp>
    </p:spTree>
    <p:extLst>
      <p:ext uri="{BB962C8B-B14F-4D97-AF65-F5344CB8AC3E}">
        <p14:creationId xmlns:p14="http://schemas.microsoft.com/office/powerpoint/2010/main" val="781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Sometimes the circle is enclosed, perhaps indicating the artist’s sense of wholeness or completion; other times it is left open, perhaps a sign of the inevitable imperfection of life. The method by which the </a:t>
            </a:r>
            <a:r>
              <a:rPr lang="en-US" sz="1200" i="1" kern="1200" dirty="0" err="1" smtClean="0">
                <a:solidFill>
                  <a:schemeClr val="tx1"/>
                </a:solidFill>
                <a:effectLst/>
                <a:latin typeface="+mn-lt"/>
                <a:ea typeface="+mn-ea"/>
                <a:cs typeface="+mn-cs"/>
              </a:rPr>
              <a:t>enso</a:t>
            </a:r>
            <a:r>
              <a:rPr lang="en-US" sz="1200" kern="1200" dirty="0" smtClean="0">
                <a:solidFill>
                  <a:schemeClr val="tx1"/>
                </a:solidFill>
                <a:effectLst/>
                <a:latin typeface="+mn-lt"/>
                <a:ea typeface="+mn-ea"/>
                <a:cs typeface="+mn-cs"/>
              </a:rPr>
              <a:t> is painted relates closely to Zen practice, as it requires spontaneity and directness. Because the </a:t>
            </a:r>
            <a:r>
              <a:rPr lang="en-US" sz="1200" i="1" kern="1200" dirty="0" err="1" smtClean="0">
                <a:solidFill>
                  <a:schemeClr val="tx1"/>
                </a:solidFill>
                <a:effectLst/>
                <a:latin typeface="+mn-lt"/>
                <a:ea typeface="+mn-ea"/>
                <a:cs typeface="+mn-cs"/>
              </a:rPr>
              <a:t>enso</a:t>
            </a:r>
            <a:r>
              <a:rPr lang="en-US" sz="1200" kern="1200" dirty="0" smtClean="0">
                <a:solidFill>
                  <a:schemeClr val="tx1"/>
                </a:solidFill>
                <a:effectLst/>
                <a:latin typeface="+mn-lt"/>
                <a:ea typeface="+mn-ea"/>
                <a:cs typeface="+mn-cs"/>
              </a:rPr>
              <a:t> is a symbol of enlightenment, this would be a good occasion to discuss </a:t>
            </a:r>
            <a:r>
              <a:rPr lang="en-US" sz="1200" i="1" kern="1200" dirty="0" smtClean="0">
                <a:solidFill>
                  <a:schemeClr val="tx1"/>
                </a:solidFill>
                <a:effectLst/>
                <a:latin typeface="+mn-lt"/>
                <a:ea typeface="+mn-ea"/>
                <a:cs typeface="+mn-cs"/>
              </a:rPr>
              <a:t>satori.</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886DDF-0F13-4CCB-8C54-559075EB1A93}" type="slidenum">
              <a:rPr lang="en-US" smtClean="0"/>
              <a:t>5</a:t>
            </a:fld>
            <a:endParaRPr lang="en-US"/>
          </a:p>
        </p:txBody>
      </p:sp>
    </p:spTree>
    <p:extLst>
      <p:ext uri="{BB962C8B-B14F-4D97-AF65-F5344CB8AC3E}">
        <p14:creationId xmlns:p14="http://schemas.microsoft.com/office/powerpoint/2010/main" val="340297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hours of </a:t>
            </a:r>
            <a:r>
              <a:rPr lang="en-US" sz="1200" i="1" kern="1200" dirty="0" err="1" smtClean="0">
                <a:solidFill>
                  <a:schemeClr val="tx1"/>
                </a:solidFill>
                <a:effectLst/>
                <a:latin typeface="+mn-lt"/>
                <a:ea typeface="+mn-ea"/>
                <a:cs typeface="+mn-cs"/>
              </a:rPr>
              <a:t>zazen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sometimes punctuated by walking meditation. A pillow and mat are normally used to help maintain comfort and proper posture. Cities in North America quite commonly have Zen organizations that welcome the public to participate in </a:t>
            </a:r>
            <a:r>
              <a:rPr lang="en-US" sz="1200" i="1" kern="1200" dirty="0" err="1" smtClean="0">
                <a:solidFill>
                  <a:schemeClr val="tx1"/>
                </a:solidFill>
                <a:effectLst/>
                <a:latin typeface="+mn-lt"/>
                <a:ea typeface="+mn-ea"/>
                <a:cs typeface="+mn-cs"/>
              </a:rPr>
              <a:t>zazen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least to visit the site. The San Francisco Zen Center, for example, maintains impressive sites in the city, at the Zen Mountain Center in Carmel Valley, and at its organic farm north of the city. It also provides an informative website: </a:t>
            </a:r>
            <a:r>
              <a:rPr lang="en-US" sz="1200" u="sng" kern="1200" dirty="0" smtClean="0">
                <a:solidFill>
                  <a:schemeClr val="tx1"/>
                </a:solidFill>
                <a:effectLst/>
                <a:latin typeface="+mn-lt"/>
                <a:ea typeface="+mn-ea"/>
                <a:cs typeface="+mn-cs"/>
                <a:hlinkClick r:id="rId3"/>
              </a:rPr>
              <a:t>http://www.sfzc.org/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0886DDF-0F13-4CCB-8C54-559075EB1A93}" type="slidenum">
              <a:rPr lang="en-US" smtClean="0"/>
              <a:t>6</a:t>
            </a:fld>
            <a:endParaRPr lang="en-US"/>
          </a:p>
        </p:txBody>
      </p:sp>
    </p:spTree>
    <p:extLst>
      <p:ext uri="{BB962C8B-B14F-4D97-AF65-F5344CB8AC3E}">
        <p14:creationId xmlns:p14="http://schemas.microsoft.com/office/powerpoint/2010/main" val="110699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monk shown on this slide sits and waits for donations. One of the notable differences between Zen as traditionally practiced in Japan and its other ancestral homelands—China, Korea, and Vietnam— and Zen in North America is the intense and (for most) demanding relation of disciple to master. This is famously epitomized by the so-called “encouragement stick” wielded by the master in the </a:t>
            </a:r>
            <a:r>
              <a:rPr lang="en-US" sz="1200" i="1" kern="1200" dirty="0" err="1" smtClean="0">
                <a:solidFill>
                  <a:schemeClr val="tx1"/>
                </a:solidFill>
                <a:effectLst/>
                <a:latin typeface="+mn-lt"/>
                <a:ea typeface="+mn-ea"/>
                <a:cs typeface="+mn-cs"/>
              </a:rPr>
              <a:t>zendo</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886DDF-0F13-4CCB-8C54-559075EB1A93}" type="slidenum">
              <a:rPr lang="en-US" smtClean="0"/>
              <a:t>7</a:t>
            </a:fld>
            <a:endParaRPr lang="en-US"/>
          </a:p>
        </p:txBody>
      </p:sp>
    </p:spTree>
    <p:extLst>
      <p:ext uri="{BB962C8B-B14F-4D97-AF65-F5344CB8AC3E}">
        <p14:creationId xmlns:p14="http://schemas.microsoft.com/office/powerpoint/2010/main" val="194682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Temple of the Golden Pavilion (</a:t>
            </a:r>
            <a:r>
              <a:rPr lang="en-US" sz="1200" i="1" kern="1200" dirty="0" err="1" smtClean="0">
                <a:solidFill>
                  <a:schemeClr val="tx1"/>
                </a:solidFill>
                <a:effectLst/>
                <a:latin typeface="+mn-lt"/>
                <a:ea typeface="+mn-ea"/>
                <a:cs typeface="+mn-cs"/>
              </a:rPr>
              <a:t>Kinkau-Ji</a:t>
            </a:r>
            <a:r>
              <a:rPr lang="en-US" sz="1200" kern="1200" dirty="0" smtClean="0">
                <a:solidFill>
                  <a:schemeClr val="tx1"/>
                </a:solidFill>
                <a:effectLst/>
                <a:latin typeface="+mn-lt"/>
                <a:ea typeface="+mn-ea"/>
                <a:cs typeface="+mn-cs"/>
              </a:rPr>
              <a:t> in Japanese) is renowned for its architecture and landscaping, all of it reflecting the Zen cultural heritage. The history of the temple dates back to 1397, although all parts have been rebuilt at some point over the centuries, the most recent being the pavilion, which was rebuilt in 1955 after having been destroyed by a fire. This fire provides the basis for a novel published in 1956 by Yukio </a:t>
            </a:r>
            <a:r>
              <a:rPr lang="en-US" sz="1200" kern="1200" dirty="0" err="1" smtClean="0">
                <a:solidFill>
                  <a:schemeClr val="tx1"/>
                </a:solidFill>
                <a:effectLst/>
                <a:latin typeface="+mn-lt"/>
                <a:ea typeface="+mn-ea"/>
                <a:cs typeface="+mn-cs"/>
              </a:rPr>
              <a:t>Mishima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Temple of the Golden Pavilion </a:t>
            </a:r>
            <a:r>
              <a:rPr lang="en-US" sz="1200" kern="1200" dirty="0" smtClean="0">
                <a:solidFill>
                  <a:schemeClr val="tx1"/>
                </a:solidFill>
                <a:effectLst/>
                <a:latin typeface="+mn-lt"/>
                <a:ea typeface="+mn-ea"/>
                <a:cs typeface="+mn-cs"/>
              </a:rPr>
              <a:t>(New York: Vintage/</a:t>
            </a:r>
            <a:r>
              <a:rPr lang="en-US" sz="1200" kern="1200" dirty="0" err="1" smtClean="0">
                <a:solidFill>
                  <a:schemeClr val="tx1"/>
                </a:solidFill>
                <a:effectLst/>
                <a:latin typeface="+mn-lt"/>
                <a:ea typeface="+mn-ea"/>
                <a:cs typeface="+mn-cs"/>
              </a:rPr>
              <a:t>Ebury</a:t>
            </a:r>
            <a:r>
              <a:rPr lang="en-US" sz="1200" kern="1200" dirty="0" smtClean="0">
                <a:solidFill>
                  <a:schemeClr val="tx1"/>
                </a:solidFill>
                <a:effectLst/>
                <a:latin typeface="+mn-lt"/>
                <a:ea typeface="+mn-ea"/>
                <a:cs typeface="+mn-cs"/>
              </a:rPr>
              <a:t>, 2001).</a:t>
            </a:r>
          </a:p>
        </p:txBody>
      </p:sp>
      <p:sp>
        <p:nvSpPr>
          <p:cNvPr id="4" name="Slide Number Placeholder 3"/>
          <p:cNvSpPr>
            <a:spLocks noGrp="1"/>
          </p:cNvSpPr>
          <p:nvPr>
            <p:ph type="sldNum" sz="quarter" idx="10"/>
          </p:nvPr>
        </p:nvSpPr>
        <p:spPr/>
        <p:txBody>
          <a:bodyPr/>
          <a:lstStyle/>
          <a:p>
            <a:fld id="{50886DDF-0F13-4CCB-8C54-559075EB1A93}" type="slidenum">
              <a:rPr lang="en-US" smtClean="0"/>
              <a:t>8</a:t>
            </a:fld>
            <a:endParaRPr lang="en-US"/>
          </a:p>
        </p:txBody>
      </p:sp>
    </p:spTree>
    <p:extLst>
      <p:ext uri="{BB962C8B-B14F-4D97-AF65-F5344CB8AC3E}">
        <p14:creationId xmlns:p14="http://schemas.microsoft.com/office/powerpoint/2010/main" val="151977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painting included in the slide set on Taoism is a Chinese example of brush painting.) Along with incorporating Taoist themes of tranquility and harmony with nature, </a:t>
            </a:r>
            <a:r>
              <a:rPr lang="en-US" sz="1200" i="1" kern="1200" dirty="0" err="1" smtClean="0">
                <a:solidFill>
                  <a:schemeClr val="tx1"/>
                </a:solidFill>
                <a:effectLst/>
                <a:latin typeface="+mn-lt"/>
                <a:ea typeface="+mn-ea"/>
                <a:cs typeface="+mn-cs"/>
              </a:rPr>
              <a:t>sumie</a:t>
            </a:r>
            <a:r>
              <a:rPr lang="en-US" sz="1200" kern="1200" dirty="0" smtClean="0">
                <a:solidFill>
                  <a:schemeClr val="tx1"/>
                </a:solidFill>
                <a:effectLst/>
                <a:latin typeface="+mn-lt"/>
                <a:ea typeface="+mn-ea"/>
                <a:cs typeface="+mn-cs"/>
              </a:rPr>
              <a:t> (or </a:t>
            </a:r>
            <a:r>
              <a:rPr lang="en-US" sz="1200" i="1" kern="1200" dirty="0" err="1" smtClean="0">
                <a:solidFill>
                  <a:schemeClr val="tx1"/>
                </a:solidFill>
                <a:effectLst/>
                <a:latin typeface="+mn-lt"/>
                <a:ea typeface="+mn-ea"/>
                <a:cs typeface="+mn-cs"/>
              </a:rPr>
              <a:t>sumi</a:t>
            </a:r>
            <a:r>
              <a:rPr lang="en-US" sz="1200" i="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 features the Zen idea of direct and spontaneous experience by emphasizing single brushstrokes. The </a:t>
            </a:r>
            <a:r>
              <a:rPr lang="en-US" sz="1200" kern="1200" dirty="0" err="1" smtClean="0">
                <a:solidFill>
                  <a:schemeClr val="tx1"/>
                </a:solidFill>
                <a:effectLst/>
                <a:latin typeface="+mn-lt"/>
                <a:ea typeface="+mn-ea"/>
                <a:cs typeface="+mn-cs"/>
              </a:rPr>
              <a:t>Sumi</a:t>
            </a:r>
            <a:r>
              <a:rPr lang="en-US" sz="1200" kern="1200" dirty="0" smtClean="0">
                <a:solidFill>
                  <a:schemeClr val="tx1"/>
                </a:solidFill>
                <a:effectLst/>
                <a:latin typeface="+mn-lt"/>
                <a:ea typeface="+mn-ea"/>
                <a:cs typeface="+mn-cs"/>
              </a:rPr>
              <a:t>-e Society of America, Inc., founded in 1963, provides information on exhibits and publications: </a:t>
            </a:r>
            <a:r>
              <a:rPr lang="en-US" sz="1200" u="sng" kern="1200" dirty="0" smtClean="0">
                <a:solidFill>
                  <a:schemeClr val="tx1"/>
                </a:solidFill>
                <a:effectLst/>
                <a:latin typeface="+mn-lt"/>
                <a:ea typeface="+mn-ea"/>
                <a:cs typeface="+mn-cs"/>
                <a:hlinkClick r:id="rId3"/>
              </a:rPr>
              <a:t>http://www.sumiesociety.org/frame.htm</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0886DDF-0F13-4CCB-8C54-559075EB1A93}" type="slidenum">
              <a:rPr lang="en-US" smtClean="0"/>
              <a:t>9</a:t>
            </a:fld>
            <a:endParaRPr lang="en-US"/>
          </a:p>
        </p:txBody>
      </p:sp>
    </p:spTree>
    <p:extLst>
      <p:ext uri="{BB962C8B-B14F-4D97-AF65-F5344CB8AC3E}">
        <p14:creationId xmlns:p14="http://schemas.microsoft.com/office/powerpoint/2010/main" val="354225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Zen rock garden shown on this slide is located in a temple in Kyoto, Japan. Like almost every cultural aspect associated with Zen, the garden is an aid to meditation, presenting a direct depiction of the essence of nature rather than (from a Zen perspective) getting bogged down in details. Zen gardens have existed for over a thousand years.</a:t>
            </a:r>
          </a:p>
        </p:txBody>
      </p:sp>
      <p:sp>
        <p:nvSpPr>
          <p:cNvPr id="4" name="Slide Number Placeholder 3"/>
          <p:cNvSpPr>
            <a:spLocks noGrp="1"/>
          </p:cNvSpPr>
          <p:nvPr>
            <p:ph type="sldNum" sz="quarter" idx="10"/>
          </p:nvPr>
        </p:nvSpPr>
        <p:spPr/>
        <p:txBody>
          <a:bodyPr/>
          <a:lstStyle/>
          <a:p>
            <a:fld id="{50886DDF-0F13-4CCB-8C54-559075EB1A93}" type="slidenum">
              <a:rPr lang="en-US" smtClean="0"/>
              <a:t>10</a:t>
            </a:fld>
            <a:endParaRPr lang="en-US"/>
          </a:p>
        </p:txBody>
      </p:sp>
    </p:spTree>
    <p:extLst>
      <p:ext uri="{BB962C8B-B14F-4D97-AF65-F5344CB8AC3E}">
        <p14:creationId xmlns:p14="http://schemas.microsoft.com/office/powerpoint/2010/main" val="265507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9: Zen Buddhism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TX003946</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143000"/>
            <a:ext cx="2971800" cy="533400"/>
          </a:xfrm>
        </p:spPr>
        <p:txBody>
          <a:bodyPr/>
          <a:lstStyle/>
          <a:p>
            <a:pPr algn="ctr"/>
            <a:r>
              <a:rPr lang="en-US" dirty="0"/>
              <a:t>Zen Gardens</a:t>
            </a:r>
          </a:p>
        </p:txBody>
      </p:sp>
      <p:sp>
        <p:nvSpPr>
          <p:cNvPr id="3" name="Content Placeholder 2"/>
          <p:cNvSpPr>
            <a:spLocks noGrp="1"/>
          </p:cNvSpPr>
          <p:nvPr>
            <p:ph idx="1"/>
          </p:nvPr>
        </p:nvSpPr>
        <p:spPr>
          <a:xfrm>
            <a:off x="685800" y="1752601"/>
            <a:ext cx="7848600" cy="2654046"/>
          </a:xfrm>
        </p:spPr>
        <p:txBody>
          <a:bodyPr/>
          <a:lstStyle/>
          <a:p>
            <a:pPr lvl="0"/>
            <a:r>
              <a:rPr lang="en-US" dirty="0"/>
              <a:t>Zen gardens incorporate beautiful elements of nature.</a:t>
            </a:r>
          </a:p>
          <a:p>
            <a:pPr lvl="0"/>
            <a:r>
              <a:rPr lang="en-US" dirty="0"/>
              <a:t>They capture the Zen ideals of simplicity and spontaneity.</a:t>
            </a:r>
          </a:p>
          <a:p>
            <a:pPr lvl="0"/>
            <a:r>
              <a:rPr lang="en-US" dirty="0"/>
              <a:t>Historically, the development of the Zen garden correlated with that of </a:t>
            </a:r>
            <a:r>
              <a:rPr lang="en-US" i="1" dirty="0" err="1"/>
              <a:t>sumie</a:t>
            </a:r>
            <a:r>
              <a:rPr lang="en-US" i="1" dirty="0"/>
              <a:t> </a:t>
            </a:r>
            <a:r>
              <a:rPr lang="en-US" dirty="0"/>
              <a:t>landscape painting</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949978"/>
            <a:ext cx="3674395" cy="2450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2590800" y="6490156"/>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Sergii</a:t>
            </a:r>
            <a:r>
              <a:rPr lang="en-US" sz="600" dirty="0" smtClean="0"/>
              <a:t> </a:t>
            </a:r>
            <a:r>
              <a:rPr lang="en-US" sz="600" dirty="0" err="1"/>
              <a:t>Rudiuk</a:t>
            </a:r>
            <a:r>
              <a:rPr lang="en-US" sz="600" dirty="0"/>
              <a:t> / www.shutterstock.com</a:t>
            </a:r>
          </a:p>
        </p:txBody>
      </p:sp>
    </p:spTree>
    <p:extLst>
      <p:ext uri="{BB962C8B-B14F-4D97-AF65-F5344CB8AC3E}">
        <p14:creationId xmlns:p14="http://schemas.microsoft.com/office/powerpoint/2010/main" val="416183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3581400" cy="533400"/>
          </a:xfrm>
        </p:spPr>
        <p:txBody>
          <a:bodyPr/>
          <a:lstStyle/>
          <a:p>
            <a:r>
              <a:rPr lang="en-US" dirty="0"/>
              <a:t>Haiku</a:t>
            </a:r>
          </a:p>
        </p:txBody>
      </p:sp>
      <p:sp>
        <p:nvSpPr>
          <p:cNvPr id="3" name="Content Placeholder 2"/>
          <p:cNvSpPr>
            <a:spLocks noGrp="1"/>
          </p:cNvSpPr>
          <p:nvPr>
            <p:ph idx="1"/>
          </p:nvPr>
        </p:nvSpPr>
        <p:spPr>
          <a:xfrm>
            <a:off x="762000" y="1752600"/>
            <a:ext cx="4267200" cy="4373563"/>
          </a:xfrm>
        </p:spPr>
        <p:txBody>
          <a:bodyPr>
            <a:normAutofit/>
          </a:bodyPr>
          <a:lstStyle/>
          <a:p>
            <a:pPr lvl="0"/>
            <a:r>
              <a:rPr lang="en-US" dirty="0"/>
              <a:t>Haiku</a:t>
            </a:r>
            <a:r>
              <a:rPr lang="en-US" i="1" dirty="0"/>
              <a:t> </a:t>
            </a:r>
            <a:r>
              <a:rPr lang="en-US" dirty="0"/>
              <a:t>exemplifies Zen ideals through succinct and straightforward expression.</a:t>
            </a:r>
          </a:p>
          <a:p>
            <a:pPr lvl="0"/>
            <a:r>
              <a:rPr lang="en-US" dirty="0"/>
              <a:t>This poem by Matsuo Basho in Japanese reads </a:t>
            </a:r>
            <a:r>
              <a:rPr lang="en-US" i="1" dirty="0"/>
              <a:t>“</a:t>
            </a:r>
            <a:r>
              <a:rPr lang="en-US" i="1" dirty="0" err="1"/>
              <a:t>akokuso</a:t>
            </a:r>
            <a:r>
              <a:rPr lang="en-US" i="1" dirty="0"/>
              <a:t> no / </a:t>
            </a:r>
            <a:r>
              <a:rPr lang="en-US" i="1" dirty="0" err="1"/>
              <a:t>kokoro</a:t>
            </a:r>
            <a:r>
              <a:rPr lang="en-US" i="1" dirty="0"/>
              <a:t> </a:t>
            </a:r>
            <a:r>
              <a:rPr lang="en-US" i="1" dirty="0" err="1"/>
              <a:t>shirazu</a:t>
            </a:r>
            <a:r>
              <a:rPr lang="en-US" i="1" dirty="0"/>
              <a:t> / </a:t>
            </a:r>
            <a:r>
              <a:rPr lang="en-US" i="1" dirty="0" err="1"/>
              <a:t>ume</a:t>
            </a:r>
            <a:r>
              <a:rPr lang="en-US" i="1" dirty="0"/>
              <a:t> no </a:t>
            </a:r>
            <a:r>
              <a:rPr lang="en-US" i="1" dirty="0" err="1"/>
              <a:t>hana</a:t>
            </a:r>
            <a:r>
              <a:rPr lang="en-US" i="1" dirty="0"/>
              <a:t>.”</a:t>
            </a:r>
            <a:endParaRPr lang="en-US" dirty="0"/>
          </a:p>
          <a:p>
            <a:pPr lvl="0"/>
            <a:r>
              <a:rPr lang="en-US" dirty="0"/>
              <a:t>Like all haikus</a:t>
            </a:r>
            <a:r>
              <a:rPr lang="en-US" i="1" dirty="0"/>
              <a:t>,</a:t>
            </a:r>
            <a:r>
              <a:rPr lang="en-US" dirty="0"/>
              <a:t> the poem conforms to a specific 5/7/5 structure</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387" y="1765755"/>
            <a:ext cx="3454613" cy="35872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5155987" y="544068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vberla</a:t>
            </a:r>
            <a:r>
              <a:rPr lang="en-US" sz="600" dirty="0" smtClean="0"/>
              <a:t> </a:t>
            </a:r>
            <a:r>
              <a:rPr lang="en-US" sz="600" dirty="0"/>
              <a:t>/ www.shutterstock.com</a:t>
            </a:r>
          </a:p>
        </p:txBody>
      </p:sp>
    </p:spTree>
    <p:extLst>
      <p:ext uri="{BB962C8B-B14F-4D97-AF65-F5344CB8AC3E}">
        <p14:creationId xmlns:p14="http://schemas.microsoft.com/office/powerpoint/2010/main" val="143776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3000"/>
            <a:ext cx="3200400" cy="533400"/>
          </a:xfrm>
        </p:spPr>
        <p:txBody>
          <a:bodyPr/>
          <a:lstStyle/>
          <a:p>
            <a:pPr algn="ctr"/>
            <a:r>
              <a:rPr lang="en-US" dirty="0" err="1"/>
              <a:t>Bodhidharma</a:t>
            </a:r>
            <a:endParaRPr lang="en-US" dirty="0"/>
          </a:p>
        </p:txBody>
      </p:sp>
      <p:sp>
        <p:nvSpPr>
          <p:cNvPr id="3" name="Content Placeholder 2"/>
          <p:cNvSpPr>
            <a:spLocks noGrp="1"/>
          </p:cNvSpPr>
          <p:nvPr>
            <p:ph idx="1"/>
          </p:nvPr>
        </p:nvSpPr>
        <p:spPr>
          <a:xfrm>
            <a:off x="762000" y="1828800"/>
            <a:ext cx="7848600" cy="2620963"/>
          </a:xfrm>
        </p:spPr>
        <p:txBody>
          <a:bodyPr>
            <a:normAutofit/>
          </a:bodyPr>
          <a:lstStyle/>
          <a:p>
            <a:pPr lvl="0"/>
            <a:r>
              <a:rPr lang="en-US" dirty="0" err="1"/>
              <a:t>Bodhidharma</a:t>
            </a:r>
            <a:r>
              <a:rPr lang="en-US" dirty="0"/>
              <a:t> is credited with bringing Zen Buddhism from India to China early in the sixth century </a:t>
            </a:r>
            <a:r>
              <a:rPr lang="en-US" cap="small" dirty="0"/>
              <a:t>AD.</a:t>
            </a:r>
            <a:endParaRPr lang="en-US" dirty="0"/>
          </a:p>
          <a:p>
            <a:pPr lvl="0"/>
            <a:r>
              <a:rPr lang="en-US" dirty="0"/>
              <a:t>The Chinese term is </a:t>
            </a:r>
            <a:r>
              <a:rPr lang="en-US" i="1" dirty="0" err="1"/>
              <a:t>Ch’an</a:t>
            </a:r>
            <a:r>
              <a:rPr lang="en-US" dirty="0"/>
              <a:t>, which like the Japanese </a:t>
            </a:r>
            <a:r>
              <a:rPr lang="en-US" i="1" dirty="0"/>
              <a:t>Zen,</a:t>
            </a:r>
            <a:r>
              <a:rPr lang="en-US" dirty="0"/>
              <a:t> means “meditation.”</a:t>
            </a:r>
          </a:p>
          <a:p>
            <a:pPr lvl="0"/>
            <a:r>
              <a:rPr lang="en-US" dirty="0"/>
              <a:t>This form of Buddhism eventually became established in Japan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558" y="4073552"/>
            <a:ext cx="3705807" cy="2327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2667000" y="640080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Paolo </a:t>
            </a:r>
            <a:r>
              <a:rPr lang="en-US" sz="600" dirty="0" err="1"/>
              <a:t>Gianti</a:t>
            </a:r>
            <a:r>
              <a:rPr lang="en-US" sz="600" dirty="0"/>
              <a:t> / www.shutterstock.com</a:t>
            </a:r>
          </a:p>
        </p:txBody>
      </p:sp>
    </p:spTree>
    <p:extLst>
      <p:ext uri="{BB962C8B-B14F-4D97-AF65-F5344CB8AC3E}">
        <p14:creationId xmlns:p14="http://schemas.microsoft.com/office/powerpoint/2010/main" val="115138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1" y="1609809"/>
            <a:ext cx="2971799" cy="4257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905000" y="1143000"/>
            <a:ext cx="6781800" cy="533400"/>
          </a:xfrm>
        </p:spPr>
        <p:txBody>
          <a:bodyPr/>
          <a:lstStyle/>
          <a:p>
            <a:r>
              <a:rPr lang="en-US" dirty="0"/>
              <a:t>Buddha with Orchid Flower</a:t>
            </a:r>
          </a:p>
        </p:txBody>
      </p:sp>
      <p:sp>
        <p:nvSpPr>
          <p:cNvPr id="3" name="Content Placeholder 2"/>
          <p:cNvSpPr>
            <a:spLocks noGrp="1"/>
          </p:cNvSpPr>
          <p:nvPr>
            <p:ph idx="1"/>
          </p:nvPr>
        </p:nvSpPr>
        <p:spPr>
          <a:xfrm>
            <a:off x="3124200" y="1752600"/>
            <a:ext cx="5715000" cy="4373563"/>
          </a:xfrm>
        </p:spPr>
        <p:txBody>
          <a:bodyPr/>
          <a:lstStyle/>
          <a:p>
            <a:pPr lvl="0"/>
            <a:r>
              <a:rPr lang="en-US" dirty="0"/>
              <a:t>Zen Buddhism traces its origins back to a sermon delivered by the Buddha.</a:t>
            </a:r>
          </a:p>
          <a:p>
            <a:pPr lvl="0"/>
            <a:r>
              <a:rPr lang="en-US" dirty="0"/>
              <a:t>During the sermon, the Buddha held up and admired a flower.</a:t>
            </a:r>
          </a:p>
          <a:p>
            <a:pPr lvl="0"/>
            <a:r>
              <a:rPr lang="en-US" dirty="0"/>
              <a:t>Only one of his disciples, </a:t>
            </a:r>
            <a:r>
              <a:rPr lang="en-US" dirty="0" err="1"/>
              <a:t>Mahakasyapa</a:t>
            </a:r>
            <a:r>
              <a:rPr lang="en-US" dirty="0"/>
              <a:t>, smiled, indicating that he understood</a:t>
            </a:r>
            <a:r>
              <a:rPr lang="en-US" dirty="0" smtClean="0"/>
              <a:t>.</a:t>
            </a:r>
            <a:endParaRPr lang="en-US" dirty="0"/>
          </a:p>
        </p:txBody>
      </p:sp>
      <p:sp>
        <p:nvSpPr>
          <p:cNvPr id="5" name="TextBox 4"/>
          <p:cNvSpPr txBox="1"/>
          <p:nvPr/>
        </p:nvSpPr>
        <p:spPr bwMode="auto">
          <a:xfrm>
            <a:off x="762000" y="585216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Andrea </a:t>
            </a:r>
            <a:r>
              <a:rPr lang="en-US" sz="600" dirty="0" err="1"/>
              <a:t>Haase</a:t>
            </a:r>
            <a:r>
              <a:rPr lang="en-US" sz="600" dirty="0"/>
              <a:t> / www.shutterstock.com</a:t>
            </a:r>
          </a:p>
        </p:txBody>
      </p:sp>
    </p:spTree>
    <p:extLst>
      <p:ext uri="{BB962C8B-B14F-4D97-AF65-F5344CB8AC3E}">
        <p14:creationId xmlns:p14="http://schemas.microsoft.com/office/powerpoint/2010/main" val="177944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Zazen</a:t>
            </a:r>
            <a:endParaRPr lang="en-US" dirty="0"/>
          </a:p>
        </p:txBody>
      </p:sp>
      <p:sp>
        <p:nvSpPr>
          <p:cNvPr id="3" name="Content Placeholder 2"/>
          <p:cNvSpPr>
            <a:spLocks noGrp="1"/>
          </p:cNvSpPr>
          <p:nvPr>
            <p:ph idx="1"/>
          </p:nvPr>
        </p:nvSpPr>
        <p:spPr>
          <a:xfrm>
            <a:off x="990600" y="1752600"/>
            <a:ext cx="4572000" cy="4373563"/>
          </a:xfrm>
        </p:spPr>
        <p:txBody>
          <a:bodyPr/>
          <a:lstStyle/>
          <a:p>
            <a:pPr lvl="0"/>
            <a:r>
              <a:rPr lang="en-US" i="1" dirty="0" err="1"/>
              <a:t>Zazen</a:t>
            </a:r>
            <a:r>
              <a:rPr lang="en-US" i="1" dirty="0"/>
              <a:t>, </a:t>
            </a:r>
            <a:r>
              <a:rPr lang="en-US" dirty="0"/>
              <a:t>seated meditation, is the featured practice of Zen Buddhism.</a:t>
            </a:r>
          </a:p>
          <a:p>
            <a:pPr lvl="0"/>
            <a:r>
              <a:rPr lang="en-US" dirty="0"/>
              <a:t>Singing bowls and decorative stones.</a:t>
            </a:r>
          </a:p>
          <a:p>
            <a:pPr lvl="0"/>
            <a:r>
              <a:rPr lang="en-US" dirty="0"/>
              <a:t>“Don’t just do something, </a:t>
            </a:r>
            <a:r>
              <a:rPr lang="en-US" dirty="0" smtClean="0"/>
              <a:t>sit </a:t>
            </a:r>
            <a:r>
              <a:rPr lang="en-US" dirty="0"/>
              <a:t>there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84" y="1524571"/>
            <a:ext cx="2795016" cy="41904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172200" y="580644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Shoot </a:t>
            </a:r>
            <a:r>
              <a:rPr lang="en-US" sz="600" dirty="0"/>
              <a:t>Out Loud / www.shutterstock.com</a:t>
            </a:r>
          </a:p>
        </p:txBody>
      </p:sp>
    </p:spTree>
    <p:extLst>
      <p:ext uri="{BB962C8B-B14F-4D97-AF65-F5344CB8AC3E}">
        <p14:creationId xmlns:p14="http://schemas.microsoft.com/office/powerpoint/2010/main" val="216022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Enso</a:t>
            </a:r>
            <a:endParaRPr lang="en-US" dirty="0"/>
          </a:p>
        </p:txBody>
      </p:sp>
      <p:sp>
        <p:nvSpPr>
          <p:cNvPr id="3" name="Content Placeholder 2"/>
          <p:cNvSpPr>
            <a:spLocks noGrp="1"/>
          </p:cNvSpPr>
          <p:nvPr>
            <p:ph idx="1"/>
          </p:nvPr>
        </p:nvSpPr>
        <p:spPr>
          <a:xfrm>
            <a:off x="1371600" y="1752600"/>
            <a:ext cx="4038600" cy="4373563"/>
          </a:xfrm>
        </p:spPr>
        <p:txBody>
          <a:bodyPr/>
          <a:lstStyle/>
          <a:p>
            <a:pPr lvl="0"/>
            <a:r>
              <a:rPr lang="en-US" dirty="0"/>
              <a:t>The </a:t>
            </a:r>
            <a:r>
              <a:rPr lang="en-US" i="1" dirty="0" err="1"/>
              <a:t>enso</a:t>
            </a:r>
            <a:r>
              <a:rPr lang="en-US" i="1" dirty="0"/>
              <a:t>, </a:t>
            </a:r>
            <a:r>
              <a:rPr lang="en-US" dirty="0"/>
              <a:t>Japanese for “circle,” is an important symbol for Zen.</a:t>
            </a:r>
          </a:p>
          <a:p>
            <a:pPr lvl="0"/>
            <a:r>
              <a:rPr lang="en-US" dirty="0"/>
              <a:t>The </a:t>
            </a:r>
            <a:r>
              <a:rPr lang="en-US" i="1" dirty="0" err="1"/>
              <a:t>enso</a:t>
            </a:r>
            <a:r>
              <a:rPr lang="en-US" dirty="0"/>
              <a:t> represents enlightenment.</a:t>
            </a:r>
          </a:p>
          <a:p>
            <a:pPr lvl="0"/>
            <a:r>
              <a:rPr lang="en-US" dirty="0"/>
              <a:t>The </a:t>
            </a:r>
            <a:r>
              <a:rPr lang="en-US" i="1" dirty="0" err="1"/>
              <a:t>enso</a:t>
            </a:r>
            <a:r>
              <a:rPr lang="en-US" dirty="0"/>
              <a:t> is a very common subject of Japanese </a:t>
            </a:r>
            <a:r>
              <a:rPr lang="en-US" dirty="0" smtClean="0"/>
              <a:t>painting.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2860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172200" y="5788152"/>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MoinMoin</a:t>
            </a:r>
            <a:r>
              <a:rPr lang="en-US" sz="600" dirty="0" smtClean="0"/>
              <a:t> </a:t>
            </a:r>
            <a:r>
              <a:rPr lang="en-US" sz="600" dirty="0"/>
              <a:t>/ www.shutterstock.com</a:t>
            </a:r>
          </a:p>
        </p:txBody>
      </p:sp>
    </p:spTree>
    <p:extLst>
      <p:ext uri="{BB962C8B-B14F-4D97-AF65-F5344CB8AC3E}">
        <p14:creationId xmlns:p14="http://schemas.microsoft.com/office/powerpoint/2010/main" val="102123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6705600" cy="533400"/>
          </a:xfrm>
        </p:spPr>
        <p:txBody>
          <a:bodyPr/>
          <a:lstStyle/>
          <a:p>
            <a:r>
              <a:rPr lang="en-US" dirty="0"/>
              <a:t>Monks Walking to a Meditation Hall</a:t>
            </a:r>
          </a:p>
        </p:txBody>
      </p:sp>
      <p:sp>
        <p:nvSpPr>
          <p:cNvPr id="3" name="Content Placeholder 2"/>
          <p:cNvSpPr>
            <a:spLocks noGrp="1"/>
          </p:cNvSpPr>
          <p:nvPr>
            <p:ph idx="1"/>
          </p:nvPr>
        </p:nvSpPr>
        <p:spPr>
          <a:xfrm>
            <a:off x="4191000" y="1752600"/>
            <a:ext cx="4572000" cy="4373563"/>
          </a:xfrm>
        </p:spPr>
        <p:txBody>
          <a:bodyPr/>
          <a:lstStyle/>
          <a:p>
            <a:pPr lvl="0"/>
            <a:r>
              <a:rPr lang="en-US" dirty="0"/>
              <a:t>The meditation hall, or </a:t>
            </a:r>
            <a:r>
              <a:rPr lang="en-US" i="1" dirty="0" err="1"/>
              <a:t>zendo</a:t>
            </a:r>
            <a:r>
              <a:rPr lang="en-US" i="1" dirty="0"/>
              <a:t>, </a:t>
            </a:r>
            <a:r>
              <a:rPr lang="en-US" dirty="0"/>
              <a:t>is an important space in any monastery.</a:t>
            </a:r>
          </a:p>
          <a:p>
            <a:pPr lvl="0"/>
            <a:r>
              <a:rPr lang="en-US" dirty="0"/>
              <a:t>A day in the meditation hall begins before dawn with a simple meal and the reciting of prayers.</a:t>
            </a:r>
          </a:p>
          <a:p>
            <a:pPr lvl="0"/>
            <a:r>
              <a:rPr lang="en-US" dirty="0"/>
              <a:t>Several hours are devoted to </a:t>
            </a:r>
            <a:r>
              <a:rPr lang="en-US" i="1" dirty="0" err="1"/>
              <a:t>zazen</a:t>
            </a:r>
            <a:r>
              <a:rPr lang="en-US" i="1"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28" y="2984956"/>
            <a:ext cx="3504972" cy="2337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152400" y="5423356"/>
            <a:ext cx="2667000" cy="184666"/>
          </a:xfrm>
          <a:prstGeom prst="rect">
            <a:avLst/>
          </a:prstGeom>
          <a:noFill/>
          <a:ln w="9525">
            <a:noFill/>
            <a:miter lim="800000"/>
            <a:headEnd/>
            <a:tailEnd/>
          </a:ln>
        </p:spPr>
        <p:txBody>
          <a:bodyPr wrap="square" rtlCol="0">
            <a:spAutoFit/>
          </a:bodyPr>
          <a:lstStyle/>
          <a:p>
            <a:r>
              <a:rPr lang="en-US" sz="600" dirty="0" smtClean="0"/>
              <a:t>v </a:t>
            </a:r>
            <a:r>
              <a:rPr lang="en-US" sz="600" dirty="0" err="1" smtClean="0"/>
              <a:t>Donya</a:t>
            </a:r>
            <a:r>
              <a:rPr lang="en-US" sz="600" dirty="0" smtClean="0"/>
              <a:t> </a:t>
            </a:r>
            <a:r>
              <a:rPr lang="en-US" sz="600" dirty="0" err="1"/>
              <a:t>Nedomam</a:t>
            </a:r>
            <a:r>
              <a:rPr lang="en-US" sz="600" dirty="0"/>
              <a:t> / www.shutterstock.com</a:t>
            </a:r>
          </a:p>
        </p:txBody>
      </p:sp>
    </p:spTree>
    <p:extLst>
      <p:ext uri="{BB962C8B-B14F-4D97-AF65-F5344CB8AC3E}">
        <p14:creationId xmlns:p14="http://schemas.microsoft.com/office/powerpoint/2010/main" val="318724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143000"/>
            <a:ext cx="2438400" cy="533400"/>
          </a:xfrm>
        </p:spPr>
        <p:txBody>
          <a:bodyPr/>
          <a:lstStyle/>
          <a:p>
            <a:r>
              <a:rPr lang="en-US" dirty="0"/>
              <a:t>Zen Monk</a:t>
            </a:r>
          </a:p>
        </p:txBody>
      </p:sp>
      <p:sp>
        <p:nvSpPr>
          <p:cNvPr id="3" name="Content Placeholder 2"/>
          <p:cNvSpPr>
            <a:spLocks noGrp="1"/>
          </p:cNvSpPr>
          <p:nvPr>
            <p:ph idx="1"/>
          </p:nvPr>
        </p:nvSpPr>
        <p:spPr>
          <a:xfrm>
            <a:off x="4038600" y="1752600"/>
            <a:ext cx="4495800" cy="4373563"/>
          </a:xfrm>
        </p:spPr>
        <p:txBody>
          <a:bodyPr/>
          <a:lstStyle/>
          <a:p>
            <a:pPr lvl="0"/>
            <a:r>
              <a:rPr lang="en-US" dirty="0"/>
              <a:t>Monks and nuns typically depend on the laity for gifts of food.</a:t>
            </a:r>
          </a:p>
          <a:p>
            <a:pPr lvl="0"/>
            <a:r>
              <a:rPr lang="en-US" dirty="0"/>
              <a:t>In this regard and others, the practice of Zen in Asia tends to be more traditional than the practice of Zen in North America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590800"/>
            <a:ext cx="33528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304800" y="516636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Charlie </a:t>
            </a:r>
            <a:r>
              <a:rPr lang="en-US" sz="600" dirty="0"/>
              <a:t>Edward / www.shutterstock.com</a:t>
            </a:r>
          </a:p>
        </p:txBody>
      </p:sp>
    </p:spTree>
    <p:extLst>
      <p:ext uri="{BB962C8B-B14F-4D97-AF65-F5344CB8AC3E}">
        <p14:creationId xmlns:p14="http://schemas.microsoft.com/office/powerpoint/2010/main" val="260844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Zen Temple</a:t>
            </a:r>
          </a:p>
        </p:txBody>
      </p:sp>
      <p:sp>
        <p:nvSpPr>
          <p:cNvPr id="3" name="Content Placeholder 2"/>
          <p:cNvSpPr>
            <a:spLocks noGrp="1"/>
          </p:cNvSpPr>
          <p:nvPr>
            <p:ph idx="1"/>
          </p:nvPr>
        </p:nvSpPr>
        <p:spPr>
          <a:xfrm>
            <a:off x="1371600" y="1752600"/>
            <a:ext cx="4495800" cy="4373563"/>
          </a:xfrm>
        </p:spPr>
        <p:txBody>
          <a:bodyPr/>
          <a:lstStyle/>
          <a:p>
            <a:pPr lvl="0"/>
            <a:r>
              <a:rPr lang="en-US" dirty="0"/>
              <a:t>The Temple of the Golden Pavilion in Kyoto is among the most popularly visited places in Japan.</a:t>
            </a:r>
          </a:p>
          <a:p>
            <a:pPr lvl="0"/>
            <a:r>
              <a:rPr lang="en-US" dirty="0"/>
              <a:t>The temple is covered in gold leaf.</a:t>
            </a:r>
          </a:p>
          <a:p>
            <a:pPr lvl="0"/>
            <a:r>
              <a:rPr lang="en-US" dirty="0"/>
              <a:t>The building complex and gardens are designed to integrate the outside with the inside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13356"/>
            <a:ext cx="2565299" cy="3415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477000" y="502920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Jordan </a:t>
            </a:r>
            <a:r>
              <a:rPr lang="en-US" sz="600" dirty="0"/>
              <a:t>Tan / www.shutterstock.com</a:t>
            </a:r>
          </a:p>
        </p:txBody>
      </p:sp>
    </p:spTree>
    <p:extLst>
      <p:ext uri="{BB962C8B-B14F-4D97-AF65-F5344CB8AC3E}">
        <p14:creationId xmlns:p14="http://schemas.microsoft.com/office/powerpoint/2010/main" val="85753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Sumie</a:t>
            </a:r>
            <a:endParaRPr lang="en-US" dirty="0"/>
          </a:p>
        </p:txBody>
      </p:sp>
      <p:sp>
        <p:nvSpPr>
          <p:cNvPr id="3" name="Content Placeholder 2"/>
          <p:cNvSpPr>
            <a:spLocks noGrp="1"/>
          </p:cNvSpPr>
          <p:nvPr>
            <p:ph idx="1"/>
          </p:nvPr>
        </p:nvSpPr>
        <p:spPr>
          <a:xfrm>
            <a:off x="1371600" y="1752600"/>
            <a:ext cx="4114800" cy="4373563"/>
          </a:xfrm>
        </p:spPr>
        <p:txBody>
          <a:bodyPr/>
          <a:lstStyle/>
          <a:p>
            <a:pPr lvl="0"/>
            <a:r>
              <a:rPr lang="en-US" i="1" dirty="0" err="1"/>
              <a:t>Sumie</a:t>
            </a:r>
            <a:r>
              <a:rPr lang="en-US" i="1" dirty="0"/>
              <a:t> </a:t>
            </a:r>
            <a:r>
              <a:rPr lang="en-US" dirty="0"/>
              <a:t>is a type of brush painting common throughout East Asia.</a:t>
            </a:r>
          </a:p>
          <a:p>
            <a:pPr lvl="0"/>
            <a:r>
              <a:rPr lang="en-US" dirty="0"/>
              <a:t>The ink is always applied with a brush, ideally with a single stroke</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38200"/>
            <a:ext cx="1752600" cy="5229224"/>
          </a:xfrm>
          <a:prstGeom prst="rect">
            <a:avLst/>
          </a:prstGeom>
        </p:spPr>
      </p:pic>
      <p:sp>
        <p:nvSpPr>
          <p:cNvPr id="5" name="TextBox 4"/>
          <p:cNvSpPr txBox="1"/>
          <p:nvPr/>
        </p:nvSpPr>
        <p:spPr bwMode="auto">
          <a:xfrm>
            <a:off x="6400800" y="60198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pananba</a:t>
            </a:r>
            <a:r>
              <a:rPr lang="en-US" sz="600" dirty="0" smtClean="0"/>
              <a:t> </a:t>
            </a:r>
            <a:r>
              <a:rPr lang="en-US" sz="600" dirty="0"/>
              <a:t>/ www.shutterstock.com</a:t>
            </a:r>
          </a:p>
        </p:txBody>
      </p:sp>
    </p:spTree>
    <p:extLst>
      <p:ext uri="{BB962C8B-B14F-4D97-AF65-F5344CB8AC3E}">
        <p14:creationId xmlns:p14="http://schemas.microsoft.com/office/powerpoint/2010/main" val="3523041234"/>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87</TotalTime>
  <Words>1397</Words>
  <Application>Microsoft Macintosh PowerPoint</Application>
  <PresentationFormat>On-screen Show (4:3)</PresentationFormat>
  <Paragraphs>71</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9: Zen Buddhism</vt:lpstr>
      <vt:lpstr>Bodhidharma</vt:lpstr>
      <vt:lpstr>Buddha with Orchid Flower</vt:lpstr>
      <vt:lpstr>Zazen</vt:lpstr>
      <vt:lpstr>Enso</vt:lpstr>
      <vt:lpstr>Monks Walking to a Meditation Hall</vt:lpstr>
      <vt:lpstr>Zen Monk</vt:lpstr>
      <vt:lpstr>Zen Temple</vt:lpstr>
      <vt:lpstr>Sumie</vt:lpstr>
      <vt:lpstr>Zen Gardens</vt:lpstr>
      <vt:lpstr>Haiku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24</cp:revision>
  <dcterms:created xsi:type="dcterms:W3CDTF">2011-01-10T17:35:40Z</dcterms:created>
  <dcterms:modified xsi:type="dcterms:W3CDTF">2015-01-10T02:46:41Z</dcterms:modified>
</cp:coreProperties>
</file>