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2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7" r:id="rId10"/>
    <p:sldId id="290" r:id="rId11"/>
    <p:sldId id="295" r:id="rId12"/>
    <p:sldId id="296" r:id="rId13"/>
    <p:sldId id="30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 autoAdjust="0"/>
    <p:restoredTop sz="91811" autoAdjust="0"/>
  </p:normalViewPr>
  <p:slideViewPr>
    <p:cSldViewPr>
      <p:cViewPr varScale="1">
        <p:scale>
          <a:sx n="120" d="100"/>
          <a:sy n="120" d="100"/>
        </p:scale>
        <p:origin x="15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0F6C00-29A4-411D-AB68-F73A46A59A9A}" type="datetimeFigureOut">
              <a:rPr lang="en-US"/>
              <a:pPr>
                <a:defRPr/>
              </a:pPr>
              <a:t>4/26/16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DE0FF1-1F1C-43A9-9026-DE5CF015E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6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3F5793-0C11-4B84-A91E-9493F85E1D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43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69FAB1-8D26-4868-B94F-4660006C2C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28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510CD8-29BD-4EDC-B1A6-BBE3F06A4D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10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89B737-8626-4A53-AF50-BB74663DA1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1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6A7163-5C0A-4918-AAFF-95C3EA8E89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5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0F8CF6-9CEC-409F-AE97-6DA8D3ADA3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1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14371B-2297-46F2-AAE7-55C862A4A8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7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18054E-65D3-476F-83BD-EB26318311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3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2F9175-FBCD-4D39-8F8E-7C6ABFC6AD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5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29B7BC-AD16-405A-A506-6874C402AE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5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4E9CF8-E5AD-4897-92F9-4BD676BEFC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84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A8EFE4-0418-4B07-9FC3-7597C51985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3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1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/>
          <a:lstStyle>
            <a:lvl1pPr marL="457200" indent="-457200"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341438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8382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0B0FB-D3E0-4D2B-996F-7E1713F5D887}" type="datetimeFigureOut">
              <a:rPr lang="en-US"/>
              <a:pPr>
                <a:defRPr/>
              </a:pPr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CFFCA-233F-48AB-BA66-DF1F16846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7620000" y="6181726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500" b="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2016 Saint Mary’s Press</a:t>
            </a:r>
          </a:p>
          <a:p>
            <a:pPr algn="l"/>
            <a:r>
              <a:rPr lang="en-US" dirty="0" smtClean="0"/>
              <a:t>Living in Christ Series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0182" y="1981200"/>
            <a:ext cx="7345218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Effects of Grace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Document #: </a:t>
            </a:r>
            <a:r>
              <a:rPr lang="en-US" smtClean="0"/>
              <a:t>TX005792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057400" y="4495800"/>
            <a:ext cx="624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5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1" dirty="0" smtClean="0">
                <a:solidFill>
                  <a:schemeClr val="tx1"/>
                </a:solidFill>
              </a:rPr>
              <a:t>The Paschal Mystery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Unit 1, Chapter 1</a:t>
            </a:r>
          </a:p>
        </p:txBody>
      </p:sp>
    </p:spTree>
    <p:extLst>
      <p:ext uri="{BB962C8B-B14F-4D97-AF65-F5344CB8AC3E}">
        <p14:creationId xmlns:p14="http://schemas.microsoft.com/office/powerpoint/2010/main" val="159368467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sz="2700" b="0" dirty="0" smtClean="0"/>
              <a:t>Grace perfects the virtues and good qualities we develop</a:t>
            </a:r>
            <a:br>
              <a:rPr lang="en-US" sz="2700" b="0" dirty="0" smtClean="0"/>
            </a:br>
            <a:r>
              <a:rPr lang="en-US" sz="2700" b="0" dirty="0" smtClean="0"/>
              <a:t>in life.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5486400"/>
            <a:ext cx="12762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</a:t>
            </a:r>
            <a:r>
              <a:rPr lang="en-US" sz="600" dirty="0" err="1">
                <a:solidFill>
                  <a:srgbClr val="A6A6A6"/>
                </a:solidFill>
              </a:rPr>
              <a:t>sandyman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3" name="Picture 2" descr="slide 10-shutterstock_15146877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77281"/>
            <a:ext cx="5562600" cy="37014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Grace offers us a parent-child relationship with God.</a:t>
            </a:r>
            <a:endParaRPr lang="en-US" sz="2400" b="0" dirty="0" smtClean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1564" y="5867400"/>
            <a:ext cx="144323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</a:t>
            </a:r>
            <a:r>
              <a:rPr lang="en-US" sz="600" dirty="0" err="1">
                <a:solidFill>
                  <a:srgbClr val="A6A6A6"/>
                </a:solidFill>
              </a:rPr>
              <a:t>pixelheadphoto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3" name="Content Placeholder 2" descr="slide 11-shutterstock_24584203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" r="635"/>
          <a:stretch>
            <a:fillRect/>
          </a:stretch>
        </p:blipFill>
        <p:spPr>
          <a:xfrm>
            <a:off x="1145904" y="1371600"/>
            <a:ext cx="670269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Grace makes us holy, healing our souls of sin.</a:t>
            </a:r>
            <a:endParaRPr lang="en-US" sz="2400" b="0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371600" y="5911334"/>
            <a:ext cx="5029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grace21 / </a:t>
            </a:r>
            <a:r>
              <a:rPr lang="en-US" sz="600" dirty="0" err="1">
                <a:solidFill>
                  <a:srgbClr val="A6A6A6"/>
                </a:solidFill>
              </a:rPr>
              <a:t>iStock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3" name="Picture 2" descr="slide 12-iStock_000067846667_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5801032" cy="449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2700" b="0" dirty="0" smtClean="0"/>
              <a:t>Grace allows us to respond to God’s call to enter into eternal life.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1" descr="slide 13-shutterstock_27883549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5715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943600" y="5606534"/>
            <a:ext cx="2895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</a:t>
            </a:r>
            <a:r>
              <a:rPr lang="en-US" sz="600" dirty="0" err="1">
                <a:solidFill>
                  <a:srgbClr val="A6A6A6"/>
                </a:solidFill>
              </a:rPr>
              <a:t>Creativa</a:t>
            </a:r>
            <a:r>
              <a:rPr lang="en-US" sz="600" dirty="0">
                <a:solidFill>
                  <a:srgbClr val="A6A6A6"/>
                </a:solidFill>
              </a:rPr>
              <a:t> Images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48400" y="1143000"/>
            <a:ext cx="2514600" cy="4648200"/>
          </a:xfrm>
        </p:spPr>
        <p:txBody>
          <a:bodyPr/>
          <a:lstStyle/>
          <a:p>
            <a:pPr lvl="0"/>
            <a:r>
              <a:rPr lang="en-US" b="0" dirty="0" smtClean="0"/>
              <a:t>The lasting effects of Original Sin </a:t>
            </a:r>
            <a:br>
              <a:rPr lang="en-US" b="0" dirty="0" smtClean="0"/>
            </a:br>
            <a:r>
              <a:rPr lang="en-US" b="0" dirty="0" smtClean="0"/>
              <a:t>are </a:t>
            </a:r>
            <a:r>
              <a:rPr lang="en-US" b="0" i="1" dirty="0" smtClean="0"/>
              <a:t>real.</a:t>
            </a:r>
            <a:br>
              <a:rPr lang="en-US" b="0" i="1" dirty="0" smtClean="0"/>
            </a:br>
            <a:r>
              <a:rPr lang="en-US" b="0" i="1" dirty="0" smtClean="0"/>
              <a:t/>
            </a:r>
            <a:br>
              <a:rPr lang="en-US" b="0" i="1" dirty="0" smtClean="0"/>
            </a:br>
            <a:r>
              <a:rPr lang="en-US" b="0" dirty="0"/>
              <a:t>Original Sin has shattered our harmony with God</a:t>
            </a:r>
            <a:r>
              <a:rPr lang="en-US" b="0" dirty="0" smtClean="0"/>
              <a:t>, </a:t>
            </a:r>
            <a:r>
              <a:rPr lang="en-US" b="0" dirty="0"/>
              <a:t>with </a:t>
            </a:r>
            <a:r>
              <a:rPr lang="en-US" b="0" dirty="0" smtClean="0"/>
              <a:t>others, and </a:t>
            </a:r>
            <a:r>
              <a:rPr lang="en-US" b="0" dirty="0"/>
              <a:t>with the world we live in.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228600" y="5105400"/>
            <a:ext cx="1447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</a:schemeClr>
                </a:solidFill>
              </a:rPr>
              <a:t>© Alberto </a:t>
            </a:r>
            <a:r>
              <a:rPr lang="en-US" sz="600" dirty="0" err="1">
                <a:solidFill>
                  <a:schemeClr val="bg1">
                    <a:lumMod val="65000"/>
                  </a:schemeClr>
                </a:solidFill>
              </a:rPr>
              <a:t>Loyo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n-US" sz="600" dirty="0" err="1">
                <a:solidFill>
                  <a:schemeClr val="bg1">
                    <a:lumMod val="65000"/>
                  </a:schemeClr>
                </a:solidFill>
              </a:rPr>
              <a:t>Shutterstock.com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3" name="Picture 2" descr="slide 2-shutterstock_1711302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1" y="1143000"/>
            <a:ext cx="5965860" cy="3962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686800" cy="457200"/>
          </a:xfrm>
        </p:spPr>
        <p:txBody>
          <a:bodyPr/>
          <a:lstStyle/>
          <a:p>
            <a:r>
              <a:rPr lang="en-US" b="0" dirty="0" smtClean="0"/>
              <a:t>Original Sin has affected how we feel about ourselves.</a:t>
            </a:r>
            <a:br>
              <a:rPr lang="en-US" b="0" dirty="0" smtClean="0"/>
            </a:br>
            <a:endParaRPr lang="en-US" b="0" dirty="0"/>
          </a:p>
        </p:txBody>
      </p:sp>
      <p:sp>
        <p:nvSpPr>
          <p:cNvPr id="6" name="Rectangle 5"/>
          <p:cNvSpPr/>
          <p:nvPr/>
        </p:nvSpPr>
        <p:spPr>
          <a:xfrm>
            <a:off x="6598694" y="5073134"/>
            <a:ext cx="117370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</a:t>
            </a:r>
            <a:r>
              <a:rPr lang="en-US" sz="600" dirty="0" err="1">
                <a:solidFill>
                  <a:srgbClr val="A6A6A6"/>
                </a:solidFill>
              </a:rPr>
              <a:t>Anelina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2" name="Picture 1" descr="slide 3-shutterstock_25230883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6400800" cy="42667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953000"/>
            <a:ext cx="8458200" cy="838200"/>
          </a:xfrm>
        </p:spPr>
        <p:txBody>
          <a:bodyPr/>
          <a:lstStyle/>
          <a:p>
            <a:r>
              <a:rPr lang="en-US" b="0" dirty="0" smtClean="0"/>
              <a:t>Even so, God’s grace is much stronger than humanity’s sinfulness.</a:t>
            </a:r>
            <a:endParaRPr lang="en-US" b="0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5867400" y="4539734"/>
            <a:ext cx="3657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Gustavo </a:t>
            </a:r>
            <a:r>
              <a:rPr lang="en-US" sz="600" dirty="0" err="1">
                <a:solidFill>
                  <a:srgbClr val="A6A6A6"/>
                </a:solidFill>
              </a:rPr>
              <a:t>Frazao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3" name="Picture 2" descr="slide 4-shutterstock_26080697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200"/>
            <a:ext cx="5805198" cy="411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552629"/>
            <a:ext cx="8229600" cy="533400"/>
          </a:xfrm>
        </p:spPr>
        <p:txBody>
          <a:bodyPr>
            <a:noAutofit/>
          </a:bodyPr>
          <a:lstStyle/>
          <a:p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a:rPr>
              <a:t>Humanity Was </a:t>
            </a: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C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a:rPr>
              <a:t>reated in God’s </a:t>
            </a: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I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a:rPr>
              <a:t>mage</a:t>
            </a:r>
            <a:endParaRPr lang="en-US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019800"/>
            <a:ext cx="4419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rgbClr val="A6A6A6"/>
                </a:solidFill>
              </a:rPr>
              <a:t>© matsuregional.com </a:t>
            </a:r>
            <a:endParaRPr lang="en-US" sz="600" dirty="0">
              <a:solidFill>
                <a:srgbClr val="A6A6A6"/>
              </a:solidFill>
            </a:endParaRPr>
          </a:p>
        </p:txBody>
      </p:sp>
      <p:pic>
        <p:nvPicPr>
          <p:cNvPr id="2" name="Picture 1" descr="slide 5-shutterstock_1379080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14600"/>
            <a:ext cx="5347800" cy="356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799750" y="1066800"/>
            <a:ext cx="64770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able to enter into communion with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united with others as caretakers of the earth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capable of self-knowledge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070" y="5029200"/>
            <a:ext cx="8839200" cy="762000"/>
          </a:xfrm>
        </p:spPr>
        <p:txBody>
          <a:bodyPr/>
          <a:lstStyle/>
          <a:p>
            <a:r>
              <a:rPr lang="en-US" b="0" dirty="0" smtClean="0"/>
              <a:t>God’s grace can restore that original holiness and righteousness.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5943600" y="4800600"/>
            <a:ext cx="2590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</a:t>
            </a:r>
            <a:r>
              <a:rPr lang="en-US" sz="600" dirty="0" err="1">
                <a:solidFill>
                  <a:srgbClr val="A6A6A6"/>
                </a:solidFill>
              </a:rPr>
              <a:t>CHOATphotographer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3" name="Picture 2" descr="slide 6-shutterstock_26689606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6096000" cy="44020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charset="0"/>
                <a:cs typeface="Arial" charset="0"/>
              </a:rPr>
              <a:t>What Is Grace?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6553200" y="5606534"/>
            <a:ext cx="2590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</a:t>
            </a:r>
            <a:r>
              <a:rPr lang="en-US" sz="600" dirty="0" err="1">
                <a:solidFill>
                  <a:srgbClr val="A6A6A6"/>
                </a:solidFill>
              </a:rPr>
              <a:t>schatzy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3" name="Picture 2" descr="slide 7-shutterstock_2515512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400800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Grace is participation in the life of God.</a:t>
            </a:r>
          </a:p>
          <a:p>
            <a:r>
              <a:rPr lang="en-US" sz="2400" dirty="0" smtClean="0"/>
              <a:t>Grace is God’s own life infused into our human souls.</a:t>
            </a:r>
          </a:p>
          <a:p>
            <a:r>
              <a:rPr lang="en-US" sz="2400" dirty="0" smtClean="0"/>
              <a:t>Grace is the help we need to respond to God’s call to be his adopted sons and daughters.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1350628" y="9144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What Is Grace</a:t>
            </a:r>
            <a:r>
              <a:rPr lang="en-US" sz="3200" b="1" dirty="0" smtClean="0"/>
              <a:t>? </a:t>
            </a:r>
            <a:r>
              <a:rPr lang="en-US" sz="2000" i="1" dirty="0" smtClean="0"/>
              <a:t>(cont’d.)</a:t>
            </a:r>
            <a:endParaRPr lang="en-US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14400" y="1051341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Effects of Grace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Grace</a:t>
            </a:r>
            <a:r>
              <a:rPr lang="en-US" sz="2400" dirty="0" smtClean="0"/>
              <a:t> allows us to love with Christ’s love.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73111"/>
            <a:ext cx="4648200" cy="309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752600" y="5522327"/>
            <a:ext cx="25908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A6A6A6"/>
                </a:solidFill>
              </a:rPr>
              <a:t>© </a:t>
            </a:r>
            <a:r>
              <a:rPr lang="en-US" sz="500" dirty="0" err="1" smtClean="0">
                <a:solidFill>
                  <a:srgbClr val="A6A6A6"/>
                </a:solidFill>
              </a:rPr>
              <a:t>kojoku</a:t>
            </a:r>
            <a:r>
              <a:rPr lang="en-US" sz="500" dirty="0" smtClean="0">
                <a:solidFill>
                  <a:srgbClr val="A6A6A6"/>
                </a:solidFill>
              </a:rPr>
              <a:t> </a:t>
            </a:r>
            <a:r>
              <a:rPr lang="en-US" sz="500" dirty="0">
                <a:solidFill>
                  <a:srgbClr val="A6A6A6"/>
                </a:solidFill>
              </a:rPr>
              <a:t>/ Shutterstock.com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C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800" dirty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6118</TotalTime>
  <Words>239</Words>
  <Application>Microsoft Macintosh PowerPoint</Application>
  <PresentationFormat>On-screen Show (4:3)</PresentationFormat>
  <Paragraphs>46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LIC Presentation template</vt:lpstr>
      <vt:lpstr>Effects of Grace</vt:lpstr>
      <vt:lpstr>The lasting effects of Original Sin  are real.  Original Sin has shattered our harmony with God, with others, and with the world we live in.   </vt:lpstr>
      <vt:lpstr>Original Sin has affected how we feel about ourselves. </vt:lpstr>
      <vt:lpstr>Even so, God’s grace is much stronger than humanity’s sinfulness.</vt:lpstr>
      <vt:lpstr>Humanity Was Created in God’s Image</vt:lpstr>
      <vt:lpstr>God’s grace can restore that original holiness and righteousness. </vt:lpstr>
      <vt:lpstr>What Is Grace?</vt:lpstr>
      <vt:lpstr>PowerPoint Presentation</vt:lpstr>
      <vt:lpstr>The Effects of Grace</vt:lpstr>
      <vt:lpstr>Grace perfects the virtues and good qualities we develop in life. </vt:lpstr>
      <vt:lpstr>Grace offers us a parent-child relationship with God.</vt:lpstr>
      <vt:lpstr>Grace makes us holy, healing our souls of sin.</vt:lpstr>
      <vt:lpstr>Grace allows us to respond to God’s call to enter into eternal life. </vt:lpstr>
    </vt:vector>
  </TitlesOfParts>
  <Company>Saint Mary's Press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 Martinka</dc:creator>
  <cp:lastModifiedBy>Microsoft Office User</cp:lastModifiedBy>
  <cp:revision>111</cp:revision>
  <dcterms:created xsi:type="dcterms:W3CDTF">2010-11-09T18:27:08Z</dcterms:created>
  <dcterms:modified xsi:type="dcterms:W3CDTF">2016-04-26T16:19:23Z</dcterms:modified>
</cp:coreProperties>
</file>