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85298" autoAdjust="0"/>
  </p:normalViewPr>
  <p:slideViewPr>
    <p:cSldViewPr>
      <p:cViewPr varScale="1">
        <p:scale>
          <a:sx n="90" d="100"/>
          <a:sy n="90" d="100"/>
        </p:scale>
        <p:origin x="1476"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421640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some ways of worshipping God that the students may wish to incorporate into their spiritual practice, along with communal worship at church.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second sidebar in article 52 of the student book, “Communal Worship in the Book of Revelation.” On the board, list all of the beings who are mentioned as part of the community joined together in worship.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in the Eucharistic Liturgy, we are united with all of these communities, and with Christ himself.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 Explain that the goal of God’s plan for us is communion with God and unity with all people. Ask how some of the individual spiritual practices help to unite us with God, and with those joined together in worship, as listed on the board.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Remind the students that Christ established the Church as the means of salvation. (Later slides address salvation for those who do not know the Gospel.)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volunteers to summarize each of the four Marks of the Church. (See the introduction to unit 2 of the student book.) The means of salvation (Revelation, Sacraments, and ordained ministry) are explained in the following slides.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volunteers to read John 14:6, Mark 16:16, and John 3:5. (Later slides address salvation for those outside the Church.)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what it means to say that the Church is a sign of salvation and the instrument of salvation, as in article 50 of the student book.</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With the students, brainstorm some Church doctrines or beliefs that might contribute to this answer.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what is necessary for salvation for those who do not know the Gospel, as in the section “Salvation Is Offered to All People” in article 51 of the student book: “They nevertheless sincerely seek God and, moved by his grace, try to do his will as they know it in their conscience.”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the Holy Spirit works through non-Catholic churches to offer salvation to their members. Direct the students to read the sidebar in article 52 of the student book, “Why Are You Catholic?” Discuss the importance of being able to answer this question.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missionary mandate given by Jesus to his followers, as in Matthew 28:19, and what it might mean for young Catholics today.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dirty="0" smtClean="0"/>
              <a:t>Church</a:t>
            </a:r>
            <a:br>
              <a:rPr lang="en-US" dirty="0" smtClean="0"/>
            </a:br>
            <a:r>
              <a:rPr lang="en-US" dirty="0" smtClean="0"/>
              <a:t>and </a:t>
            </a:r>
            <a:r>
              <a:rPr lang="en-US" dirty="0"/>
              <a:t>Salvation</a:t>
            </a:r>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 </a:t>
            </a:r>
            <a:r>
              <a:rPr lang="en-US" b="1" i="1" dirty="0" smtClean="0"/>
              <a:t>The Church</a:t>
            </a:r>
          </a:p>
          <a:p>
            <a:pPr marL="0" indent="0" algn="ctr">
              <a:buNone/>
            </a:pPr>
            <a:r>
              <a:rPr lang="en-US" dirty="0"/>
              <a:t>Unit </a:t>
            </a:r>
            <a:r>
              <a:rPr lang="en-US" dirty="0" smtClean="0"/>
              <a:t>4, </a:t>
            </a:r>
            <a:r>
              <a:rPr lang="en-US" dirty="0"/>
              <a:t>Chapter </a:t>
            </a:r>
            <a:r>
              <a:rPr lang="en-US" dirty="0" smtClean="0"/>
              <a:t>12</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TX005562</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Needs Religion?</a:t>
            </a:r>
          </a:p>
        </p:txBody>
      </p:sp>
      <p:sp>
        <p:nvSpPr>
          <p:cNvPr id="7" name="Text Placeholder 3"/>
          <p:cNvSpPr>
            <a:spLocks noGrp="1"/>
          </p:cNvSpPr>
          <p:nvPr>
            <p:ph idx="1"/>
          </p:nvPr>
        </p:nvSpPr>
        <p:spPr>
          <a:prstGeom prst="rect">
            <a:avLst/>
          </a:prstGeom>
        </p:spPr>
        <p:txBody>
          <a:bodyPr/>
          <a:lstStyle/>
          <a:p>
            <a:r>
              <a:rPr lang="en-US" dirty="0"/>
              <a:t>People sometimes say they have a </a:t>
            </a:r>
            <a:r>
              <a:rPr lang="en-US" dirty="0" smtClean="0"/>
              <a:t>right</a:t>
            </a:r>
            <a:br>
              <a:rPr lang="en-US" dirty="0" smtClean="0"/>
            </a:br>
            <a:r>
              <a:rPr lang="en-US" dirty="0" smtClean="0"/>
              <a:t>to </a:t>
            </a:r>
            <a:r>
              <a:rPr lang="en-US" dirty="0"/>
              <a:t>worship God in their own way.	</a:t>
            </a:r>
          </a:p>
          <a:p>
            <a:r>
              <a:rPr lang="en-US" dirty="0" smtClean="0"/>
              <a:t>How </a:t>
            </a:r>
            <a:r>
              <a:rPr lang="en-US" dirty="0"/>
              <a:t>does God wish to be worshipped?</a:t>
            </a:r>
          </a:p>
          <a:p>
            <a:r>
              <a:rPr lang="en-US" dirty="0" smtClean="0"/>
              <a:t>God </a:t>
            </a:r>
            <a:r>
              <a:rPr lang="en-US" dirty="0"/>
              <a:t>wishes to be </a:t>
            </a:r>
            <a:r>
              <a:rPr lang="en-US" dirty="0" smtClean="0"/>
              <a:t/>
            </a:r>
            <a:br>
              <a:rPr lang="en-US" dirty="0" smtClean="0"/>
            </a:br>
            <a:r>
              <a:rPr lang="en-US" dirty="0" smtClean="0"/>
              <a:t>worshipped </a:t>
            </a:r>
            <a:r>
              <a:rPr lang="en-US" dirty="0"/>
              <a:t>by </a:t>
            </a:r>
            <a:r>
              <a:rPr lang="en-US" dirty="0" smtClean="0"/>
              <a:t/>
            </a:r>
            <a:br>
              <a:rPr lang="en-US" dirty="0" smtClean="0"/>
            </a:br>
            <a:r>
              <a:rPr lang="en-US" dirty="0" smtClean="0"/>
              <a:t>people </a:t>
            </a:r>
            <a:r>
              <a:rPr lang="en-US" dirty="0"/>
              <a:t>joined </a:t>
            </a:r>
            <a:r>
              <a:rPr lang="en-US" dirty="0" smtClean="0"/>
              <a:t/>
            </a:r>
            <a:br>
              <a:rPr lang="en-US" dirty="0" smtClean="0"/>
            </a:br>
            <a:r>
              <a:rPr lang="en-US" dirty="0" smtClean="0"/>
              <a:t>together </a:t>
            </a:r>
            <a:r>
              <a:rPr lang="en-US" dirty="0"/>
              <a:t>in </a:t>
            </a:r>
            <a:r>
              <a:rPr lang="en-US" dirty="0" smtClean="0"/>
              <a:t/>
            </a:r>
            <a:br>
              <a:rPr lang="en-US" dirty="0" smtClean="0"/>
            </a:br>
            <a:r>
              <a:rPr lang="en-US" dirty="0" smtClean="0"/>
              <a:t>communities</a:t>
            </a:r>
            <a:r>
              <a:rPr lang="en-US" dirty="0"/>
              <a:t>, not </a:t>
            </a:r>
            <a:r>
              <a:rPr lang="en-US" dirty="0" smtClean="0"/>
              <a:t/>
            </a:r>
            <a:br>
              <a:rPr lang="en-US" dirty="0" smtClean="0"/>
            </a:br>
            <a:r>
              <a:rPr lang="en-US" dirty="0" smtClean="0"/>
              <a:t>just </a:t>
            </a:r>
            <a:r>
              <a:rPr lang="en-US" dirty="0"/>
              <a:t>by isolated </a:t>
            </a:r>
            <a:r>
              <a:rPr lang="en-US" dirty="0" smtClean="0"/>
              <a:t/>
            </a:r>
            <a:br>
              <a:rPr lang="en-US" dirty="0" smtClean="0"/>
            </a:br>
            <a:r>
              <a:rPr lang="en-US" dirty="0" smtClean="0"/>
              <a:t>individuals</a:t>
            </a:r>
            <a:r>
              <a:rPr lang="en-US" dirty="0"/>
              <a:t>.</a:t>
            </a:r>
          </a:p>
        </p:txBody>
      </p:sp>
      <p:sp>
        <p:nvSpPr>
          <p:cNvPr id="6" name="TextBox 5"/>
          <p:cNvSpPr txBox="1"/>
          <p:nvPr/>
        </p:nvSpPr>
        <p:spPr bwMode="auto">
          <a:xfrm>
            <a:off x="4538833" y="578874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LoloStock</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4098" name="Picture 2" descr="C:\Users\bmartinka\Google Drive\SMP files\Church Chapter PPTs\New folder (2)\PPT_Images\C12S10-154578533Shutterstock.jpg"/>
          <p:cNvPicPr>
            <a:picLocks noChangeAspect="1" noChangeArrowheads="1"/>
          </p:cNvPicPr>
          <p:nvPr/>
        </p:nvPicPr>
        <p:blipFill>
          <a:blip r:embed="rId3" cstate="print"/>
          <a:srcRect/>
          <a:stretch>
            <a:fillRect/>
          </a:stretch>
        </p:blipFill>
        <p:spPr bwMode="auto">
          <a:xfrm>
            <a:off x="4648200" y="3200400"/>
            <a:ext cx="3794125" cy="2529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Social Nature </a:t>
            </a:r>
          </a:p>
        </p:txBody>
      </p:sp>
      <p:sp>
        <p:nvSpPr>
          <p:cNvPr id="7" name="Text Placeholder 3"/>
          <p:cNvSpPr>
            <a:spLocks noGrp="1"/>
          </p:cNvSpPr>
          <p:nvPr>
            <p:ph idx="1"/>
          </p:nvPr>
        </p:nvSpPr>
        <p:spPr>
          <a:xfrm>
            <a:off x="1371600" y="1752600"/>
            <a:ext cx="4419600" cy="4373563"/>
          </a:xfrm>
          <a:prstGeom prst="rect">
            <a:avLst/>
          </a:prstGeom>
        </p:spPr>
        <p:txBody>
          <a:bodyPr/>
          <a:lstStyle/>
          <a:p>
            <a:r>
              <a:rPr lang="en-US" dirty="0"/>
              <a:t>We are created to live in community, not in isolation. </a:t>
            </a:r>
          </a:p>
          <a:p>
            <a:r>
              <a:rPr lang="en-US" dirty="0" smtClean="0"/>
              <a:t>We </a:t>
            </a:r>
            <a:r>
              <a:rPr lang="en-US" dirty="0"/>
              <a:t>depend completely on Christ’s free gift of grace for our salvation. </a:t>
            </a:r>
          </a:p>
          <a:p>
            <a:r>
              <a:rPr lang="en-US" dirty="0" smtClean="0"/>
              <a:t>Christ </a:t>
            </a:r>
            <a:r>
              <a:rPr lang="en-US" dirty="0"/>
              <a:t>distributes this gift through the community of the Church.</a:t>
            </a:r>
          </a:p>
        </p:txBody>
      </p:sp>
      <p:sp>
        <p:nvSpPr>
          <p:cNvPr id="6" name="TextBox 5"/>
          <p:cNvSpPr txBox="1"/>
          <p:nvPr/>
        </p:nvSpPr>
        <p:spPr bwMode="auto">
          <a:xfrm>
            <a:off x="5839549" y="5399418"/>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Jorg</a:t>
            </a:r>
            <a:r>
              <a:rPr lang="en-US" sz="800" dirty="0" smtClean="0">
                <a:solidFill>
                  <a:schemeClr val="bg1">
                    <a:lumMod val="65000"/>
                  </a:schemeClr>
                </a:solidFill>
              </a:rPr>
              <a:t> </a:t>
            </a:r>
            <a:r>
              <a:rPr lang="en-US" sz="800" dirty="0" err="1" smtClean="0">
                <a:solidFill>
                  <a:schemeClr val="bg1">
                    <a:lumMod val="65000"/>
                  </a:schemeClr>
                </a:solidFill>
              </a:rPr>
              <a:t>Hackemann</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descr="C:\Users\bmartinka\Google Drive\SMP files\Church Chapter PPTs\New folder (2)\PPT_Images\C12S11-172979753Shutterstock.jpg"/>
          <p:cNvPicPr>
            <a:picLocks noChangeAspect="1" noChangeArrowheads="1"/>
          </p:cNvPicPr>
          <p:nvPr/>
        </p:nvPicPr>
        <p:blipFill>
          <a:blip r:embed="rId3" cstate="print"/>
          <a:srcRect/>
          <a:stretch>
            <a:fillRect/>
          </a:stretch>
        </p:blipFill>
        <p:spPr bwMode="auto">
          <a:xfrm>
            <a:off x="5826642" y="1118191"/>
            <a:ext cx="2649538" cy="423338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Communal Worship</a:t>
            </a:r>
          </a:p>
        </p:txBody>
      </p:sp>
      <p:sp>
        <p:nvSpPr>
          <p:cNvPr id="7" name="Text Placeholder 3"/>
          <p:cNvSpPr>
            <a:spLocks noGrp="1"/>
          </p:cNvSpPr>
          <p:nvPr>
            <p:ph idx="1"/>
          </p:nvPr>
        </p:nvSpPr>
        <p:spPr>
          <a:prstGeom prst="rect">
            <a:avLst/>
          </a:prstGeom>
        </p:spPr>
        <p:txBody>
          <a:bodyPr/>
          <a:lstStyle/>
          <a:p>
            <a:pPr marL="0" indent="0">
              <a:buNone/>
            </a:pPr>
            <a:r>
              <a:rPr lang="en-US" dirty="0"/>
              <a:t>When we participate in the </a:t>
            </a:r>
            <a:r>
              <a:rPr lang="en-US" dirty="0" smtClean="0"/>
              <a:t>Mass, </a:t>
            </a:r>
            <a:r>
              <a:rPr lang="en-US" dirty="0"/>
              <a:t>we are part of a community on many levels: </a:t>
            </a:r>
          </a:p>
          <a:p>
            <a:r>
              <a:rPr lang="en-US" dirty="0" smtClean="0"/>
              <a:t>the </a:t>
            </a:r>
            <a:r>
              <a:rPr lang="en-US" dirty="0"/>
              <a:t>liturgical </a:t>
            </a:r>
            <a:r>
              <a:rPr lang="en-US" dirty="0" smtClean="0"/>
              <a:t>assembly</a:t>
            </a:r>
            <a:endParaRPr lang="en-US" dirty="0"/>
          </a:p>
          <a:p>
            <a:r>
              <a:rPr lang="en-US" dirty="0" smtClean="0"/>
              <a:t>the </a:t>
            </a:r>
            <a:r>
              <a:rPr lang="en-US" dirty="0"/>
              <a:t>local church or </a:t>
            </a:r>
            <a:r>
              <a:rPr lang="en-US" dirty="0" smtClean="0"/>
              <a:t/>
            </a:r>
            <a:br>
              <a:rPr lang="en-US" dirty="0" smtClean="0"/>
            </a:br>
            <a:r>
              <a:rPr lang="en-US" dirty="0" smtClean="0"/>
              <a:t>diocese</a:t>
            </a:r>
            <a:endParaRPr lang="en-US" dirty="0"/>
          </a:p>
          <a:p>
            <a:r>
              <a:rPr lang="en-US" dirty="0" smtClean="0"/>
              <a:t>the </a:t>
            </a:r>
            <a:r>
              <a:rPr lang="en-US" dirty="0"/>
              <a:t>People of God </a:t>
            </a:r>
            <a:r>
              <a:rPr lang="en-US" dirty="0" smtClean="0"/>
              <a:t/>
            </a:r>
            <a:br>
              <a:rPr lang="en-US" dirty="0" smtClean="0"/>
            </a:br>
            <a:r>
              <a:rPr lang="en-US" dirty="0" smtClean="0"/>
              <a:t>throughout </a:t>
            </a:r>
            <a:r>
              <a:rPr lang="en-US" dirty="0"/>
              <a:t>the </a:t>
            </a:r>
            <a:r>
              <a:rPr lang="en-US" dirty="0" smtClean="0"/>
              <a:t>world </a:t>
            </a:r>
            <a:endParaRPr lang="en-US" dirty="0"/>
          </a:p>
          <a:p>
            <a:r>
              <a:rPr lang="en-US" dirty="0" smtClean="0"/>
              <a:t>the </a:t>
            </a:r>
            <a:r>
              <a:rPr lang="en-US" dirty="0"/>
              <a:t>worshippers in </a:t>
            </a:r>
            <a:r>
              <a:rPr lang="en-US" dirty="0" smtClean="0"/>
              <a:t/>
            </a:r>
            <a:br>
              <a:rPr lang="en-US" dirty="0" smtClean="0"/>
            </a:br>
            <a:r>
              <a:rPr lang="en-US" dirty="0" smtClean="0"/>
              <a:t>Heaven</a:t>
            </a:r>
            <a:endParaRPr lang="en-US" dirty="0"/>
          </a:p>
        </p:txBody>
      </p:sp>
      <p:sp>
        <p:nvSpPr>
          <p:cNvPr id="6" name="TextBox 5"/>
          <p:cNvSpPr txBox="1"/>
          <p:nvPr/>
        </p:nvSpPr>
        <p:spPr bwMode="auto">
          <a:xfrm>
            <a:off x="5110967" y="50292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©Pierre-Yves </a:t>
            </a:r>
            <a:r>
              <a:rPr lang="en-US" sz="800" dirty="0" err="1" smtClean="0">
                <a:solidFill>
                  <a:schemeClr val="bg1">
                    <a:lumMod val="65000"/>
                  </a:schemeClr>
                </a:solidFill>
              </a:rPr>
              <a:t>Babelon</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12S12-140740294Shutterstock.jpg"/>
          <p:cNvPicPr>
            <a:picLocks noChangeAspect="1" noChangeArrowheads="1"/>
          </p:cNvPicPr>
          <p:nvPr/>
        </p:nvPicPr>
        <p:blipFill>
          <a:blip r:embed="rId3" cstate="print"/>
          <a:srcRect/>
          <a:stretch>
            <a:fillRect/>
          </a:stretch>
        </p:blipFill>
        <p:spPr bwMode="auto">
          <a:xfrm>
            <a:off x="5048693" y="2743200"/>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Worship</a:t>
            </a:r>
          </a:p>
        </p:txBody>
      </p:sp>
      <p:sp>
        <p:nvSpPr>
          <p:cNvPr id="7" name="Text Placeholder 3"/>
          <p:cNvSpPr>
            <a:spLocks noGrp="1"/>
          </p:cNvSpPr>
          <p:nvPr>
            <p:ph idx="1"/>
          </p:nvPr>
        </p:nvSpPr>
        <p:spPr>
          <a:prstGeom prst="rect">
            <a:avLst/>
          </a:prstGeom>
        </p:spPr>
        <p:txBody>
          <a:bodyPr/>
          <a:lstStyle/>
          <a:p>
            <a:r>
              <a:rPr lang="en-US" dirty="0"/>
              <a:t>We also worship God through our individual devotions. </a:t>
            </a:r>
          </a:p>
          <a:p>
            <a:r>
              <a:rPr lang="en-US" dirty="0" smtClean="0"/>
              <a:t>Our </a:t>
            </a:r>
            <a:r>
              <a:rPr lang="en-US" dirty="0"/>
              <a:t>personal worship </a:t>
            </a:r>
            <a:r>
              <a:rPr lang="en-US" dirty="0" smtClean="0"/>
              <a:t/>
            </a:r>
            <a:br>
              <a:rPr lang="en-US" dirty="0" smtClean="0"/>
            </a:br>
            <a:r>
              <a:rPr lang="en-US" dirty="0" smtClean="0"/>
              <a:t>should </a:t>
            </a:r>
            <a:r>
              <a:rPr lang="en-US" dirty="0"/>
              <a:t>both draw us </a:t>
            </a:r>
            <a:r>
              <a:rPr lang="en-US" dirty="0" smtClean="0"/>
              <a:t>to </a:t>
            </a:r>
            <a:br>
              <a:rPr lang="en-US" dirty="0" smtClean="0"/>
            </a:br>
            <a:r>
              <a:rPr lang="en-US" dirty="0" smtClean="0"/>
              <a:t>communal </a:t>
            </a:r>
            <a:r>
              <a:rPr lang="en-US" dirty="0"/>
              <a:t>prayer  .  .  .</a:t>
            </a:r>
          </a:p>
          <a:p>
            <a:r>
              <a:rPr lang="en-US" dirty="0" smtClean="0"/>
              <a:t>and </a:t>
            </a:r>
            <a:r>
              <a:rPr lang="en-US" dirty="0"/>
              <a:t>complement the </a:t>
            </a:r>
            <a:r>
              <a:rPr lang="en-US" dirty="0" smtClean="0"/>
              <a:t/>
            </a:r>
            <a:br>
              <a:rPr lang="en-US" dirty="0" smtClean="0"/>
            </a:br>
            <a:r>
              <a:rPr lang="en-US" dirty="0" smtClean="0"/>
              <a:t>communal </a:t>
            </a:r>
            <a:r>
              <a:rPr lang="en-US" dirty="0"/>
              <a:t>worship </a:t>
            </a:r>
            <a:r>
              <a:rPr lang="en-US" dirty="0" smtClean="0"/>
              <a:t/>
            </a:r>
            <a:br>
              <a:rPr lang="en-US" dirty="0" smtClean="0"/>
            </a:br>
            <a:r>
              <a:rPr lang="en-US" dirty="0" smtClean="0"/>
              <a:t>of </a:t>
            </a:r>
            <a:r>
              <a:rPr lang="en-US" dirty="0"/>
              <a:t>the Church.</a:t>
            </a:r>
          </a:p>
          <a:p>
            <a:endParaRPr lang="en-US" dirty="0"/>
          </a:p>
        </p:txBody>
      </p:sp>
      <p:sp>
        <p:nvSpPr>
          <p:cNvPr id="6" name="TextBox 5"/>
          <p:cNvSpPr txBox="1"/>
          <p:nvPr/>
        </p:nvSpPr>
        <p:spPr bwMode="auto">
          <a:xfrm>
            <a:off x="5320326" y="488924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mangostock</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12S13-122253241Shutterstock.jpg"/>
          <p:cNvPicPr>
            <a:picLocks noChangeAspect="1" noChangeArrowheads="1"/>
          </p:cNvPicPr>
          <p:nvPr/>
        </p:nvPicPr>
        <p:blipFill>
          <a:blip r:embed="rId3" cstate="print"/>
          <a:srcRect/>
          <a:stretch>
            <a:fillRect/>
          </a:stretch>
        </p:blipFill>
        <p:spPr bwMode="auto">
          <a:xfrm>
            <a:off x="5181600" y="2590800"/>
            <a:ext cx="3443177" cy="2298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Fullness of Salvation</a:t>
            </a:r>
          </a:p>
        </p:txBody>
      </p:sp>
      <p:sp>
        <p:nvSpPr>
          <p:cNvPr id="7" name="Text Placeholder 3"/>
          <p:cNvSpPr>
            <a:spLocks noGrp="1"/>
          </p:cNvSpPr>
          <p:nvPr>
            <p:ph idx="1"/>
          </p:nvPr>
        </p:nvSpPr>
        <p:spPr>
          <a:prstGeom prst="rect">
            <a:avLst/>
          </a:prstGeom>
        </p:spPr>
        <p:txBody>
          <a:bodyPr/>
          <a:lstStyle/>
          <a:p>
            <a:r>
              <a:rPr lang="en-US" dirty="0"/>
              <a:t>Is it true that most people will go to Heaven, regardless of their religion?</a:t>
            </a:r>
          </a:p>
          <a:p>
            <a:r>
              <a:rPr lang="en-US" dirty="0" smtClean="0"/>
              <a:t>God </a:t>
            </a:r>
            <a:r>
              <a:rPr lang="en-US" dirty="0"/>
              <a:t>loves all </a:t>
            </a:r>
            <a:r>
              <a:rPr lang="en-US" dirty="0" smtClean="0"/>
              <a:t>people, </a:t>
            </a:r>
            <a:br>
              <a:rPr lang="en-US" dirty="0" smtClean="0"/>
            </a:br>
            <a:r>
              <a:rPr lang="en-US" dirty="0" smtClean="0"/>
              <a:t>and </a:t>
            </a:r>
            <a:r>
              <a:rPr lang="en-US" dirty="0"/>
              <a:t>his will is for </a:t>
            </a:r>
            <a:r>
              <a:rPr lang="en-US" dirty="0" smtClean="0"/>
              <a:t/>
            </a:r>
            <a:br>
              <a:rPr lang="en-US" dirty="0" smtClean="0"/>
            </a:br>
            <a:r>
              <a:rPr lang="en-US" dirty="0" smtClean="0"/>
              <a:t>everyone </a:t>
            </a:r>
            <a:r>
              <a:rPr lang="en-US" dirty="0"/>
              <a:t>to be saved. </a:t>
            </a:r>
          </a:p>
          <a:p>
            <a:r>
              <a:rPr lang="en-US" dirty="0" smtClean="0"/>
              <a:t>Jesus </a:t>
            </a:r>
            <a:r>
              <a:rPr lang="en-US" dirty="0"/>
              <a:t>Christ is the </a:t>
            </a:r>
            <a:r>
              <a:rPr lang="en-US" dirty="0" smtClean="0"/>
              <a:t>one</a:t>
            </a:r>
            <a:br>
              <a:rPr lang="en-US" dirty="0" smtClean="0"/>
            </a:br>
            <a:r>
              <a:rPr lang="en-US" dirty="0" smtClean="0"/>
              <a:t> </a:t>
            </a:r>
            <a:r>
              <a:rPr lang="en-US" dirty="0"/>
              <a:t>true path to salvation.</a:t>
            </a:r>
          </a:p>
          <a:p>
            <a:endParaRPr lang="en-US" dirty="0"/>
          </a:p>
        </p:txBody>
      </p:sp>
      <p:sp>
        <p:nvSpPr>
          <p:cNvPr id="6" name="TextBox 5"/>
          <p:cNvSpPr txBox="1"/>
          <p:nvPr/>
        </p:nvSpPr>
        <p:spPr bwMode="auto">
          <a:xfrm>
            <a:off x="5166210" y="5204637"/>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ChiccoDodiFC</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2290" name="Picture 2" descr="C:\Users\bmartinka\Google Drive\SMP files\Church Chapter PPTs\New folder (2)\PPT_Images\C12S2-164955986Shutterstock.jpg"/>
          <p:cNvPicPr>
            <a:picLocks noChangeAspect="1" noChangeArrowheads="1"/>
          </p:cNvPicPr>
          <p:nvPr/>
        </p:nvPicPr>
        <p:blipFill>
          <a:blip r:embed="rId4" cstate="print"/>
          <a:srcRect/>
          <a:stretch>
            <a:fillRect/>
          </a:stretch>
        </p:blipFill>
        <p:spPr bwMode="auto">
          <a:xfrm>
            <a:off x="5081212" y="2651937"/>
            <a:ext cx="347444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Fullness of the </a:t>
            </a:r>
            <a:r>
              <a:rPr lang="en-US" dirty="0" smtClean="0"/>
              <a:t>Church of Christ </a:t>
            </a:r>
            <a:endParaRPr lang="en-US" dirty="0"/>
          </a:p>
        </p:txBody>
      </p:sp>
      <p:sp>
        <p:nvSpPr>
          <p:cNvPr id="7" name="Text Placeholder 3"/>
          <p:cNvSpPr>
            <a:spLocks noGrp="1"/>
          </p:cNvSpPr>
          <p:nvPr>
            <p:ph idx="1"/>
          </p:nvPr>
        </p:nvSpPr>
        <p:spPr>
          <a:xfrm>
            <a:off x="1371600" y="1752600"/>
            <a:ext cx="4724400" cy="4373563"/>
          </a:xfrm>
          <a:prstGeom prst="rect">
            <a:avLst/>
          </a:prstGeom>
        </p:spPr>
        <p:txBody>
          <a:bodyPr/>
          <a:lstStyle/>
          <a:p>
            <a:pPr marL="0" indent="0">
              <a:buNone/>
            </a:pPr>
            <a:r>
              <a:rPr lang="en-US" dirty="0"/>
              <a:t>The Catholic Church is the only Church with the fullness of the four </a:t>
            </a:r>
            <a:r>
              <a:rPr lang="en-US" dirty="0" smtClean="0"/>
              <a:t>Marks of the Church:</a:t>
            </a:r>
            <a:endParaRPr lang="en-US" dirty="0"/>
          </a:p>
          <a:p>
            <a:r>
              <a:rPr lang="en-US" dirty="0" smtClean="0"/>
              <a:t>It </a:t>
            </a:r>
            <a:r>
              <a:rPr lang="en-US" dirty="0"/>
              <a:t>is One, Holy, Catholic, and Apostolic.</a:t>
            </a:r>
          </a:p>
          <a:p>
            <a:r>
              <a:rPr lang="en-US" dirty="0" smtClean="0"/>
              <a:t>It </a:t>
            </a:r>
            <a:r>
              <a:rPr lang="en-US" dirty="0"/>
              <a:t>alone has retained the fullness of the means of salvation.</a:t>
            </a:r>
          </a:p>
        </p:txBody>
      </p:sp>
      <p:sp>
        <p:nvSpPr>
          <p:cNvPr id="6" name="TextBox 5"/>
          <p:cNvSpPr txBox="1"/>
          <p:nvPr/>
        </p:nvSpPr>
        <p:spPr bwMode="auto">
          <a:xfrm>
            <a:off x="6477000" y="530827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Iakov</a:t>
            </a:r>
            <a:r>
              <a:rPr lang="en-US" sz="800" dirty="0" smtClean="0">
                <a:solidFill>
                  <a:schemeClr val="bg1">
                    <a:lumMod val="65000"/>
                  </a:schemeClr>
                </a:solidFill>
              </a:rPr>
              <a:t> Kalinin / Shutterstock.com</a:t>
            </a:r>
            <a:endParaRPr lang="en-US" sz="800" dirty="0">
              <a:solidFill>
                <a:schemeClr val="bg1">
                  <a:lumMod val="65000"/>
                </a:schemeClr>
              </a:solidFill>
            </a:endParaRPr>
          </a:p>
        </p:txBody>
      </p:sp>
      <p:pic>
        <p:nvPicPr>
          <p:cNvPr id="11266" name="Picture 2" descr="C:\Users\bmartinka\Google Drive\SMP files\Church Chapter PPTs\New folder (2)\PPT_Images\C12S3-99977387Shutterstock.jpg"/>
          <p:cNvPicPr>
            <a:picLocks noChangeAspect="1" noChangeArrowheads="1"/>
          </p:cNvPicPr>
          <p:nvPr/>
        </p:nvPicPr>
        <p:blipFill>
          <a:blip r:embed="rId4" cstate="print"/>
          <a:srcRect/>
          <a:stretch>
            <a:fillRect/>
          </a:stretch>
        </p:blipFill>
        <p:spPr bwMode="auto">
          <a:xfrm>
            <a:off x="6172200" y="1828800"/>
            <a:ext cx="2289175" cy="3434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Is Necessary for Salvation</a:t>
            </a:r>
          </a:p>
        </p:txBody>
      </p:sp>
      <p:sp>
        <p:nvSpPr>
          <p:cNvPr id="7" name="Text Placeholder 3"/>
          <p:cNvSpPr>
            <a:spLocks noGrp="1"/>
          </p:cNvSpPr>
          <p:nvPr>
            <p:ph idx="1"/>
          </p:nvPr>
        </p:nvSpPr>
        <p:spPr>
          <a:prstGeom prst="rect">
            <a:avLst/>
          </a:prstGeom>
        </p:spPr>
        <p:txBody>
          <a:bodyPr/>
          <a:lstStyle/>
          <a:p>
            <a:r>
              <a:rPr lang="en-US" dirty="0"/>
              <a:t>Christ is the one path to salvation, and he is present to us in the Church. </a:t>
            </a:r>
          </a:p>
          <a:p>
            <a:r>
              <a:rPr lang="en-US" dirty="0" smtClean="0"/>
              <a:t>Salvation </a:t>
            </a:r>
            <a:r>
              <a:rPr lang="en-US" dirty="0"/>
              <a:t>comes from Christ, our Head, through the Church, which is his Body.</a:t>
            </a:r>
          </a:p>
        </p:txBody>
      </p:sp>
      <p:sp>
        <p:nvSpPr>
          <p:cNvPr id="6" name="TextBox 5"/>
          <p:cNvSpPr txBox="1"/>
          <p:nvPr/>
        </p:nvSpPr>
        <p:spPr bwMode="auto">
          <a:xfrm>
            <a:off x="36576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StockPhotosArt</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42" name="Picture 2" descr="C:\Users\bmartinka\Google Drive\SMP files\Church Chapter PPTs\New folder (2)\PPT_Images\C12S4-265236128Shutterstock.jpg"/>
          <p:cNvPicPr>
            <a:picLocks noChangeAspect="1" noChangeArrowheads="1"/>
          </p:cNvPicPr>
          <p:nvPr/>
        </p:nvPicPr>
        <p:blipFill>
          <a:blip r:embed="rId3" cstate="print"/>
          <a:srcRect/>
          <a:stretch>
            <a:fillRect/>
          </a:stretch>
        </p:blipFill>
        <p:spPr bwMode="auto">
          <a:xfrm>
            <a:off x="2514600" y="3606800"/>
            <a:ext cx="4191000" cy="2794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Is a Sacrament</a:t>
            </a:r>
          </a:p>
        </p:txBody>
      </p:sp>
      <p:sp>
        <p:nvSpPr>
          <p:cNvPr id="7" name="Text Placeholder 3"/>
          <p:cNvSpPr>
            <a:spLocks noGrp="1"/>
          </p:cNvSpPr>
          <p:nvPr>
            <p:ph idx="1"/>
          </p:nvPr>
        </p:nvSpPr>
        <p:spPr>
          <a:prstGeom prst="rect">
            <a:avLst/>
          </a:prstGeom>
        </p:spPr>
        <p:txBody>
          <a:bodyPr/>
          <a:lstStyle/>
          <a:p>
            <a:r>
              <a:rPr lang="en-US" dirty="0"/>
              <a:t>A sacrament is a visible sign of God’s invisible grace.</a:t>
            </a:r>
          </a:p>
          <a:p>
            <a:r>
              <a:rPr lang="en-US" dirty="0" smtClean="0"/>
              <a:t>The </a:t>
            </a:r>
            <a:r>
              <a:rPr lang="en-US" dirty="0"/>
              <a:t>Church is the sacrament </a:t>
            </a:r>
            <a:r>
              <a:rPr lang="en-US" dirty="0" smtClean="0"/>
              <a:t/>
            </a:r>
            <a:br>
              <a:rPr lang="en-US" dirty="0" smtClean="0"/>
            </a:br>
            <a:r>
              <a:rPr lang="en-US" dirty="0" smtClean="0"/>
              <a:t>of </a:t>
            </a:r>
            <a:r>
              <a:rPr lang="en-US" dirty="0"/>
              <a:t>salvation  .  .  .</a:t>
            </a:r>
          </a:p>
          <a:p>
            <a:r>
              <a:rPr lang="en-US" dirty="0" smtClean="0"/>
              <a:t>both </a:t>
            </a:r>
            <a:r>
              <a:rPr lang="en-US" dirty="0"/>
              <a:t>a sign and an </a:t>
            </a:r>
            <a:r>
              <a:rPr lang="en-US" dirty="0" smtClean="0"/>
              <a:t/>
            </a:r>
            <a:br>
              <a:rPr lang="en-US" dirty="0" smtClean="0"/>
            </a:br>
            <a:r>
              <a:rPr lang="en-US" dirty="0" smtClean="0"/>
              <a:t>instrument </a:t>
            </a:r>
            <a:r>
              <a:rPr lang="en-US" dirty="0"/>
              <a:t>of the saving </a:t>
            </a:r>
            <a:r>
              <a:rPr lang="en-US" dirty="0" smtClean="0"/>
              <a:t/>
            </a:r>
            <a:br>
              <a:rPr lang="en-US" dirty="0" smtClean="0"/>
            </a:br>
            <a:r>
              <a:rPr lang="en-US" dirty="0" smtClean="0"/>
              <a:t>union </a:t>
            </a:r>
            <a:r>
              <a:rPr lang="en-US" dirty="0"/>
              <a:t>between God and </a:t>
            </a:r>
            <a:r>
              <a:rPr lang="en-US" dirty="0" smtClean="0"/>
              <a:t/>
            </a:r>
            <a:br>
              <a:rPr lang="en-US" dirty="0" smtClean="0"/>
            </a:br>
            <a:r>
              <a:rPr lang="en-US" dirty="0" smtClean="0"/>
              <a:t>humans</a:t>
            </a:r>
            <a:r>
              <a:rPr lang="en-US" dirty="0"/>
              <a:t>.</a:t>
            </a:r>
          </a:p>
        </p:txBody>
      </p:sp>
      <p:sp>
        <p:nvSpPr>
          <p:cNvPr id="6" name="TextBox 5"/>
          <p:cNvSpPr txBox="1"/>
          <p:nvPr/>
        </p:nvSpPr>
        <p:spPr bwMode="auto">
          <a:xfrm>
            <a:off x="6324600" y="521527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kornilov007 / Shutterstock.com</a:t>
            </a:r>
            <a:endParaRPr lang="en-US" sz="800" dirty="0">
              <a:solidFill>
                <a:schemeClr val="bg1">
                  <a:lumMod val="65000"/>
                </a:schemeClr>
              </a:solidFill>
            </a:endParaRPr>
          </a:p>
        </p:txBody>
      </p:sp>
      <p:pic>
        <p:nvPicPr>
          <p:cNvPr id="9218" name="Picture 2" descr="C:\Users\bmartinka\Google Drive\SMP files\Church Chapter PPTs\New folder (2)\PPT_Images\C12S5-88458661Shutterstock.jpg"/>
          <p:cNvPicPr>
            <a:picLocks noChangeAspect="1" noChangeArrowheads="1"/>
          </p:cNvPicPr>
          <p:nvPr/>
        </p:nvPicPr>
        <p:blipFill>
          <a:blip r:embed="rId3" cstate="print"/>
          <a:srcRect/>
          <a:stretch>
            <a:fillRect/>
          </a:stretch>
        </p:blipFill>
        <p:spPr bwMode="auto">
          <a:xfrm>
            <a:off x="5862795" y="2590800"/>
            <a:ext cx="2519205"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Salvation for Those </a:t>
            </a:r>
            <a:r>
              <a:rPr lang="en-US" dirty="0" smtClean="0"/>
              <a:t>outside </a:t>
            </a:r>
            <a:r>
              <a:rPr lang="en-US" dirty="0"/>
              <a:t>the Church</a:t>
            </a:r>
          </a:p>
        </p:txBody>
      </p:sp>
      <p:sp>
        <p:nvSpPr>
          <p:cNvPr id="7" name="Text Placeholder 3"/>
          <p:cNvSpPr>
            <a:spLocks noGrp="1"/>
          </p:cNvSpPr>
          <p:nvPr>
            <p:ph idx="1"/>
          </p:nvPr>
        </p:nvSpPr>
        <p:spPr>
          <a:prstGeom prst="rect">
            <a:avLst/>
          </a:prstGeom>
        </p:spPr>
        <p:txBody>
          <a:bodyPr/>
          <a:lstStyle/>
          <a:p>
            <a:r>
              <a:rPr lang="en-US" dirty="0"/>
              <a:t>Is it true that only Catholics can be saved?</a:t>
            </a:r>
          </a:p>
          <a:p>
            <a:r>
              <a:rPr lang="en-US" dirty="0" smtClean="0"/>
              <a:t>The </a:t>
            </a:r>
            <a:r>
              <a:rPr lang="en-US" dirty="0"/>
              <a:t>answer is no.</a:t>
            </a:r>
          </a:p>
        </p:txBody>
      </p:sp>
      <p:sp>
        <p:nvSpPr>
          <p:cNvPr id="6" name="TextBox 5"/>
          <p:cNvSpPr txBox="1"/>
          <p:nvPr/>
        </p:nvSpPr>
        <p:spPr bwMode="auto">
          <a:xfrm>
            <a:off x="20574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Ints</a:t>
            </a:r>
            <a:r>
              <a:rPr lang="en-US" sz="800" dirty="0" smtClean="0">
                <a:solidFill>
                  <a:schemeClr val="bg1">
                    <a:lumMod val="65000"/>
                  </a:schemeClr>
                </a:solidFill>
              </a:rPr>
              <a:t> </a:t>
            </a:r>
            <a:r>
              <a:rPr lang="en-US" sz="800" dirty="0" err="1" smtClean="0">
                <a:solidFill>
                  <a:schemeClr val="bg1">
                    <a:lumMod val="65000"/>
                  </a:schemeClr>
                </a:solidFill>
              </a:rPr>
              <a:t>Vikmanis</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12S6-58244269Shutterstock.jpg"/>
          <p:cNvPicPr>
            <a:picLocks noChangeAspect="1" noChangeArrowheads="1"/>
          </p:cNvPicPr>
          <p:nvPr/>
        </p:nvPicPr>
        <p:blipFill>
          <a:blip r:embed="rId3" cstate="print"/>
          <a:srcRect/>
          <a:stretch>
            <a:fillRect/>
          </a:stretch>
        </p:blipFill>
        <p:spPr bwMode="auto">
          <a:xfrm>
            <a:off x="2257648" y="3232298"/>
            <a:ext cx="4752752" cy="3168502"/>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Salvation Is Offered to All People</a:t>
            </a:r>
          </a:p>
        </p:txBody>
      </p:sp>
      <p:sp>
        <p:nvSpPr>
          <p:cNvPr id="7" name="Text Placeholder 3"/>
          <p:cNvSpPr>
            <a:spLocks noGrp="1"/>
          </p:cNvSpPr>
          <p:nvPr>
            <p:ph idx="1"/>
          </p:nvPr>
        </p:nvSpPr>
        <p:spPr>
          <a:xfrm>
            <a:off x="1371600" y="1752600"/>
            <a:ext cx="6781800" cy="4373563"/>
          </a:xfrm>
          <a:prstGeom prst="rect">
            <a:avLst/>
          </a:prstGeom>
        </p:spPr>
        <p:txBody>
          <a:bodyPr/>
          <a:lstStyle/>
          <a:p>
            <a:r>
              <a:rPr lang="en-US" dirty="0"/>
              <a:t>Through the ages, </a:t>
            </a:r>
            <a:r>
              <a:rPr lang="en-US" dirty="0" smtClean="0"/>
              <a:t/>
            </a:r>
            <a:br>
              <a:rPr lang="en-US" dirty="0" smtClean="0"/>
            </a:br>
            <a:r>
              <a:rPr lang="en-US" dirty="0" smtClean="0"/>
              <a:t>millions </a:t>
            </a:r>
            <a:r>
              <a:rPr lang="en-US" dirty="0"/>
              <a:t>of people </a:t>
            </a:r>
            <a:r>
              <a:rPr lang="en-US" dirty="0" smtClean="0"/>
              <a:t/>
            </a:r>
            <a:br>
              <a:rPr lang="en-US" dirty="0" smtClean="0"/>
            </a:br>
            <a:r>
              <a:rPr lang="en-US" dirty="0" smtClean="0"/>
              <a:t>never </a:t>
            </a:r>
            <a:r>
              <a:rPr lang="en-US" dirty="0"/>
              <a:t>had the </a:t>
            </a:r>
            <a:r>
              <a:rPr lang="en-US" dirty="0" smtClean="0"/>
              <a:t/>
            </a:r>
            <a:br>
              <a:rPr lang="en-US" dirty="0" smtClean="0"/>
            </a:br>
            <a:r>
              <a:rPr lang="en-US" dirty="0" smtClean="0"/>
              <a:t>chance </a:t>
            </a:r>
            <a:r>
              <a:rPr lang="en-US" dirty="0"/>
              <a:t>to join the </a:t>
            </a:r>
            <a:r>
              <a:rPr lang="en-US" dirty="0" smtClean="0"/>
              <a:t/>
            </a:r>
            <a:br>
              <a:rPr lang="en-US" dirty="0" smtClean="0"/>
            </a:br>
            <a:r>
              <a:rPr lang="en-US" dirty="0" smtClean="0"/>
              <a:t>Church</a:t>
            </a:r>
            <a:r>
              <a:rPr lang="en-US" dirty="0"/>
              <a:t>.</a:t>
            </a:r>
          </a:p>
          <a:p>
            <a:r>
              <a:rPr lang="en-US" dirty="0" smtClean="0"/>
              <a:t>If </a:t>
            </a:r>
            <a:r>
              <a:rPr lang="en-US" dirty="0"/>
              <a:t>the Church is </a:t>
            </a:r>
            <a:r>
              <a:rPr lang="en-US" dirty="0" smtClean="0"/>
              <a:t/>
            </a:r>
            <a:br>
              <a:rPr lang="en-US" dirty="0" smtClean="0"/>
            </a:br>
            <a:r>
              <a:rPr lang="en-US" dirty="0" smtClean="0"/>
              <a:t>necessary </a:t>
            </a:r>
            <a:r>
              <a:rPr lang="en-US" dirty="0"/>
              <a:t>for </a:t>
            </a:r>
            <a:r>
              <a:rPr lang="en-US" dirty="0" smtClean="0"/>
              <a:t/>
            </a:r>
            <a:br>
              <a:rPr lang="en-US" dirty="0" smtClean="0"/>
            </a:br>
            <a:r>
              <a:rPr lang="en-US" dirty="0" smtClean="0"/>
              <a:t>salvation</a:t>
            </a:r>
            <a:r>
              <a:rPr lang="en-US" dirty="0"/>
              <a:t>, how </a:t>
            </a:r>
            <a:r>
              <a:rPr lang="en-US" dirty="0" smtClean="0"/>
              <a:t/>
            </a:r>
            <a:br>
              <a:rPr lang="en-US" dirty="0" smtClean="0"/>
            </a:br>
            <a:r>
              <a:rPr lang="en-US" dirty="0" smtClean="0"/>
              <a:t>could </a:t>
            </a:r>
            <a:r>
              <a:rPr lang="en-US" dirty="0"/>
              <a:t>such people be saved?</a:t>
            </a:r>
          </a:p>
          <a:p>
            <a:r>
              <a:rPr lang="en-US" dirty="0" smtClean="0"/>
              <a:t>Salvation </a:t>
            </a:r>
            <a:r>
              <a:rPr lang="en-US" dirty="0"/>
              <a:t>is available to them through God’s grace.</a:t>
            </a:r>
          </a:p>
        </p:txBody>
      </p:sp>
      <p:sp>
        <p:nvSpPr>
          <p:cNvPr id="6" name="TextBox 5"/>
          <p:cNvSpPr txBox="1"/>
          <p:nvPr/>
        </p:nvSpPr>
        <p:spPr bwMode="auto">
          <a:xfrm>
            <a:off x="4495800" y="44196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Frontpage</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12S7-17925568Shutterstock.jpg"/>
          <p:cNvPicPr>
            <a:picLocks noChangeAspect="1" noChangeArrowheads="1"/>
          </p:cNvPicPr>
          <p:nvPr/>
        </p:nvPicPr>
        <p:blipFill>
          <a:blip r:embed="rId3" cstate="print"/>
          <a:srcRect/>
          <a:stretch>
            <a:fillRect/>
          </a:stretch>
        </p:blipFill>
        <p:spPr bwMode="auto">
          <a:xfrm>
            <a:off x="4588398" y="1828800"/>
            <a:ext cx="3869802" cy="25908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Grace</a:t>
            </a:r>
          </a:p>
        </p:txBody>
      </p:sp>
      <p:sp>
        <p:nvSpPr>
          <p:cNvPr id="7" name="Text Placeholder 3"/>
          <p:cNvSpPr>
            <a:spLocks noGrp="1"/>
          </p:cNvSpPr>
          <p:nvPr>
            <p:ph idx="1"/>
          </p:nvPr>
        </p:nvSpPr>
        <p:spPr>
          <a:prstGeom prst="rect">
            <a:avLst/>
          </a:prstGeom>
        </p:spPr>
        <p:txBody>
          <a:bodyPr/>
          <a:lstStyle/>
          <a:p>
            <a:r>
              <a:rPr lang="en-US" dirty="0"/>
              <a:t>Grace is available outside the visible boundaries of the Church.</a:t>
            </a:r>
          </a:p>
          <a:p>
            <a:r>
              <a:rPr lang="en-US" dirty="0" smtClean="0"/>
              <a:t>It </a:t>
            </a:r>
            <a:r>
              <a:rPr lang="en-US" dirty="0"/>
              <a:t>still comes from </a:t>
            </a:r>
            <a:r>
              <a:rPr lang="en-US" dirty="0" smtClean="0"/>
              <a:t/>
            </a:r>
            <a:br>
              <a:rPr lang="en-US" dirty="0" smtClean="0"/>
            </a:br>
            <a:r>
              <a:rPr lang="en-US" dirty="0" smtClean="0"/>
              <a:t>Christ</a:t>
            </a:r>
            <a:r>
              <a:rPr lang="en-US" dirty="0"/>
              <a:t>, as a result </a:t>
            </a:r>
            <a:r>
              <a:rPr lang="en-US" dirty="0" smtClean="0"/>
              <a:t/>
            </a:r>
            <a:br>
              <a:rPr lang="en-US" dirty="0" smtClean="0"/>
            </a:br>
            <a:r>
              <a:rPr lang="en-US" dirty="0" smtClean="0"/>
              <a:t>of </a:t>
            </a:r>
            <a:r>
              <a:rPr lang="en-US" dirty="0"/>
              <a:t>his sacrifice.</a:t>
            </a:r>
          </a:p>
          <a:p>
            <a:r>
              <a:rPr lang="en-US" dirty="0" smtClean="0"/>
              <a:t>It </a:t>
            </a:r>
            <a:r>
              <a:rPr lang="en-US" dirty="0"/>
              <a:t>is communicated </a:t>
            </a:r>
            <a:r>
              <a:rPr lang="en-US" dirty="0" smtClean="0"/>
              <a:t/>
            </a:r>
            <a:br>
              <a:rPr lang="en-US" dirty="0" smtClean="0"/>
            </a:br>
            <a:r>
              <a:rPr lang="en-US" dirty="0" smtClean="0"/>
              <a:t>by </a:t>
            </a:r>
            <a:r>
              <a:rPr lang="en-US" dirty="0"/>
              <a:t>the Holy Spirit.</a:t>
            </a:r>
          </a:p>
        </p:txBody>
      </p:sp>
      <p:sp>
        <p:nvSpPr>
          <p:cNvPr id="6" name="TextBox 5"/>
          <p:cNvSpPr txBox="1"/>
          <p:nvPr/>
        </p:nvSpPr>
        <p:spPr bwMode="auto">
          <a:xfrm>
            <a:off x="4648200" y="5278419"/>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tingra</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6146" name="Picture 2" descr="C:\Users\bmartinka\Google Drive\SMP files\Church Chapter PPTs\New folder (2)\PPT_Images\C12S8-50390634iStock.jpg"/>
          <p:cNvPicPr>
            <a:picLocks noChangeAspect="1" noChangeArrowheads="1"/>
          </p:cNvPicPr>
          <p:nvPr/>
        </p:nvPicPr>
        <p:blipFill>
          <a:blip r:embed="rId3" cstate="print"/>
          <a:srcRect/>
          <a:stretch>
            <a:fillRect/>
          </a:stretch>
        </p:blipFill>
        <p:spPr bwMode="auto">
          <a:xfrm>
            <a:off x="4790854" y="2743200"/>
            <a:ext cx="3773709"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Church’s Mission</a:t>
            </a:r>
          </a:p>
        </p:txBody>
      </p:sp>
      <p:sp>
        <p:nvSpPr>
          <p:cNvPr id="7" name="Text Placeholder 3"/>
          <p:cNvSpPr>
            <a:spLocks noGrp="1"/>
          </p:cNvSpPr>
          <p:nvPr>
            <p:ph idx="1"/>
          </p:nvPr>
        </p:nvSpPr>
        <p:spPr>
          <a:prstGeom prst="rect">
            <a:avLst/>
          </a:prstGeom>
        </p:spPr>
        <p:txBody>
          <a:bodyPr/>
          <a:lstStyle/>
          <a:p>
            <a:r>
              <a:rPr lang="en-US" dirty="0"/>
              <a:t>The Church still has the sacred duty to preach the Gospel to all people.</a:t>
            </a:r>
          </a:p>
          <a:p>
            <a:r>
              <a:rPr lang="en-US" dirty="0" smtClean="0"/>
              <a:t>The </a:t>
            </a:r>
            <a:r>
              <a:rPr lang="en-US" dirty="0"/>
              <a:t>mission regarding non-Catholic Christians should lead us to Christian unity.</a:t>
            </a:r>
          </a:p>
          <a:p>
            <a:r>
              <a:rPr lang="en-US" dirty="0" smtClean="0"/>
              <a:t>The </a:t>
            </a:r>
            <a:r>
              <a:rPr lang="en-US" dirty="0"/>
              <a:t>mission regarding non-Christians involves respectful dialogue.</a:t>
            </a:r>
          </a:p>
        </p:txBody>
      </p:sp>
      <p:sp>
        <p:nvSpPr>
          <p:cNvPr id="6" name="TextBox 5"/>
          <p:cNvSpPr txBox="1"/>
          <p:nvPr/>
        </p:nvSpPr>
        <p:spPr bwMode="auto">
          <a:xfrm>
            <a:off x="2667000" y="64901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Anelina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122" name="Picture 2" descr="C:\Users\bmartinka\Google Drive\SMP files\Church Chapter PPTs\New folder (2)\PPT_Images\C12S9-246112852Shutterstock.jpg"/>
          <p:cNvPicPr>
            <a:picLocks noChangeAspect="1" noChangeArrowheads="1"/>
          </p:cNvPicPr>
          <p:nvPr/>
        </p:nvPicPr>
        <p:blipFill>
          <a:blip r:embed="rId3" cstate="print"/>
          <a:srcRect/>
          <a:stretch>
            <a:fillRect/>
          </a:stretch>
        </p:blipFill>
        <p:spPr bwMode="auto">
          <a:xfrm>
            <a:off x="2743200" y="4243843"/>
            <a:ext cx="3369470" cy="22463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1663</TotalTime>
  <Words>952</Words>
  <Application>Microsoft Office PowerPoint</Application>
  <PresentationFormat>On-screen Show (4:3)</PresentationFormat>
  <Paragraphs>115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Regular</vt:lpstr>
      <vt:lpstr>Calibri</vt:lpstr>
      <vt:lpstr>LIC Presentation template</vt:lpstr>
      <vt:lpstr>The Church and Salvation</vt:lpstr>
      <vt:lpstr>The Fullness of Salvation</vt:lpstr>
      <vt:lpstr>The Fullness of the Church of Christ </vt:lpstr>
      <vt:lpstr>The Church Is Necessary for Salvation</vt:lpstr>
      <vt:lpstr>The Church Is a Sacrament</vt:lpstr>
      <vt:lpstr>Salvation for Those outside the Church</vt:lpstr>
      <vt:lpstr>Salvation Is Offered to All People</vt:lpstr>
      <vt:lpstr>Saving Grace</vt:lpstr>
      <vt:lpstr>The Church’s Mission</vt:lpstr>
      <vt:lpstr>Who Needs Religion?</vt:lpstr>
      <vt:lpstr>Our Social Nature </vt:lpstr>
      <vt:lpstr>Communal Worship</vt:lpstr>
      <vt:lpstr>Individual Worship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52</cp:revision>
  <dcterms:created xsi:type="dcterms:W3CDTF">2011-01-10T17:35:40Z</dcterms:created>
  <dcterms:modified xsi:type="dcterms:W3CDTF">2016-04-22T18:16:08Z</dcterms:modified>
</cp:coreProperties>
</file>