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handoutMasterIdLst>
    <p:handoutMasterId r:id="rId14"/>
  </p:handoutMasterIdLst>
  <p:sldIdLst>
    <p:sldId id="256" r:id="rId2"/>
    <p:sldId id="257" r:id="rId3"/>
    <p:sldId id="258" r:id="rId4"/>
    <p:sldId id="259" r:id="rId5"/>
    <p:sldId id="260" r:id="rId6"/>
    <p:sldId id="261" r:id="rId7"/>
    <p:sldId id="262" r:id="rId8"/>
    <p:sldId id="263" r:id="rId9"/>
    <p:sldId id="264" r:id="rId10"/>
    <p:sldId id="266" r:id="rId11"/>
    <p:sldId id="265"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orm_Ruff" initials="S"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382" autoAdjust="0"/>
    <p:restoredTop sz="86715" autoAdjust="0"/>
  </p:normalViewPr>
  <p:slideViewPr>
    <p:cSldViewPr>
      <p:cViewPr varScale="1">
        <p:scale>
          <a:sx n="92" d="100"/>
          <a:sy n="92" d="100"/>
        </p:scale>
        <p:origin x="1422" y="78"/>
      </p:cViewPr>
      <p:guideLst>
        <p:guide orient="horz" pos="2160"/>
        <p:guide pos="2880"/>
      </p:guideLst>
    </p:cSldViewPr>
  </p:slideViewPr>
  <p:notesTextViewPr>
    <p:cViewPr>
      <p:scale>
        <a:sx n="100" d="100"/>
        <a:sy n="100" d="100"/>
      </p:scale>
      <p:origin x="0" y="0"/>
    </p:cViewPr>
  </p:notesTextViewPr>
  <p:notesViewPr>
    <p:cSldViewPr>
      <p:cViewPr varScale="1">
        <p:scale>
          <a:sx n="71" d="100"/>
          <a:sy n="71" d="100"/>
        </p:scale>
        <p:origin x="2868" y="5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098A599-0C70-4F31-8518-044BFEBBFAA5}" type="datetimeFigureOut">
              <a:rPr lang="en-US" smtClean="0"/>
              <a:pPr/>
              <a:t>4/22/2016</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1C278BA-EFA0-41DF-A177-E9FF389BECEE}" type="slidenum">
              <a:rPr lang="en-US" smtClean="0"/>
              <a:pPr/>
              <a:t>‹#›</a:t>
            </a:fld>
            <a:endParaRPr lang="en-US"/>
          </a:p>
        </p:txBody>
      </p:sp>
    </p:spTree>
    <p:extLst>
      <p:ext uri="{BB962C8B-B14F-4D97-AF65-F5344CB8AC3E}">
        <p14:creationId xmlns:p14="http://schemas.microsoft.com/office/powerpoint/2010/main" val="37329658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F7A9A9C-0A9A-4A95-A367-6104B5962A67}" type="datetimeFigureOut">
              <a:rPr lang="en-US" smtClean="0"/>
              <a:pPr/>
              <a:t>4/22/2016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3A619BF-D067-4163-A3CB-7CC757B87021}" type="slidenum">
              <a:rPr lang="en-US" smtClean="0"/>
              <a:pPr/>
              <a:t>‹#›</a:t>
            </a:fld>
            <a:endParaRPr lang="en-US"/>
          </a:p>
        </p:txBody>
      </p:sp>
    </p:spTree>
    <p:extLst>
      <p:ext uri="{BB962C8B-B14F-4D97-AF65-F5344CB8AC3E}">
        <p14:creationId xmlns:p14="http://schemas.microsoft.com/office/powerpoint/2010/main" val="6317438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A619BF-D067-4163-A3CB-7CC757B87021}" type="slidenum">
              <a:rPr lang="en-US" smtClean="0"/>
              <a:pPr/>
              <a:t>1</a:t>
            </a:fld>
            <a:endParaRPr lang="en-US"/>
          </a:p>
        </p:txBody>
      </p:sp>
    </p:spTree>
    <p:extLst>
      <p:ext uri="{BB962C8B-B14F-4D97-AF65-F5344CB8AC3E}">
        <p14:creationId xmlns:p14="http://schemas.microsoft.com/office/powerpoint/2010/main" val="26904387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latin typeface="+mn-lt"/>
                <a:ea typeface="+mn-ea"/>
                <a:cs typeface="+mn-cs"/>
              </a:rPr>
              <a:t>Notes:</a:t>
            </a:r>
            <a:r>
              <a:rPr lang="en-US" sz="1200" kern="1200" dirty="0" smtClean="0">
                <a:solidFill>
                  <a:schemeClr val="tx1"/>
                </a:solidFill>
                <a:latin typeface="+mn-lt"/>
                <a:ea typeface="+mn-ea"/>
                <a:cs typeface="+mn-cs"/>
              </a:rPr>
              <a:t>  Direct the students to read the definitions of </a:t>
            </a:r>
            <a:r>
              <a:rPr lang="en-US" sz="1200" i="1" kern="1200" dirty="0" smtClean="0">
                <a:solidFill>
                  <a:schemeClr val="tx1"/>
                </a:solidFill>
                <a:latin typeface="+mn-lt"/>
                <a:ea typeface="+mn-ea"/>
                <a:cs typeface="+mn-cs"/>
              </a:rPr>
              <a:t>apostolate</a:t>
            </a:r>
            <a:r>
              <a:rPr lang="en-US" sz="1200" kern="1200" dirty="0" smtClean="0">
                <a:solidFill>
                  <a:schemeClr val="tx1"/>
                </a:solidFill>
                <a:latin typeface="+mn-lt"/>
                <a:ea typeface="+mn-ea"/>
                <a:cs typeface="+mn-cs"/>
              </a:rPr>
              <a:t> and </a:t>
            </a:r>
            <a:r>
              <a:rPr lang="en-US" sz="1200" i="1" kern="1200" dirty="0" smtClean="0">
                <a:solidFill>
                  <a:schemeClr val="tx1"/>
                </a:solidFill>
                <a:latin typeface="+mn-lt"/>
                <a:ea typeface="+mn-ea"/>
                <a:cs typeface="+mn-cs"/>
              </a:rPr>
              <a:t>laity</a:t>
            </a:r>
            <a:r>
              <a:rPr lang="en-US" sz="1200" kern="1200" dirty="0" smtClean="0">
                <a:solidFill>
                  <a:schemeClr val="tx1"/>
                </a:solidFill>
                <a:latin typeface="+mn-lt"/>
                <a:ea typeface="+mn-ea"/>
                <a:cs typeface="+mn-cs"/>
              </a:rPr>
              <a:t> in article 32 of the student book. Discuss the statement in article 32 that participating in the celebration of the Eucharist is the soul of the apostolate. </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A619BF-D067-4163-A3CB-7CC757B87021}" type="slidenum">
              <a:rPr lang="en-US" smtClean="0"/>
              <a:pPr/>
              <a:t>10</a:t>
            </a:fld>
            <a:endParaRPr lang="en-US"/>
          </a:p>
        </p:txBody>
      </p:sp>
    </p:spTree>
    <p:extLst>
      <p:ext uri="{BB962C8B-B14F-4D97-AF65-F5344CB8AC3E}">
        <p14:creationId xmlns:p14="http://schemas.microsoft.com/office/powerpoint/2010/main" val="37337832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latin typeface="+mn-lt"/>
                <a:ea typeface="+mn-ea"/>
                <a:cs typeface="+mn-cs"/>
              </a:rPr>
              <a:t>Notes</a:t>
            </a:r>
            <a:r>
              <a:rPr lang="en-US" sz="1200" i="1" kern="1200" smtClean="0">
                <a:solidFill>
                  <a:schemeClr val="tx1"/>
                </a:solidFill>
                <a:latin typeface="+mn-lt"/>
                <a:ea typeface="+mn-ea"/>
                <a:cs typeface="+mn-cs"/>
              </a:rPr>
              <a:t>:</a:t>
            </a:r>
            <a:r>
              <a:rPr lang="en-US" sz="1200" kern="1200" smtClean="0">
                <a:solidFill>
                  <a:schemeClr val="tx1"/>
                </a:solidFill>
                <a:latin typeface="+mn-lt"/>
                <a:ea typeface="+mn-ea"/>
                <a:cs typeface="+mn-cs"/>
              </a:rPr>
              <a:t>  After </a:t>
            </a:r>
            <a:r>
              <a:rPr lang="en-US" sz="1200" kern="1200" dirty="0" smtClean="0">
                <a:solidFill>
                  <a:schemeClr val="tx1"/>
                </a:solidFill>
                <a:latin typeface="+mn-lt"/>
                <a:ea typeface="+mn-ea"/>
                <a:cs typeface="+mn-cs"/>
              </a:rPr>
              <a:t>the second bullet point, discuss the question as in article 32 of the student book. After the last bullet point, discuss what the apostolate could look like for teens. </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A619BF-D067-4163-A3CB-7CC757B87021}" type="slidenum">
              <a:rPr lang="en-US" smtClean="0"/>
              <a:pPr/>
              <a:t>11</a:t>
            </a:fld>
            <a:endParaRPr lang="en-US"/>
          </a:p>
        </p:txBody>
      </p:sp>
    </p:spTree>
    <p:extLst>
      <p:ext uri="{BB962C8B-B14F-4D97-AF65-F5344CB8AC3E}">
        <p14:creationId xmlns:p14="http://schemas.microsoft.com/office/powerpoint/2010/main" val="37337832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latin typeface="+mn-lt"/>
                <a:ea typeface="+mn-ea"/>
                <a:cs typeface="+mn-cs"/>
              </a:rPr>
              <a:t>Notes:</a:t>
            </a:r>
            <a:r>
              <a:rPr lang="en-US" sz="1200" kern="1200" dirty="0" smtClean="0">
                <a:solidFill>
                  <a:schemeClr val="tx1"/>
                </a:solidFill>
                <a:latin typeface="+mn-lt"/>
                <a:ea typeface="+mn-ea"/>
                <a:cs typeface="+mn-cs"/>
              </a:rPr>
              <a:t>  Discuss the question in article 28 of the student book, “How does it help you to know that the Church’s teaching has been handed down in a direct line from the Apostles?”</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A619BF-D067-4163-A3CB-7CC757B87021}" type="slidenum">
              <a:rPr lang="en-US" smtClean="0"/>
              <a:pPr/>
              <a:t>2</a:t>
            </a:fld>
            <a:endParaRPr lang="en-US"/>
          </a:p>
        </p:txBody>
      </p:sp>
    </p:spTree>
    <p:extLst>
      <p:ext uri="{BB962C8B-B14F-4D97-AF65-F5344CB8AC3E}">
        <p14:creationId xmlns:p14="http://schemas.microsoft.com/office/powerpoint/2010/main" val="37337832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latin typeface="+mn-lt"/>
                <a:ea typeface="+mn-ea"/>
                <a:cs typeface="+mn-cs"/>
              </a:rPr>
              <a:t>Notes:</a:t>
            </a:r>
            <a:r>
              <a:rPr lang="en-US" sz="1200" kern="1200" dirty="0" smtClean="0">
                <a:solidFill>
                  <a:schemeClr val="tx1"/>
                </a:solidFill>
                <a:latin typeface="+mn-lt"/>
                <a:ea typeface="+mn-ea"/>
                <a:cs typeface="+mn-cs"/>
              </a:rPr>
              <a:t>  If the students have Bibles, ask volunteers to read aloud the passages cited in the bullet points in article 29 of the student book: Matthew 10:7, Mark 6:13, Acts 9:36–42, and John 20:22–23. Discuss the authority given to the Apostles.</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A619BF-D067-4163-A3CB-7CC757B87021}" type="slidenum">
              <a:rPr lang="en-US" smtClean="0"/>
              <a:pPr/>
              <a:t>3</a:t>
            </a:fld>
            <a:endParaRPr lang="en-US"/>
          </a:p>
        </p:txBody>
      </p:sp>
    </p:spTree>
    <p:extLst>
      <p:ext uri="{BB962C8B-B14F-4D97-AF65-F5344CB8AC3E}">
        <p14:creationId xmlns:p14="http://schemas.microsoft.com/office/powerpoint/2010/main" val="37337832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latin typeface="+mn-lt"/>
                <a:ea typeface="+mn-ea"/>
                <a:cs typeface="+mn-cs"/>
              </a:rPr>
              <a:t>Notes:</a:t>
            </a:r>
            <a:r>
              <a:rPr lang="en-US" sz="1200" kern="1200" dirty="0" smtClean="0">
                <a:solidFill>
                  <a:schemeClr val="tx1"/>
                </a:solidFill>
                <a:latin typeface="+mn-lt"/>
                <a:ea typeface="+mn-ea"/>
                <a:cs typeface="+mn-cs"/>
              </a:rPr>
              <a:t>  Explain that the process of passing on authority in the Church is called Apostolic Succession. Note that these successors are given authority to teach and interpret Sacred Scripture and Tradition. </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A619BF-D067-4163-A3CB-7CC757B87021}" type="slidenum">
              <a:rPr lang="en-US" smtClean="0"/>
              <a:pPr/>
              <a:t>4</a:t>
            </a:fld>
            <a:endParaRPr lang="en-US"/>
          </a:p>
        </p:txBody>
      </p:sp>
    </p:spTree>
    <p:extLst>
      <p:ext uri="{BB962C8B-B14F-4D97-AF65-F5344CB8AC3E}">
        <p14:creationId xmlns:p14="http://schemas.microsoft.com/office/powerpoint/2010/main" val="37337832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latin typeface="+mn-lt"/>
                <a:ea typeface="+mn-ea"/>
                <a:cs typeface="+mn-cs"/>
              </a:rPr>
              <a:t>Notes:</a:t>
            </a:r>
            <a:r>
              <a:rPr lang="en-US" sz="1200" kern="1200" dirty="0" smtClean="0">
                <a:solidFill>
                  <a:schemeClr val="tx1"/>
                </a:solidFill>
                <a:latin typeface="+mn-lt"/>
                <a:ea typeface="+mn-ea"/>
                <a:cs typeface="+mn-cs"/>
              </a:rPr>
              <a:t>  Explore how the Church has preceded the faith of the students. How has she supported their faith? nourished it? Consider sharing your own experience.</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A619BF-D067-4163-A3CB-7CC757B87021}" type="slidenum">
              <a:rPr lang="en-US" smtClean="0"/>
              <a:pPr/>
              <a:t>5</a:t>
            </a:fld>
            <a:endParaRPr lang="en-US"/>
          </a:p>
        </p:txBody>
      </p:sp>
    </p:spTree>
    <p:extLst>
      <p:ext uri="{BB962C8B-B14F-4D97-AF65-F5344CB8AC3E}">
        <p14:creationId xmlns:p14="http://schemas.microsoft.com/office/powerpoint/2010/main" val="37337832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latin typeface="+mn-lt"/>
                <a:ea typeface="+mn-ea"/>
                <a:cs typeface="+mn-cs"/>
              </a:rPr>
              <a:t>Notes:</a:t>
            </a:r>
            <a:r>
              <a:rPr lang="en-US" sz="1200" kern="1200" dirty="0" smtClean="0">
                <a:solidFill>
                  <a:schemeClr val="tx1"/>
                </a:solidFill>
                <a:latin typeface="+mn-lt"/>
                <a:ea typeface="+mn-ea"/>
                <a:cs typeface="+mn-cs"/>
              </a:rPr>
              <a:t>  Explore the significance of the last point for our willingness to trust the veracity of Scripture and Tradition. </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A619BF-D067-4163-A3CB-7CC757B87021}" type="slidenum">
              <a:rPr lang="en-US" smtClean="0"/>
              <a:pPr/>
              <a:t>6</a:t>
            </a:fld>
            <a:endParaRPr lang="en-US"/>
          </a:p>
        </p:txBody>
      </p:sp>
    </p:spTree>
    <p:extLst>
      <p:ext uri="{BB962C8B-B14F-4D97-AF65-F5344CB8AC3E}">
        <p14:creationId xmlns:p14="http://schemas.microsoft.com/office/powerpoint/2010/main" val="37337832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latin typeface="+mn-lt"/>
                <a:ea typeface="+mn-ea"/>
                <a:cs typeface="+mn-cs"/>
              </a:rPr>
              <a:t>Notes:</a:t>
            </a:r>
            <a:r>
              <a:rPr lang="en-US" sz="1200" kern="1200" dirty="0" smtClean="0">
                <a:solidFill>
                  <a:schemeClr val="tx1"/>
                </a:solidFill>
                <a:latin typeface="+mn-lt"/>
                <a:ea typeface="+mn-ea"/>
                <a:cs typeface="+mn-cs"/>
              </a:rPr>
              <a:t>  Explain that the Magisterium interprets the Word of God and applies it to new questions. Illustrate the reliance on Scripture and Tradition by sharing some of the footnotes from a recent Church document.</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A619BF-D067-4163-A3CB-7CC757B87021}" type="slidenum">
              <a:rPr lang="en-US" smtClean="0"/>
              <a:pPr/>
              <a:t>7</a:t>
            </a:fld>
            <a:endParaRPr lang="en-US"/>
          </a:p>
        </p:txBody>
      </p:sp>
    </p:spTree>
    <p:extLst>
      <p:ext uri="{BB962C8B-B14F-4D97-AF65-F5344CB8AC3E}">
        <p14:creationId xmlns:p14="http://schemas.microsoft.com/office/powerpoint/2010/main" val="37337832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latin typeface="+mn-lt"/>
                <a:ea typeface="+mn-ea"/>
                <a:cs typeface="+mn-cs"/>
              </a:rPr>
              <a:t>Notes:</a:t>
            </a:r>
            <a:r>
              <a:rPr lang="en-US" sz="1200" kern="1200" dirty="0" smtClean="0">
                <a:solidFill>
                  <a:schemeClr val="tx1"/>
                </a:solidFill>
                <a:latin typeface="+mn-lt"/>
                <a:ea typeface="+mn-ea"/>
                <a:cs typeface="+mn-cs"/>
              </a:rPr>
              <a:t>  Ask a volunteer to name the adjective that means “of or relating to a bishop.” (</a:t>
            </a:r>
            <a:r>
              <a:rPr lang="en-US" sz="1200" i="0" kern="1200" dirty="0" smtClean="0">
                <a:solidFill>
                  <a:schemeClr val="tx1"/>
                </a:solidFill>
                <a:latin typeface="+mn-lt"/>
                <a:ea typeface="+mn-ea"/>
                <a:cs typeface="+mn-cs"/>
              </a:rPr>
              <a:t>episcopal</a:t>
            </a:r>
            <a:r>
              <a:rPr lang="en-US" sz="1200" kern="1200" dirty="0" smtClean="0">
                <a:solidFill>
                  <a:schemeClr val="tx1"/>
                </a:solidFill>
                <a:latin typeface="+mn-lt"/>
                <a:ea typeface="+mn-ea"/>
                <a:cs typeface="+mn-cs"/>
              </a:rPr>
              <a:t>) Explain that episcopal consecration confers the office of sanctifying, teaching, and ruling on the bishop, conveying power from Christ to the man being consecrated as bishop.</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A619BF-D067-4163-A3CB-7CC757B87021}" type="slidenum">
              <a:rPr lang="en-US" smtClean="0"/>
              <a:pPr/>
              <a:t>8</a:t>
            </a:fld>
            <a:endParaRPr lang="en-US"/>
          </a:p>
        </p:txBody>
      </p:sp>
    </p:spTree>
    <p:extLst>
      <p:ext uri="{BB962C8B-B14F-4D97-AF65-F5344CB8AC3E}">
        <p14:creationId xmlns:p14="http://schemas.microsoft.com/office/powerpoint/2010/main" val="37337832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latin typeface="+mn-lt"/>
                <a:ea typeface="+mn-ea"/>
                <a:cs typeface="+mn-cs"/>
              </a:rPr>
              <a:t>Notes:</a:t>
            </a:r>
            <a:r>
              <a:rPr lang="en-US" sz="1200" kern="1200" dirty="0" smtClean="0">
                <a:solidFill>
                  <a:schemeClr val="tx1"/>
                </a:solidFill>
                <a:latin typeface="+mn-lt"/>
                <a:ea typeface="+mn-ea"/>
                <a:cs typeface="+mn-cs"/>
              </a:rPr>
              <a:t>  Ask what failings the second bullet point refers to. (See article 31 of the student book.) Ask the questions that conclude article 31, “Do you think someone with human failings and flaws can be a good leader? Why or why not?”</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F3A619BF-D067-4163-A3CB-7CC757B87021}" type="slidenum">
              <a:rPr lang="en-US" smtClean="0"/>
              <a:pPr/>
              <a:t>9</a:t>
            </a:fld>
            <a:endParaRPr lang="en-US"/>
          </a:p>
        </p:txBody>
      </p:sp>
    </p:spTree>
    <p:extLst>
      <p:ext uri="{BB962C8B-B14F-4D97-AF65-F5344CB8AC3E}">
        <p14:creationId xmlns:p14="http://schemas.microsoft.com/office/powerpoint/2010/main" val="37337832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81200" y="1981200"/>
            <a:ext cx="6477000" cy="1470025"/>
          </a:xfrm>
        </p:spPr>
        <p:txBody>
          <a:bodyPr>
            <a:normAutofit/>
          </a:bodyPr>
          <a:lstStyle>
            <a:lvl1pPr algn="ctr">
              <a:defRPr sz="4400" b="1">
                <a:solidFill>
                  <a:schemeClr val="tx1"/>
                </a:solidFill>
                <a:effectLst>
                  <a:outerShdw blurRad="50800" dist="50800" dir="5400000" algn="ctr" rotWithShape="0">
                    <a:schemeClr val="bg1">
                      <a:lumMod val="85000"/>
                    </a:schemeClr>
                  </a:outerShdw>
                </a:effectLst>
                <a:latin typeface="Arial" pitchFamily="34" charset="0"/>
                <a:cs typeface="Arial" pitchFamily="34" charset="0"/>
              </a:defRPr>
            </a:lvl1pPr>
          </a:lstStyle>
          <a:p>
            <a:r>
              <a:rPr lang="en-US" smtClean="0"/>
              <a:t>Click to edit Master title style</a:t>
            </a:r>
            <a:endParaRPr lang="en-US" dirty="0"/>
          </a:p>
        </p:txBody>
      </p:sp>
      <p:sp>
        <p:nvSpPr>
          <p:cNvPr id="9" name="Text Placeholder 8"/>
          <p:cNvSpPr>
            <a:spLocks noGrp="1"/>
          </p:cNvSpPr>
          <p:nvPr>
            <p:ph type="body" sz="quarter" idx="10" hasCustomPrompt="1"/>
          </p:nvPr>
        </p:nvSpPr>
        <p:spPr>
          <a:xfrm>
            <a:off x="7543800" y="6019800"/>
            <a:ext cx="1676400" cy="304800"/>
          </a:xfrm>
        </p:spPr>
        <p:txBody>
          <a:bodyPr lIns="0" anchor="ctr" anchorCtr="0">
            <a:normAutofit/>
          </a:bodyPr>
          <a:lstStyle>
            <a:lvl1pPr algn="l">
              <a:buNone/>
              <a:defRPr sz="800">
                <a:solidFill>
                  <a:schemeClr val="bg1">
                    <a:lumMod val="50000"/>
                  </a:schemeClr>
                </a:solidFill>
              </a:defRPr>
            </a:lvl1pPr>
          </a:lstStyle>
          <a:p>
            <a:pPr lvl="0"/>
            <a:r>
              <a:rPr lang="en-US" dirty="0" smtClean="0"/>
              <a:t>Document # TX000000</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371600" y="1752600"/>
            <a:ext cx="6477000" cy="4373563"/>
          </a:xfrm>
        </p:spPr>
        <p:txBody>
          <a:bodyPr/>
          <a:lstStyle>
            <a:lvl1pPr>
              <a:defRPr sz="2400">
                <a:latin typeface="Arial" pitchFamily="34" charset="0"/>
                <a:cs typeface="Arial" pitchFamily="34" charset="0"/>
              </a:defRPr>
            </a:lvl1pPr>
            <a:lvl2pPr>
              <a:defRPr sz="2400">
                <a:latin typeface="Arial" pitchFamily="34" charset="0"/>
                <a:cs typeface="Arial" pitchFamily="34" charset="0"/>
              </a:defRPr>
            </a:lvl2pPr>
            <a:lvl3pPr>
              <a:defRPr sz="24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1143000"/>
            <a:ext cx="8229600" cy="914400"/>
          </a:xfrm>
        </p:spPr>
        <p:txBody>
          <a:bodyPr>
            <a:normAutofit/>
          </a:bodyPr>
          <a:lstStyle>
            <a:lvl1pPr algn="l">
              <a:defRPr sz="2800" b="1" baseline="0">
                <a:latin typeface="Arial" pitchFamily="34" charset="0"/>
                <a:cs typeface="Arial" pitchFamily="34" charset="0"/>
              </a:defRPr>
            </a:lvl1pPr>
          </a:lstStyle>
          <a:p>
            <a:r>
              <a:rPr lang="en-US" dirty="0" smtClean="0"/>
              <a:t>Click to edit Master title style</a:t>
            </a:r>
            <a:br>
              <a:rPr lang="en-US" dirty="0" smtClean="0"/>
            </a:br>
            <a:r>
              <a:rPr lang="en-US" dirty="0" smtClean="0"/>
              <a:t>2 line title</a:t>
            </a:r>
            <a:endParaRPr lang="en-US" dirty="0"/>
          </a:p>
        </p:txBody>
      </p:sp>
      <p:sp>
        <p:nvSpPr>
          <p:cNvPr id="3" name="Content Placeholder 2"/>
          <p:cNvSpPr>
            <a:spLocks noGrp="1"/>
          </p:cNvSpPr>
          <p:nvPr>
            <p:ph idx="1"/>
          </p:nvPr>
        </p:nvSpPr>
        <p:spPr>
          <a:xfrm>
            <a:off x="1371600" y="2209800"/>
            <a:ext cx="6477000" cy="3916363"/>
          </a:xfrm>
        </p:spPr>
        <p:txBody>
          <a:bodyPr>
            <a:normAutofit/>
          </a:bodyPr>
          <a:lstStyle>
            <a:lvl1pPr>
              <a:defRPr sz="2400">
                <a:latin typeface="Arial" pitchFamily="34" charset="0"/>
                <a:cs typeface="Arial" pitchFamily="34" charset="0"/>
              </a:defRPr>
            </a:lvl1pPr>
            <a:lvl2pPr>
              <a:defRPr sz="2400">
                <a:latin typeface="Arial" pitchFamily="34" charset="0"/>
                <a:cs typeface="Arial" pitchFamily="34" charset="0"/>
              </a:defRPr>
            </a:lvl2pPr>
            <a:lvl3pPr>
              <a:defRPr sz="24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2 lines and cont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371600" y="2209800"/>
            <a:ext cx="6400800" cy="3916363"/>
          </a:xfrm>
        </p:spPr>
        <p:txBody>
          <a:bodyPr>
            <a:normAutofit/>
          </a:bodyPr>
          <a:lstStyle>
            <a:lvl1pPr>
              <a:defRPr sz="2400">
                <a:latin typeface="Arial" pitchFamily="34" charset="0"/>
                <a:cs typeface="Arial" pitchFamily="34" charset="0"/>
              </a:defRPr>
            </a:lvl1pPr>
            <a:lvl2pPr>
              <a:defRPr sz="2400">
                <a:latin typeface="Arial" pitchFamily="34" charset="0"/>
                <a:cs typeface="Arial" pitchFamily="34" charset="0"/>
              </a:defRPr>
            </a:lvl2pPr>
            <a:lvl3pPr>
              <a:defRPr sz="24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9" name="Text Placeholder 8"/>
          <p:cNvSpPr>
            <a:spLocks noGrp="1"/>
          </p:cNvSpPr>
          <p:nvPr>
            <p:ph type="body" sz="quarter" idx="12" hasCustomPrompt="1"/>
          </p:nvPr>
        </p:nvSpPr>
        <p:spPr>
          <a:xfrm>
            <a:off x="1676400" y="1600200"/>
            <a:ext cx="6477000" cy="533400"/>
          </a:xfrm>
        </p:spPr>
        <p:txBody>
          <a:bodyPr>
            <a:normAutofit/>
          </a:bodyPr>
          <a:lstStyle>
            <a:lvl1pPr>
              <a:buNone/>
              <a:defRPr sz="2800" b="1">
                <a:solidFill>
                  <a:schemeClr val="tx2">
                    <a:lumMod val="60000"/>
                    <a:lumOff val="40000"/>
                  </a:schemeClr>
                </a:solidFill>
              </a:defRPr>
            </a:lvl1pPr>
          </a:lstStyle>
          <a:p>
            <a:pPr lvl="0"/>
            <a:r>
              <a:rPr lang="en-US" dirty="0" smtClean="0"/>
              <a:t>Click to edit 2nd line emphasis title</a:t>
            </a: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no body tex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11"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10" name="Text Placeholder 9"/>
          <p:cNvSpPr>
            <a:spLocks noGrp="1"/>
          </p:cNvSpPr>
          <p:nvPr>
            <p:ph type="body" sz="quarter" idx="12"/>
          </p:nvPr>
        </p:nvSpPr>
        <p:spPr>
          <a:xfrm>
            <a:off x="914400" y="1143000"/>
            <a:ext cx="7696200" cy="609600"/>
          </a:xfrm>
        </p:spPr>
        <p:txBody>
          <a:bodyPr/>
          <a:lstStyle>
            <a:lvl1pPr>
              <a:buNone/>
              <a:defRPr sz="2800" b="1"/>
            </a:lvl1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11"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column/narrow column">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828800"/>
            <a:ext cx="4038600" cy="4297363"/>
          </a:xfrm>
        </p:spPr>
        <p:txBody>
          <a:bodyPr>
            <a:normAutofit/>
          </a:bodyPr>
          <a:lstStyle>
            <a:lvl1pPr>
              <a:defRPr sz="2400"/>
            </a:lvl1pPr>
            <a:lvl2pPr>
              <a:defRPr sz="2400"/>
            </a:lvl2pPr>
            <a:lvl3pPr>
              <a:defRPr sz="24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4" name="Content Placeholder 3"/>
          <p:cNvSpPr>
            <a:spLocks noGrp="1"/>
          </p:cNvSpPr>
          <p:nvPr>
            <p:ph sz="half" idx="2"/>
          </p:nvPr>
        </p:nvSpPr>
        <p:spPr>
          <a:xfrm>
            <a:off x="4648200" y="1828800"/>
            <a:ext cx="4038600" cy="4297363"/>
          </a:xfrm>
        </p:spPr>
        <p:txBody>
          <a:bodyPr>
            <a:normAutofit/>
          </a:bodyPr>
          <a:lstStyle>
            <a:lvl1pPr>
              <a:defRPr sz="2400"/>
            </a:lvl1pPr>
            <a:lvl2pPr>
              <a:defRPr sz="2400"/>
            </a:lvl2pPr>
            <a:lvl3pPr>
              <a:defRPr sz="24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10"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11" name="Text Placeholder 10"/>
          <p:cNvSpPr>
            <a:spLocks noGrp="1"/>
          </p:cNvSpPr>
          <p:nvPr>
            <p:ph type="body" sz="quarter" idx="12"/>
          </p:nvPr>
        </p:nvSpPr>
        <p:spPr>
          <a:xfrm>
            <a:off x="914400" y="1143000"/>
            <a:ext cx="7315200" cy="609600"/>
          </a:xfrm>
        </p:spPr>
        <p:txBody>
          <a:bodyPr>
            <a:normAutofit/>
          </a:bodyPr>
          <a:lstStyle>
            <a:lvl1pPr>
              <a:buNone/>
              <a:defRPr sz="2800" b="1"/>
            </a:lvl1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7"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11" name="Text Placeholder 10"/>
          <p:cNvSpPr>
            <a:spLocks noGrp="1"/>
          </p:cNvSpPr>
          <p:nvPr>
            <p:ph type="body" sz="quarter" idx="12"/>
          </p:nvPr>
        </p:nvSpPr>
        <p:spPr>
          <a:xfrm>
            <a:off x="914400" y="2514600"/>
            <a:ext cx="7315200" cy="1524000"/>
          </a:xfrm>
        </p:spPr>
        <p:txBody>
          <a:bodyPr/>
          <a:lstStyle>
            <a:lvl1pPr algn="ctr">
              <a:buNone/>
              <a:defRPr sz="2800">
                <a:solidFill>
                  <a:schemeClr val="accent5">
                    <a:lumMod val="75000"/>
                  </a:schemeClr>
                </a:solidFill>
              </a:defRPr>
            </a:lvl1pPr>
            <a:lvl2pPr algn="ctr">
              <a:defRPr sz="2400" i="1"/>
            </a:lvl2pPr>
          </a:lstStyle>
          <a:p>
            <a:pPr lvl="0"/>
            <a:r>
              <a:rPr lang="en-US" smtClean="0"/>
              <a:t>Click to edit Master text styles</a:t>
            </a:r>
          </a:p>
          <a:p>
            <a:pPr lvl="1"/>
            <a:r>
              <a:rPr lang="en-US" smtClean="0"/>
              <a:t>Second level</a:t>
            </a:r>
          </a:p>
        </p:txBody>
      </p:sp>
      <p:sp>
        <p:nvSpPr>
          <p:cNvPr id="13" name="Text Placeholder 12"/>
          <p:cNvSpPr>
            <a:spLocks noGrp="1"/>
          </p:cNvSpPr>
          <p:nvPr>
            <p:ph type="body" sz="quarter" idx="13"/>
          </p:nvPr>
        </p:nvSpPr>
        <p:spPr>
          <a:xfrm>
            <a:off x="2590800" y="4267200"/>
            <a:ext cx="5029200" cy="1447800"/>
          </a:xfrm>
        </p:spPr>
        <p:txBody>
          <a:bodyPr>
            <a:normAutofit/>
          </a:bodyPr>
          <a:lstStyle>
            <a:lvl1pPr marL="457200" indent="-457200">
              <a:buAutoNum type="arabicPeriod"/>
              <a:defRPr sz="2400"/>
            </a:lvl1pPr>
            <a:lvl2pPr>
              <a:defRPr sz="2400"/>
            </a:lvl2pPr>
          </a:lstStyle>
          <a:p>
            <a:pPr lvl="0"/>
            <a:r>
              <a:rPr lang="en-US" smtClean="0"/>
              <a:t>Click to edit Master text styles</a:t>
            </a:r>
          </a:p>
          <a:p>
            <a:pPr lvl="1"/>
            <a:r>
              <a:rPr lang="en-US" smtClean="0"/>
              <a:t>Second level</a:t>
            </a: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838200"/>
            <a:ext cx="7772400" cy="57943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CB1BD0-533A-4E07-BF9C-432137E14983}" type="datetimeFigureOut">
              <a:rPr lang="en-US" smtClean="0"/>
              <a:pPr/>
              <a:t>4/22/2016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54F940-28E1-4EAC-8D73-5D6BC0F5BDB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72" r:id="rId4"/>
    <p:sldLayoutId id="2147483651" r:id="rId5"/>
    <p:sldLayoutId id="2147483674" r:id="rId6"/>
    <p:sldLayoutId id="2147483652" r:id="rId7"/>
    <p:sldLayoutId id="2147483655" r:id="rId8"/>
  </p:sldLayoutIdLst>
  <p:txStyles>
    <p:titleStyle>
      <a:lvl1pPr algn="l" defTabSz="914400" rtl="0" eaLnBrk="1" latinLnBrk="0" hangingPunct="1">
        <a:spcBef>
          <a:spcPct val="0"/>
        </a:spcBef>
        <a:buNone/>
        <a:defRPr sz="2800" b="1"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Church Is Apostolic</a:t>
            </a:r>
            <a:endParaRPr lang="en-US" dirty="0"/>
          </a:p>
        </p:txBody>
      </p:sp>
      <p:sp>
        <p:nvSpPr>
          <p:cNvPr id="3" name="Subtitle 2"/>
          <p:cNvSpPr txBox="1">
            <a:spLocks/>
          </p:cNvSpPr>
          <p:nvPr/>
        </p:nvSpPr>
        <p:spPr>
          <a:xfrm>
            <a:off x="1981200" y="4876800"/>
            <a:ext cx="6400800" cy="990600"/>
          </a:xfrm>
          <a:prstGeom prst="rect">
            <a:avLst/>
          </a:prstGeom>
        </p:spPr>
        <p:txBody>
          <a:bodyPr/>
          <a:lstStyle>
            <a:lvl1pPr marL="342900" indent="-3429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dirty="0"/>
              <a:t> </a:t>
            </a:r>
            <a:r>
              <a:rPr lang="en-US" b="1" i="1" dirty="0" smtClean="0"/>
              <a:t>The Church</a:t>
            </a:r>
          </a:p>
          <a:p>
            <a:pPr marL="0" indent="0" algn="ctr">
              <a:buNone/>
            </a:pPr>
            <a:r>
              <a:rPr lang="en-US" dirty="0"/>
              <a:t>Unit </a:t>
            </a:r>
            <a:r>
              <a:rPr lang="en-US" dirty="0" smtClean="0"/>
              <a:t>2, </a:t>
            </a:r>
            <a:r>
              <a:rPr lang="en-US" dirty="0"/>
              <a:t>Chapter </a:t>
            </a:r>
            <a:r>
              <a:rPr lang="en-US" dirty="0" smtClean="0"/>
              <a:t>7</a:t>
            </a:r>
            <a:endParaRPr lang="en-US" sz="1200" i="1" dirty="0"/>
          </a:p>
        </p:txBody>
      </p:sp>
      <p:sp>
        <p:nvSpPr>
          <p:cNvPr id="5" name="Text Placeholder 3"/>
          <p:cNvSpPr>
            <a:spLocks noGrp="1"/>
          </p:cNvSpPr>
          <p:nvPr/>
        </p:nvSpPr>
        <p:spPr>
          <a:xfrm>
            <a:off x="7543800" y="6172200"/>
            <a:ext cx="1295400" cy="123111"/>
          </a:xfrm>
          <a:prstGeom prst="rect">
            <a:avLst/>
          </a:prstGeom>
        </p:spPr>
        <p:txBody>
          <a:bodyPr vert="horz" lIns="0" tIns="0" rIns="0" bIns="0" rtlCol="0" anchor="ctr" anchorCtr="0">
            <a:spAutoFit/>
          </a:bodyPr>
          <a:lstStyle>
            <a:lvl1pPr marL="342900" indent="-342900" algn="l" defTabSz="914400" rtl="0" eaLnBrk="1" latinLnBrk="0" hangingPunct="1">
              <a:spcBef>
                <a:spcPct val="20000"/>
              </a:spcBef>
              <a:buFont typeface="Arial" pitchFamily="34" charset="0"/>
              <a:buNone/>
              <a:defRPr sz="800" kern="1200">
                <a:solidFill>
                  <a:schemeClr val="bg1">
                    <a:lumMod val="50000"/>
                  </a:schemeClr>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Document #: TX005557</a:t>
            </a:r>
            <a:endParaRPr lang="en-US" dirty="0"/>
          </a:p>
        </p:txBody>
      </p:sp>
      <p:sp>
        <p:nvSpPr>
          <p:cNvPr id="6" name="TextBox 5"/>
          <p:cNvSpPr txBox="1"/>
          <p:nvPr/>
        </p:nvSpPr>
        <p:spPr bwMode="auto">
          <a:xfrm>
            <a:off x="7467600" y="6324600"/>
            <a:ext cx="1524000" cy="338554"/>
          </a:xfrm>
          <a:prstGeom prst="rect">
            <a:avLst/>
          </a:prstGeom>
          <a:noFill/>
          <a:ln w="9525">
            <a:noFill/>
            <a:miter lim="800000"/>
            <a:headEnd/>
            <a:tailEnd/>
          </a:ln>
        </p:spPr>
        <p:txBody>
          <a:bodyPr wrap="square" rtlCol="0">
            <a:spAutoFit/>
          </a:bodyPr>
          <a:lstStyle/>
          <a:p>
            <a:r>
              <a:rPr lang="en-US" sz="800" dirty="0">
                <a:latin typeface="Arial Regular"/>
                <a:cs typeface="Arial Regular"/>
              </a:rPr>
              <a:t>© 2016 Saint Mary’s Press</a:t>
            </a:r>
          </a:p>
          <a:p>
            <a:r>
              <a:rPr lang="en-US" sz="800" dirty="0">
                <a:latin typeface="Arial Regular"/>
                <a:cs typeface="Arial Regular"/>
              </a:rPr>
              <a:t>Living in Christ Series </a:t>
            </a:r>
            <a:endParaRPr lang="en-US" sz="800" dirty="0">
              <a:latin typeface="Arial Regular"/>
              <a:cs typeface="Arial Regular"/>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 Are Sent to Spread the Good News</a:t>
            </a:r>
            <a:endParaRPr lang="en-US" dirty="0"/>
          </a:p>
        </p:txBody>
      </p:sp>
      <p:sp>
        <p:nvSpPr>
          <p:cNvPr id="7" name="Text Placeholder 3"/>
          <p:cNvSpPr>
            <a:spLocks noGrp="1"/>
          </p:cNvSpPr>
          <p:nvPr>
            <p:ph idx="1"/>
          </p:nvPr>
        </p:nvSpPr>
        <p:spPr>
          <a:prstGeom prst="rect">
            <a:avLst/>
          </a:prstGeom>
        </p:spPr>
        <p:txBody>
          <a:bodyPr/>
          <a:lstStyle/>
          <a:p>
            <a:r>
              <a:rPr lang="en-US" dirty="0" smtClean="0"/>
              <a:t>Every member of the Church has a vocation to the apostolate.</a:t>
            </a:r>
          </a:p>
          <a:p>
            <a:r>
              <a:rPr lang="en-US" dirty="0" smtClean="0"/>
              <a:t>The whole Church is apostolic, sent out into the world to spread the Good News.</a:t>
            </a:r>
          </a:p>
          <a:p>
            <a:r>
              <a:rPr lang="en-US" dirty="0" smtClean="0"/>
              <a:t>Anyone who engages in the apostolate must be in union with Christ.</a:t>
            </a:r>
            <a:endParaRPr lang="en-US" dirty="0"/>
          </a:p>
        </p:txBody>
      </p:sp>
      <p:sp>
        <p:nvSpPr>
          <p:cNvPr id="6" name="TextBox 5"/>
          <p:cNvSpPr txBox="1"/>
          <p:nvPr/>
        </p:nvSpPr>
        <p:spPr bwMode="auto">
          <a:xfrm>
            <a:off x="2957874" y="6397854"/>
            <a:ext cx="3304451" cy="215444"/>
          </a:xfrm>
          <a:prstGeom prst="rect">
            <a:avLst/>
          </a:prstGeom>
          <a:noFill/>
          <a:ln w="9525">
            <a:noFill/>
            <a:miter lim="800000"/>
            <a:headEnd/>
            <a:tailEnd/>
          </a:ln>
        </p:spPr>
        <p:txBody>
          <a:bodyPr wrap="square" rtlCol="0">
            <a:spAutoFit/>
          </a:bodyPr>
          <a:lstStyle/>
          <a:p>
            <a:r>
              <a:rPr lang="en-US" sz="800" dirty="0" smtClean="0">
                <a:solidFill>
                  <a:schemeClr val="bg1">
                    <a:lumMod val="65000"/>
                  </a:schemeClr>
                </a:solidFill>
              </a:rPr>
              <a:t>© William </a:t>
            </a:r>
            <a:r>
              <a:rPr lang="en-US" sz="800" dirty="0" err="1" smtClean="0">
                <a:solidFill>
                  <a:schemeClr val="bg1">
                    <a:lumMod val="65000"/>
                  </a:schemeClr>
                </a:solidFill>
              </a:rPr>
              <a:t>Perugini</a:t>
            </a:r>
            <a:r>
              <a:rPr lang="en-US" sz="800" dirty="0" smtClean="0">
                <a:solidFill>
                  <a:schemeClr val="bg1">
                    <a:lumMod val="65000"/>
                  </a:schemeClr>
                </a:solidFill>
              </a:rPr>
              <a:t> / Shutterstock.com</a:t>
            </a:r>
            <a:endParaRPr lang="en-US" sz="800" dirty="0">
              <a:solidFill>
                <a:schemeClr val="bg1">
                  <a:lumMod val="65000"/>
                </a:schemeClr>
              </a:solidFill>
            </a:endParaRPr>
          </a:p>
        </p:txBody>
      </p:sp>
      <p:pic>
        <p:nvPicPr>
          <p:cNvPr id="9218" name="Picture 2" descr="C:\Users\bmartinka\Google Drive\SMP files\Church Chapter PPTs\New folder (2)\PPT_Images\C7S10-186441221Shutterstock.jpg"/>
          <p:cNvPicPr>
            <a:picLocks noChangeAspect="1" noChangeArrowheads="1"/>
          </p:cNvPicPr>
          <p:nvPr/>
        </p:nvPicPr>
        <p:blipFill>
          <a:blip r:embed="rId3" cstate="print"/>
          <a:srcRect/>
          <a:stretch>
            <a:fillRect/>
          </a:stretch>
        </p:blipFill>
        <p:spPr bwMode="auto">
          <a:xfrm>
            <a:off x="2895600" y="4219576"/>
            <a:ext cx="3429000" cy="2286000"/>
          </a:xfrm>
          <a:prstGeom prst="rect">
            <a:avLst/>
          </a:prstGeom>
          <a:ln>
            <a:noFill/>
          </a:ln>
          <a:effectLst>
            <a:softEdge rad="112500"/>
          </a:effectLst>
        </p:spPr>
      </p:pic>
      <p:sp>
        <p:nvSpPr>
          <p:cNvPr id="8" name="TextBox 7"/>
          <p:cNvSpPr txBox="1"/>
          <p:nvPr/>
        </p:nvSpPr>
        <p:spPr bwMode="auto">
          <a:xfrm>
            <a:off x="7467600" y="6324600"/>
            <a:ext cx="1524000" cy="338554"/>
          </a:xfrm>
          <a:prstGeom prst="rect">
            <a:avLst/>
          </a:prstGeom>
          <a:noFill/>
          <a:ln w="9525">
            <a:noFill/>
            <a:miter lim="800000"/>
            <a:headEnd/>
            <a:tailEnd/>
          </a:ln>
        </p:spPr>
        <p:txBody>
          <a:bodyPr wrap="square" rtlCol="0">
            <a:spAutoFit/>
          </a:bodyPr>
          <a:lstStyle/>
          <a:p>
            <a:r>
              <a:rPr lang="en-US" sz="800" dirty="0">
                <a:latin typeface="Arial Regular"/>
                <a:cs typeface="Arial Regular"/>
              </a:rPr>
              <a:t>© 2016 Saint Mary’s Press</a:t>
            </a:r>
          </a:p>
          <a:p>
            <a:r>
              <a:rPr lang="en-US" sz="800" dirty="0">
                <a:latin typeface="Arial Regular"/>
                <a:cs typeface="Arial Regular"/>
              </a:rPr>
              <a:t>Living in Christ Series </a:t>
            </a:r>
            <a:endParaRPr lang="en-US" sz="800" dirty="0">
              <a:latin typeface="Arial Regular"/>
              <a:cs typeface="Arial Regular"/>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a Lay Apostolate Look Like?</a:t>
            </a:r>
            <a:endParaRPr lang="en-US" dirty="0"/>
          </a:p>
        </p:txBody>
      </p:sp>
      <p:sp>
        <p:nvSpPr>
          <p:cNvPr id="7" name="Text Placeholder 3"/>
          <p:cNvSpPr>
            <a:spLocks noGrp="1"/>
          </p:cNvSpPr>
          <p:nvPr>
            <p:ph idx="1"/>
          </p:nvPr>
        </p:nvSpPr>
        <p:spPr>
          <a:prstGeom prst="rect">
            <a:avLst/>
          </a:prstGeom>
        </p:spPr>
        <p:txBody>
          <a:bodyPr/>
          <a:lstStyle/>
          <a:p>
            <a:r>
              <a:rPr lang="en-US" dirty="0" smtClean="0"/>
              <a:t>What is the difference between a career understood as an apostolate  .  .  .</a:t>
            </a:r>
          </a:p>
          <a:p>
            <a:r>
              <a:rPr lang="en-US" dirty="0" smtClean="0"/>
              <a:t>and one that is not?</a:t>
            </a:r>
          </a:p>
          <a:p>
            <a:r>
              <a:rPr lang="en-US" dirty="0" smtClean="0"/>
              <a:t>Your life as a student </a:t>
            </a:r>
            <a:br>
              <a:rPr lang="en-US" dirty="0" smtClean="0"/>
            </a:br>
            <a:r>
              <a:rPr lang="en-US" dirty="0" smtClean="0"/>
              <a:t>can be an apostolate </a:t>
            </a:r>
            <a:br>
              <a:rPr lang="en-US" dirty="0" smtClean="0"/>
            </a:br>
            <a:r>
              <a:rPr lang="en-US" dirty="0" smtClean="0"/>
              <a:t>if you choose to </a:t>
            </a:r>
            <a:br>
              <a:rPr lang="en-US" dirty="0" smtClean="0"/>
            </a:br>
            <a:r>
              <a:rPr lang="en-US" dirty="0" smtClean="0"/>
              <a:t>make it so.</a:t>
            </a:r>
          </a:p>
          <a:p>
            <a:endParaRPr lang="en-US" dirty="0"/>
          </a:p>
        </p:txBody>
      </p:sp>
      <p:sp>
        <p:nvSpPr>
          <p:cNvPr id="6" name="TextBox 5"/>
          <p:cNvSpPr txBox="1"/>
          <p:nvPr/>
        </p:nvSpPr>
        <p:spPr bwMode="auto">
          <a:xfrm>
            <a:off x="4724400" y="5256028"/>
            <a:ext cx="3304451" cy="233910"/>
          </a:xfrm>
          <a:prstGeom prst="rect">
            <a:avLst/>
          </a:prstGeom>
          <a:noFill/>
          <a:ln w="9525">
            <a:noFill/>
            <a:miter lim="800000"/>
            <a:headEnd/>
            <a:tailEnd/>
          </a:ln>
        </p:spPr>
        <p:txBody>
          <a:bodyPr wrap="square" tIns="64008" rtlCol="0">
            <a:spAutoFit/>
          </a:bodyPr>
          <a:lstStyle/>
          <a:p>
            <a:r>
              <a:rPr lang="en-US" sz="800" dirty="0" smtClean="0">
                <a:solidFill>
                  <a:schemeClr val="bg1">
                    <a:lumMod val="65000"/>
                  </a:schemeClr>
                </a:solidFill>
              </a:rPr>
              <a:t>© </a:t>
            </a:r>
            <a:r>
              <a:rPr lang="en-US" sz="800" dirty="0" err="1" smtClean="0">
                <a:solidFill>
                  <a:schemeClr val="bg1">
                    <a:lumMod val="65000"/>
                  </a:schemeClr>
                </a:solidFill>
              </a:rPr>
              <a:t>rappensuncle</a:t>
            </a:r>
            <a:r>
              <a:rPr lang="en-US" sz="800" dirty="0" smtClean="0">
                <a:solidFill>
                  <a:schemeClr val="bg1">
                    <a:lumMod val="65000"/>
                  </a:schemeClr>
                </a:solidFill>
              </a:rPr>
              <a:t> / </a:t>
            </a:r>
            <a:r>
              <a:rPr lang="en-US" sz="800" dirty="0" err="1" smtClean="0">
                <a:solidFill>
                  <a:schemeClr val="bg1">
                    <a:lumMod val="65000"/>
                  </a:schemeClr>
                </a:solidFill>
              </a:rPr>
              <a:t>iStock</a:t>
            </a:r>
            <a:endParaRPr lang="en-US" sz="800" dirty="0">
              <a:solidFill>
                <a:schemeClr val="bg1">
                  <a:lumMod val="65000"/>
                </a:schemeClr>
              </a:solidFill>
            </a:endParaRPr>
          </a:p>
        </p:txBody>
      </p:sp>
      <p:pic>
        <p:nvPicPr>
          <p:cNvPr id="10242" name="Picture 2" descr="C:\Users\bmartinka\Google Drive\SMP files\Church Chapter PPTs\New folder (2)\PPT_Images\C7S11-18059633iStock.jpg"/>
          <p:cNvPicPr>
            <a:picLocks noChangeAspect="1" noChangeArrowheads="1"/>
          </p:cNvPicPr>
          <p:nvPr/>
        </p:nvPicPr>
        <p:blipFill>
          <a:blip r:embed="rId3" cstate="print"/>
          <a:srcRect/>
          <a:stretch>
            <a:fillRect/>
          </a:stretch>
        </p:blipFill>
        <p:spPr bwMode="auto">
          <a:xfrm>
            <a:off x="4830355" y="2743200"/>
            <a:ext cx="3780245" cy="2514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TextBox 7"/>
          <p:cNvSpPr txBox="1"/>
          <p:nvPr/>
        </p:nvSpPr>
        <p:spPr bwMode="auto">
          <a:xfrm>
            <a:off x="7467600" y="6324600"/>
            <a:ext cx="1524000" cy="338554"/>
          </a:xfrm>
          <a:prstGeom prst="rect">
            <a:avLst/>
          </a:prstGeom>
          <a:noFill/>
          <a:ln w="9525">
            <a:noFill/>
            <a:miter lim="800000"/>
            <a:headEnd/>
            <a:tailEnd/>
          </a:ln>
        </p:spPr>
        <p:txBody>
          <a:bodyPr wrap="square" rtlCol="0">
            <a:spAutoFit/>
          </a:bodyPr>
          <a:lstStyle/>
          <a:p>
            <a:r>
              <a:rPr lang="en-US" sz="800" dirty="0">
                <a:latin typeface="Arial Regular"/>
                <a:cs typeface="Arial Regular"/>
              </a:rPr>
              <a:t>© 2016 Saint Mary’s Press</a:t>
            </a:r>
          </a:p>
          <a:p>
            <a:r>
              <a:rPr lang="en-US" sz="800" dirty="0">
                <a:latin typeface="Arial Regular"/>
                <a:cs typeface="Arial Regular"/>
              </a:rPr>
              <a:t>Living in Christ Series </a:t>
            </a:r>
            <a:endParaRPr lang="en-US" sz="800" dirty="0">
              <a:latin typeface="Arial Regular"/>
              <a:cs typeface="Arial Regular"/>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Church Is Apostolic in Three Ways</a:t>
            </a:r>
            <a:endParaRPr lang="en-US" dirty="0"/>
          </a:p>
        </p:txBody>
      </p:sp>
      <p:sp>
        <p:nvSpPr>
          <p:cNvPr id="7" name="Text Placeholder 3"/>
          <p:cNvSpPr>
            <a:spLocks noGrp="1"/>
          </p:cNvSpPr>
          <p:nvPr>
            <p:ph idx="1"/>
          </p:nvPr>
        </p:nvSpPr>
        <p:spPr>
          <a:prstGeom prst="rect">
            <a:avLst/>
          </a:prstGeom>
        </p:spPr>
        <p:txBody>
          <a:bodyPr/>
          <a:lstStyle/>
          <a:p>
            <a:r>
              <a:rPr lang="en-US" dirty="0" smtClean="0"/>
              <a:t>She was and is built on the foundation</a:t>
            </a:r>
            <a:br>
              <a:rPr lang="en-US" dirty="0" smtClean="0"/>
            </a:br>
            <a:r>
              <a:rPr lang="en-US" dirty="0" smtClean="0"/>
              <a:t>of  the Apostles. </a:t>
            </a:r>
          </a:p>
          <a:p>
            <a:r>
              <a:rPr lang="en-US" dirty="0" smtClean="0"/>
              <a:t>The Church preserves </a:t>
            </a:r>
            <a:br>
              <a:rPr lang="en-US" dirty="0" smtClean="0"/>
            </a:br>
            <a:r>
              <a:rPr lang="en-US" dirty="0" smtClean="0"/>
              <a:t>and hands on the teaching </a:t>
            </a:r>
            <a:br>
              <a:rPr lang="en-US" dirty="0" smtClean="0"/>
            </a:br>
            <a:r>
              <a:rPr lang="en-US" dirty="0" smtClean="0"/>
              <a:t>of the Apostles.</a:t>
            </a:r>
          </a:p>
          <a:p>
            <a:r>
              <a:rPr lang="en-US" dirty="0" smtClean="0"/>
              <a:t>The Church continues to </a:t>
            </a:r>
            <a:br>
              <a:rPr lang="en-US" dirty="0" smtClean="0"/>
            </a:br>
            <a:r>
              <a:rPr lang="en-US" dirty="0" smtClean="0"/>
              <a:t>be led by the Apostles </a:t>
            </a:r>
            <a:br>
              <a:rPr lang="en-US" dirty="0" smtClean="0"/>
            </a:br>
            <a:r>
              <a:rPr lang="en-US" dirty="0" smtClean="0"/>
              <a:t>through their successors.</a:t>
            </a:r>
          </a:p>
          <a:p>
            <a:endParaRPr lang="en-US" dirty="0"/>
          </a:p>
        </p:txBody>
      </p:sp>
      <p:sp>
        <p:nvSpPr>
          <p:cNvPr id="6" name="TextBox 5"/>
          <p:cNvSpPr txBox="1"/>
          <p:nvPr/>
        </p:nvSpPr>
        <p:spPr bwMode="auto">
          <a:xfrm>
            <a:off x="5562600" y="4876800"/>
            <a:ext cx="3304451" cy="215444"/>
          </a:xfrm>
          <a:prstGeom prst="rect">
            <a:avLst/>
          </a:prstGeom>
          <a:noFill/>
          <a:ln w="9525">
            <a:noFill/>
            <a:miter lim="800000"/>
            <a:headEnd/>
            <a:tailEnd/>
          </a:ln>
        </p:spPr>
        <p:txBody>
          <a:bodyPr wrap="square" rtlCol="0">
            <a:spAutoFit/>
          </a:bodyPr>
          <a:lstStyle/>
          <a:p>
            <a:r>
              <a:rPr lang="en-US" sz="800" dirty="0" smtClean="0">
                <a:solidFill>
                  <a:schemeClr val="bg1">
                    <a:lumMod val="65000"/>
                  </a:schemeClr>
                </a:solidFill>
              </a:rPr>
              <a:t>© Renata </a:t>
            </a:r>
            <a:r>
              <a:rPr lang="en-US" sz="800" dirty="0" err="1" smtClean="0">
                <a:solidFill>
                  <a:schemeClr val="bg1">
                    <a:lumMod val="65000"/>
                  </a:schemeClr>
                </a:solidFill>
              </a:rPr>
              <a:t>Sedmakova</a:t>
            </a:r>
            <a:r>
              <a:rPr lang="en-US" sz="800" dirty="0" smtClean="0">
                <a:solidFill>
                  <a:schemeClr val="bg1">
                    <a:lumMod val="65000"/>
                  </a:schemeClr>
                </a:solidFill>
              </a:rPr>
              <a:t> / Shutterstock.com</a:t>
            </a:r>
            <a:endParaRPr lang="en-US" sz="800" dirty="0">
              <a:solidFill>
                <a:schemeClr val="bg1">
                  <a:lumMod val="65000"/>
                </a:schemeClr>
              </a:solidFill>
            </a:endParaRPr>
          </a:p>
        </p:txBody>
      </p:sp>
      <p:pic>
        <p:nvPicPr>
          <p:cNvPr id="1026" name="Picture 2" descr="C:\Users\bmartinka\Google Drive\SMP files\Church Chapter PPTs\New folder (2)\PPT_Images\C7S2-79811209Shutterstock.jpg"/>
          <p:cNvPicPr>
            <a:picLocks noChangeAspect="1" noChangeArrowheads="1"/>
          </p:cNvPicPr>
          <p:nvPr/>
        </p:nvPicPr>
        <p:blipFill>
          <a:blip r:embed="rId4" cstate="print"/>
          <a:srcRect/>
          <a:stretch>
            <a:fillRect/>
          </a:stretch>
        </p:blipFill>
        <p:spPr bwMode="auto">
          <a:xfrm>
            <a:off x="5486400" y="2259419"/>
            <a:ext cx="3296992" cy="2590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TextBox 7"/>
          <p:cNvSpPr txBox="1"/>
          <p:nvPr/>
        </p:nvSpPr>
        <p:spPr bwMode="auto">
          <a:xfrm>
            <a:off x="7467600" y="6324600"/>
            <a:ext cx="1524000" cy="338554"/>
          </a:xfrm>
          <a:prstGeom prst="rect">
            <a:avLst/>
          </a:prstGeom>
          <a:noFill/>
          <a:ln w="9525">
            <a:noFill/>
            <a:miter lim="800000"/>
            <a:headEnd/>
            <a:tailEnd/>
          </a:ln>
        </p:spPr>
        <p:txBody>
          <a:bodyPr wrap="square" rtlCol="0">
            <a:spAutoFit/>
          </a:bodyPr>
          <a:lstStyle/>
          <a:p>
            <a:r>
              <a:rPr lang="en-US" sz="800" dirty="0">
                <a:latin typeface="Arial Regular"/>
                <a:cs typeface="Arial Regular"/>
              </a:rPr>
              <a:t>© 2016 Saint Mary’s Press</a:t>
            </a:r>
          </a:p>
          <a:p>
            <a:r>
              <a:rPr lang="en-US" sz="800" dirty="0">
                <a:latin typeface="Arial Regular"/>
                <a:cs typeface="Arial Regular"/>
              </a:rPr>
              <a:t>Living in Christ Series </a:t>
            </a:r>
            <a:endParaRPr lang="en-US" sz="800" dirty="0">
              <a:latin typeface="Arial Regular"/>
              <a:cs typeface="Arial Regular"/>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Apostles Continued Jesus’ Mission</a:t>
            </a:r>
            <a:endParaRPr lang="en-US" dirty="0"/>
          </a:p>
        </p:txBody>
      </p:sp>
      <p:sp>
        <p:nvSpPr>
          <p:cNvPr id="7" name="Text Placeholder 3"/>
          <p:cNvSpPr>
            <a:spLocks noGrp="1"/>
          </p:cNvSpPr>
          <p:nvPr>
            <p:ph idx="1"/>
          </p:nvPr>
        </p:nvSpPr>
        <p:spPr>
          <a:xfrm>
            <a:off x="3810000" y="1752600"/>
            <a:ext cx="4038600" cy="4373563"/>
          </a:xfrm>
          <a:prstGeom prst="rect">
            <a:avLst/>
          </a:prstGeom>
        </p:spPr>
        <p:txBody>
          <a:bodyPr/>
          <a:lstStyle/>
          <a:p>
            <a:r>
              <a:rPr lang="en-US" dirty="0" smtClean="0"/>
              <a:t>The Greek word </a:t>
            </a:r>
            <a:r>
              <a:rPr lang="en-US" i="1" dirty="0" err="1" smtClean="0"/>
              <a:t>apostolos</a:t>
            </a:r>
            <a:r>
              <a:rPr lang="en-US" dirty="0" smtClean="0"/>
              <a:t> literally means “one who is sent.”</a:t>
            </a:r>
          </a:p>
          <a:p>
            <a:r>
              <a:rPr lang="en-US" dirty="0" smtClean="0"/>
              <a:t>Jesus sent his Apostles just as the Father sent him.</a:t>
            </a:r>
          </a:p>
          <a:p>
            <a:r>
              <a:rPr lang="en-US" dirty="0" smtClean="0"/>
              <a:t>The Apostles relied on the power Jesus gave them.</a:t>
            </a:r>
          </a:p>
          <a:p>
            <a:endParaRPr lang="en-US" dirty="0"/>
          </a:p>
        </p:txBody>
      </p:sp>
      <p:sp>
        <p:nvSpPr>
          <p:cNvPr id="6" name="TextBox 5"/>
          <p:cNvSpPr txBox="1"/>
          <p:nvPr/>
        </p:nvSpPr>
        <p:spPr bwMode="auto">
          <a:xfrm>
            <a:off x="1295400" y="5562600"/>
            <a:ext cx="3304451" cy="215444"/>
          </a:xfrm>
          <a:prstGeom prst="rect">
            <a:avLst/>
          </a:prstGeom>
          <a:noFill/>
          <a:ln w="9525">
            <a:noFill/>
            <a:miter lim="800000"/>
            <a:headEnd/>
            <a:tailEnd/>
          </a:ln>
        </p:spPr>
        <p:txBody>
          <a:bodyPr wrap="square" rtlCol="0">
            <a:spAutoFit/>
          </a:bodyPr>
          <a:lstStyle/>
          <a:p>
            <a:r>
              <a:rPr lang="en-US" sz="800" dirty="0" smtClean="0">
                <a:solidFill>
                  <a:schemeClr val="bg1">
                    <a:lumMod val="65000"/>
                  </a:schemeClr>
                </a:solidFill>
              </a:rPr>
              <a:t>© </a:t>
            </a:r>
            <a:r>
              <a:rPr lang="en-US" sz="800" dirty="0" err="1" smtClean="0">
                <a:solidFill>
                  <a:schemeClr val="bg1">
                    <a:lumMod val="65000"/>
                  </a:schemeClr>
                </a:solidFill>
              </a:rPr>
              <a:t>jorisvo</a:t>
            </a:r>
            <a:r>
              <a:rPr lang="en-US" sz="800" dirty="0" smtClean="0">
                <a:solidFill>
                  <a:schemeClr val="bg1">
                    <a:lumMod val="65000"/>
                  </a:schemeClr>
                </a:solidFill>
              </a:rPr>
              <a:t> / Shutterstock.com</a:t>
            </a:r>
            <a:endParaRPr lang="en-US" sz="800" dirty="0">
              <a:solidFill>
                <a:schemeClr val="bg1">
                  <a:lumMod val="65000"/>
                </a:schemeClr>
              </a:solidFill>
            </a:endParaRPr>
          </a:p>
        </p:txBody>
      </p:sp>
      <p:pic>
        <p:nvPicPr>
          <p:cNvPr id="2050" name="Picture 2" descr="C:\Users\bmartinka\Google Drive\SMP files\Church Chapter PPTs\New folder (2)\PPT_Images\C7S3-52690111Shutterstock.jpg"/>
          <p:cNvPicPr>
            <a:picLocks noChangeAspect="1" noChangeArrowheads="1"/>
          </p:cNvPicPr>
          <p:nvPr/>
        </p:nvPicPr>
        <p:blipFill>
          <a:blip r:embed="rId4" cstate="print"/>
          <a:srcRect/>
          <a:stretch>
            <a:fillRect/>
          </a:stretch>
        </p:blipFill>
        <p:spPr bwMode="auto">
          <a:xfrm>
            <a:off x="1066800" y="1828800"/>
            <a:ext cx="2489200" cy="37338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 name="TextBox 7"/>
          <p:cNvSpPr txBox="1"/>
          <p:nvPr/>
        </p:nvSpPr>
        <p:spPr bwMode="auto">
          <a:xfrm>
            <a:off x="7467600" y="6324600"/>
            <a:ext cx="1524000" cy="338554"/>
          </a:xfrm>
          <a:prstGeom prst="rect">
            <a:avLst/>
          </a:prstGeom>
          <a:noFill/>
          <a:ln w="9525">
            <a:noFill/>
            <a:miter lim="800000"/>
            <a:headEnd/>
            <a:tailEnd/>
          </a:ln>
        </p:spPr>
        <p:txBody>
          <a:bodyPr wrap="square" rtlCol="0">
            <a:spAutoFit/>
          </a:bodyPr>
          <a:lstStyle/>
          <a:p>
            <a:r>
              <a:rPr lang="en-US" sz="800" dirty="0">
                <a:latin typeface="Arial Regular"/>
                <a:cs typeface="Arial Regular"/>
              </a:rPr>
              <a:t>© 2016 Saint Mary’s Press</a:t>
            </a:r>
          </a:p>
          <a:p>
            <a:r>
              <a:rPr lang="en-US" sz="800" dirty="0">
                <a:latin typeface="Arial Regular"/>
                <a:cs typeface="Arial Regular"/>
              </a:rPr>
              <a:t>Living in Christ Series </a:t>
            </a:r>
            <a:endParaRPr lang="en-US" sz="800" dirty="0">
              <a:latin typeface="Arial Regular"/>
              <a:cs typeface="Arial Regular"/>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Appointing Successors</a:t>
            </a:r>
            <a:endParaRPr lang="en-US" dirty="0"/>
          </a:p>
        </p:txBody>
      </p:sp>
      <p:sp>
        <p:nvSpPr>
          <p:cNvPr id="7" name="Text Placeholder 3"/>
          <p:cNvSpPr>
            <a:spLocks noGrp="1"/>
          </p:cNvSpPr>
          <p:nvPr>
            <p:ph idx="1"/>
          </p:nvPr>
        </p:nvSpPr>
        <p:spPr>
          <a:xfrm>
            <a:off x="1371600" y="1752600"/>
            <a:ext cx="4343400" cy="4373563"/>
          </a:xfrm>
          <a:prstGeom prst="rect">
            <a:avLst/>
          </a:prstGeom>
        </p:spPr>
        <p:txBody>
          <a:bodyPr/>
          <a:lstStyle/>
          <a:p>
            <a:r>
              <a:rPr lang="en-US" dirty="0" smtClean="0"/>
              <a:t>The teachings of Jesus have been transmitted from generation to generation.</a:t>
            </a:r>
          </a:p>
          <a:p>
            <a:r>
              <a:rPr lang="en-US" dirty="0" smtClean="0"/>
              <a:t>This transmission of the truths Jesus Christ taught is known as Sacred Tradition.</a:t>
            </a:r>
          </a:p>
          <a:p>
            <a:r>
              <a:rPr lang="en-US" dirty="0" smtClean="0"/>
              <a:t>The Apostles chose successors, who were given the title </a:t>
            </a:r>
            <a:r>
              <a:rPr lang="en-US" i="1" dirty="0" smtClean="0"/>
              <a:t>bishop</a:t>
            </a:r>
            <a:r>
              <a:rPr lang="en-US" dirty="0" smtClean="0"/>
              <a:t>. </a:t>
            </a:r>
          </a:p>
          <a:p>
            <a:endParaRPr lang="en-US" dirty="0"/>
          </a:p>
        </p:txBody>
      </p:sp>
      <p:sp>
        <p:nvSpPr>
          <p:cNvPr id="6" name="TextBox 5"/>
          <p:cNvSpPr txBox="1"/>
          <p:nvPr/>
        </p:nvSpPr>
        <p:spPr bwMode="auto">
          <a:xfrm rot="21291509">
            <a:off x="6022806" y="5634032"/>
            <a:ext cx="3304451" cy="215444"/>
          </a:xfrm>
          <a:prstGeom prst="rect">
            <a:avLst/>
          </a:prstGeom>
          <a:noFill/>
          <a:ln w="9525">
            <a:noFill/>
            <a:miter lim="800000"/>
            <a:headEnd/>
            <a:tailEnd/>
          </a:ln>
        </p:spPr>
        <p:txBody>
          <a:bodyPr wrap="square" rtlCol="0">
            <a:spAutoFit/>
          </a:bodyPr>
          <a:lstStyle/>
          <a:p>
            <a:r>
              <a:rPr lang="en-US" sz="800" dirty="0" smtClean="0">
                <a:solidFill>
                  <a:schemeClr val="bg1">
                    <a:lumMod val="65000"/>
                  </a:schemeClr>
                </a:solidFill>
              </a:rPr>
              <a:t>© Kobby Dagan / Shutterstock.com</a:t>
            </a:r>
            <a:endParaRPr lang="en-US" sz="800" dirty="0">
              <a:solidFill>
                <a:schemeClr val="bg1">
                  <a:lumMod val="65000"/>
                </a:schemeClr>
              </a:solidFill>
            </a:endParaRPr>
          </a:p>
        </p:txBody>
      </p:sp>
      <p:pic>
        <p:nvPicPr>
          <p:cNvPr id="3074" name="Picture 2" descr="C:\Users\bmartinka\Google Drive\SMP files\Church Chapter PPTs\New folder (2)\PPT_Images\C7S4-99185534Shutterstock.jpg"/>
          <p:cNvPicPr>
            <a:picLocks noChangeAspect="1" noChangeArrowheads="1"/>
          </p:cNvPicPr>
          <p:nvPr/>
        </p:nvPicPr>
        <p:blipFill>
          <a:blip r:embed="rId3" cstate="print"/>
          <a:srcRect/>
          <a:stretch>
            <a:fillRect/>
          </a:stretch>
        </p:blipFill>
        <p:spPr bwMode="auto">
          <a:xfrm>
            <a:off x="5943601" y="1676400"/>
            <a:ext cx="2484638" cy="38862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8" name="TextBox 7"/>
          <p:cNvSpPr txBox="1"/>
          <p:nvPr/>
        </p:nvSpPr>
        <p:spPr bwMode="auto">
          <a:xfrm>
            <a:off x="7467600" y="6324600"/>
            <a:ext cx="1524000" cy="338554"/>
          </a:xfrm>
          <a:prstGeom prst="rect">
            <a:avLst/>
          </a:prstGeom>
          <a:noFill/>
          <a:ln w="9525">
            <a:noFill/>
            <a:miter lim="800000"/>
            <a:headEnd/>
            <a:tailEnd/>
          </a:ln>
        </p:spPr>
        <p:txBody>
          <a:bodyPr wrap="square" rtlCol="0">
            <a:spAutoFit/>
          </a:bodyPr>
          <a:lstStyle/>
          <a:p>
            <a:r>
              <a:rPr lang="en-US" sz="800" dirty="0">
                <a:latin typeface="Arial Regular"/>
                <a:cs typeface="Arial Regular"/>
              </a:rPr>
              <a:t>© 2016 Saint Mary’s Press</a:t>
            </a:r>
          </a:p>
          <a:p>
            <a:r>
              <a:rPr lang="en-US" sz="800" dirty="0">
                <a:latin typeface="Arial Regular"/>
                <a:cs typeface="Arial Regular"/>
              </a:rPr>
              <a:t>Living in Christ Series </a:t>
            </a:r>
            <a:endParaRPr lang="en-US" sz="800" dirty="0">
              <a:latin typeface="Arial Regular"/>
              <a:cs typeface="Arial Regular"/>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Faith of the Church</a:t>
            </a:r>
            <a:endParaRPr lang="en-US" dirty="0"/>
          </a:p>
        </p:txBody>
      </p:sp>
      <p:sp>
        <p:nvSpPr>
          <p:cNvPr id="7" name="Text Placeholder 3"/>
          <p:cNvSpPr>
            <a:spLocks noGrp="1"/>
          </p:cNvSpPr>
          <p:nvPr>
            <p:ph idx="1"/>
          </p:nvPr>
        </p:nvSpPr>
        <p:spPr>
          <a:prstGeom prst="rect">
            <a:avLst/>
          </a:prstGeom>
        </p:spPr>
        <p:txBody>
          <a:bodyPr/>
          <a:lstStyle/>
          <a:p>
            <a:r>
              <a:rPr lang="en-US" dirty="0" smtClean="0"/>
              <a:t>Though faith or believing is a personal act, its source is the Church, who teaches us.  </a:t>
            </a:r>
          </a:p>
          <a:p>
            <a:r>
              <a:rPr lang="en-US" dirty="0" smtClean="0"/>
              <a:t>The faith of the Church precedes, supports, and nourishes the faith of individuals. </a:t>
            </a:r>
          </a:p>
          <a:p>
            <a:endParaRPr lang="en-US" dirty="0"/>
          </a:p>
        </p:txBody>
      </p:sp>
      <p:sp>
        <p:nvSpPr>
          <p:cNvPr id="6" name="TextBox 5"/>
          <p:cNvSpPr txBox="1"/>
          <p:nvPr/>
        </p:nvSpPr>
        <p:spPr bwMode="auto">
          <a:xfrm>
            <a:off x="2514600" y="6448118"/>
            <a:ext cx="3304451" cy="215444"/>
          </a:xfrm>
          <a:prstGeom prst="rect">
            <a:avLst/>
          </a:prstGeom>
          <a:noFill/>
          <a:ln w="9525">
            <a:noFill/>
            <a:miter lim="800000"/>
            <a:headEnd/>
            <a:tailEnd/>
          </a:ln>
        </p:spPr>
        <p:txBody>
          <a:bodyPr wrap="square" rtlCol="0">
            <a:spAutoFit/>
          </a:bodyPr>
          <a:lstStyle/>
          <a:p>
            <a:r>
              <a:rPr lang="en-US" sz="800" dirty="0" smtClean="0">
                <a:solidFill>
                  <a:schemeClr val="bg1">
                    <a:lumMod val="65000"/>
                  </a:schemeClr>
                </a:solidFill>
              </a:rPr>
              <a:t>© </a:t>
            </a:r>
            <a:r>
              <a:rPr lang="en-US" sz="800" dirty="0" err="1" smtClean="0">
                <a:solidFill>
                  <a:schemeClr val="bg1">
                    <a:lumMod val="65000"/>
                  </a:schemeClr>
                </a:solidFill>
              </a:rPr>
              <a:t>AnitaPatterson</a:t>
            </a:r>
            <a:r>
              <a:rPr lang="en-US" sz="800" dirty="0" smtClean="0">
                <a:solidFill>
                  <a:schemeClr val="bg1">
                    <a:lumMod val="65000"/>
                  </a:schemeClr>
                </a:solidFill>
              </a:rPr>
              <a:t> / </a:t>
            </a:r>
            <a:r>
              <a:rPr lang="en-US" sz="800" dirty="0" err="1" smtClean="0">
                <a:solidFill>
                  <a:schemeClr val="bg1">
                    <a:lumMod val="65000"/>
                  </a:schemeClr>
                </a:solidFill>
              </a:rPr>
              <a:t>iStock</a:t>
            </a:r>
            <a:endParaRPr lang="en-US" sz="800" dirty="0">
              <a:solidFill>
                <a:schemeClr val="bg1">
                  <a:lumMod val="65000"/>
                </a:schemeClr>
              </a:solidFill>
            </a:endParaRPr>
          </a:p>
        </p:txBody>
      </p:sp>
      <p:pic>
        <p:nvPicPr>
          <p:cNvPr id="4098" name="Picture 2" descr="C:\Users\bmartinka\Google Drive\SMP files\Church Chapter PPTs\New folder (2)\PPT_Images\C7S5-1321681iStock.jpg"/>
          <p:cNvPicPr>
            <a:picLocks noChangeAspect="1" noChangeArrowheads="1"/>
          </p:cNvPicPr>
          <p:nvPr/>
        </p:nvPicPr>
        <p:blipFill>
          <a:blip r:embed="rId3" cstate="print"/>
          <a:srcRect/>
          <a:stretch>
            <a:fillRect/>
          </a:stretch>
        </p:blipFill>
        <p:spPr bwMode="auto">
          <a:xfrm>
            <a:off x="2590800" y="3733800"/>
            <a:ext cx="3642602" cy="2732039"/>
          </a:xfrm>
          <a:prstGeom prst="rect">
            <a:avLst/>
          </a:prstGeom>
          <a:ln>
            <a:noFill/>
          </a:ln>
          <a:effectLst>
            <a:outerShdw blurRad="190500" algn="tl" rotWithShape="0">
              <a:srgbClr val="000000">
                <a:alpha val="70000"/>
              </a:srgbClr>
            </a:outerShdw>
          </a:effectLst>
        </p:spPr>
      </p:pic>
      <p:sp>
        <p:nvSpPr>
          <p:cNvPr id="8" name="TextBox 7"/>
          <p:cNvSpPr txBox="1"/>
          <p:nvPr/>
        </p:nvSpPr>
        <p:spPr bwMode="auto">
          <a:xfrm>
            <a:off x="7467600" y="6324600"/>
            <a:ext cx="1524000" cy="338554"/>
          </a:xfrm>
          <a:prstGeom prst="rect">
            <a:avLst/>
          </a:prstGeom>
          <a:noFill/>
          <a:ln w="9525">
            <a:noFill/>
            <a:miter lim="800000"/>
            <a:headEnd/>
            <a:tailEnd/>
          </a:ln>
        </p:spPr>
        <p:txBody>
          <a:bodyPr wrap="square" rtlCol="0">
            <a:spAutoFit/>
          </a:bodyPr>
          <a:lstStyle/>
          <a:p>
            <a:r>
              <a:rPr lang="en-US" sz="800" dirty="0">
                <a:latin typeface="Arial Regular"/>
                <a:cs typeface="Arial Regular"/>
              </a:rPr>
              <a:t>© 2016 Saint Mary’s Press</a:t>
            </a:r>
          </a:p>
          <a:p>
            <a:r>
              <a:rPr lang="en-US" sz="800" dirty="0">
                <a:latin typeface="Arial Regular"/>
                <a:cs typeface="Arial Regular"/>
              </a:rPr>
              <a:t>Living in Christ Series </a:t>
            </a:r>
            <a:endParaRPr lang="en-US" sz="800" dirty="0">
              <a:latin typeface="Arial Regular"/>
              <a:cs typeface="Arial Regular"/>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Passing Down the Apostolic Tradition</a:t>
            </a:r>
            <a:endParaRPr lang="en-US" dirty="0"/>
          </a:p>
        </p:txBody>
      </p:sp>
      <p:sp>
        <p:nvSpPr>
          <p:cNvPr id="7" name="Text Placeholder 3"/>
          <p:cNvSpPr>
            <a:spLocks noGrp="1"/>
          </p:cNvSpPr>
          <p:nvPr>
            <p:ph idx="1"/>
          </p:nvPr>
        </p:nvSpPr>
        <p:spPr>
          <a:prstGeom prst="rect">
            <a:avLst/>
          </a:prstGeom>
        </p:spPr>
        <p:txBody>
          <a:bodyPr/>
          <a:lstStyle/>
          <a:p>
            <a:r>
              <a:rPr lang="en-US" dirty="0" smtClean="0"/>
              <a:t>At first, the Apostles handed on the faith to the earliest Christians by preaching.</a:t>
            </a:r>
          </a:p>
          <a:p>
            <a:r>
              <a:rPr lang="en-US" dirty="0" smtClean="0"/>
              <a:t>Later, the Apostles or </a:t>
            </a:r>
            <a:br>
              <a:rPr lang="en-US" dirty="0" smtClean="0"/>
            </a:br>
            <a:r>
              <a:rPr lang="en-US" dirty="0" smtClean="0"/>
              <a:t>their associates wrote </a:t>
            </a:r>
            <a:br>
              <a:rPr lang="en-US" dirty="0" smtClean="0"/>
            </a:br>
            <a:r>
              <a:rPr lang="en-US" dirty="0" smtClean="0"/>
              <a:t>the texts of the </a:t>
            </a:r>
            <a:br>
              <a:rPr lang="en-US" dirty="0" smtClean="0"/>
            </a:br>
            <a:r>
              <a:rPr lang="en-US" dirty="0" smtClean="0"/>
              <a:t>New Testament.</a:t>
            </a:r>
          </a:p>
          <a:p>
            <a:r>
              <a:rPr lang="en-US" dirty="0" smtClean="0"/>
              <a:t>All of Sacred Scripture </a:t>
            </a:r>
            <a:br>
              <a:rPr lang="en-US" dirty="0" smtClean="0"/>
            </a:br>
            <a:r>
              <a:rPr lang="en-US" dirty="0" smtClean="0"/>
              <a:t>is inspired by the </a:t>
            </a:r>
            <a:br>
              <a:rPr lang="en-US" dirty="0" smtClean="0"/>
            </a:br>
            <a:r>
              <a:rPr lang="en-US" dirty="0" smtClean="0"/>
              <a:t>Holy Spirit.</a:t>
            </a:r>
          </a:p>
          <a:p>
            <a:endParaRPr lang="en-US" dirty="0"/>
          </a:p>
        </p:txBody>
      </p:sp>
      <p:sp>
        <p:nvSpPr>
          <p:cNvPr id="6" name="TextBox 5"/>
          <p:cNvSpPr txBox="1"/>
          <p:nvPr/>
        </p:nvSpPr>
        <p:spPr bwMode="auto">
          <a:xfrm>
            <a:off x="5486400" y="5257800"/>
            <a:ext cx="3304451" cy="215444"/>
          </a:xfrm>
          <a:prstGeom prst="rect">
            <a:avLst/>
          </a:prstGeom>
          <a:noFill/>
          <a:ln w="9525">
            <a:noFill/>
            <a:miter lim="800000"/>
            <a:headEnd/>
            <a:tailEnd/>
          </a:ln>
        </p:spPr>
        <p:txBody>
          <a:bodyPr wrap="square" rtlCol="0">
            <a:spAutoFit/>
          </a:bodyPr>
          <a:lstStyle/>
          <a:p>
            <a:r>
              <a:rPr lang="en-US" sz="800" dirty="0" smtClean="0">
                <a:solidFill>
                  <a:schemeClr val="bg1">
                    <a:lumMod val="65000"/>
                  </a:schemeClr>
                </a:solidFill>
              </a:rPr>
              <a:t>© Renata </a:t>
            </a:r>
            <a:r>
              <a:rPr lang="en-US" sz="800" dirty="0" err="1" smtClean="0">
                <a:solidFill>
                  <a:schemeClr val="bg1">
                    <a:lumMod val="65000"/>
                  </a:schemeClr>
                </a:solidFill>
              </a:rPr>
              <a:t>Sedmakova</a:t>
            </a:r>
            <a:r>
              <a:rPr lang="en-US" sz="800" dirty="0" smtClean="0">
                <a:solidFill>
                  <a:schemeClr val="bg1">
                    <a:lumMod val="65000"/>
                  </a:schemeClr>
                </a:solidFill>
              </a:rPr>
              <a:t> / Shutterstock.com</a:t>
            </a:r>
            <a:endParaRPr lang="en-US" sz="800" dirty="0">
              <a:solidFill>
                <a:schemeClr val="bg1">
                  <a:lumMod val="65000"/>
                </a:schemeClr>
              </a:solidFill>
            </a:endParaRPr>
          </a:p>
        </p:txBody>
      </p:sp>
      <p:pic>
        <p:nvPicPr>
          <p:cNvPr id="5122" name="Picture 2" descr="C:\Users\bmartinka\Google Drive\SMP files\Church Chapter PPTs\New folder (2)\PPT_Images\C7S6-126571262Shutterstock.jpg"/>
          <p:cNvPicPr>
            <a:picLocks noChangeAspect="1" noChangeArrowheads="1"/>
          </p:cNvPicPr>
          <p:nvPr/>
        </p:nvPicPr>
        <p:blipFill>
          <a:blip r:embed="rId3" cstate="print"/>
          <a:srcRect/>
          <a:stretch>
            <a:fillRect/>
          </a:stretch>
        </p:blipFill>
        <p:spPr bwMode="auto">
          <a:xfrm>
            <a:off x="5083271" y="2743200"/>
            <a:ext cx="3527329" cy="25146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8" name="TextBox 7"/>
          <p:cNvSpPr txBox="1"/>
          <p:nvPr/>
        </p:nvSpPr>
        <p:spPr bwMode="auto">
          <a:xfrm>
            <a:off x="7467600" y="6324600"/>
            <a:ext cx="1524000" cy="338554"/>
          </a:xfrm>
          <a:prstGeom prst="rect">
            <a:avLst/>
          </a:prstGeom>
          <a:noFill/>
          <a:ln w="9525">
            <a:noFill/>
            <a:miter lim="800000"/>
            <a:headEnd/>
            <a:tailEnd/>
          </a:ln>
        </p:spPr>
        <p:txBody>
          <a:bodyPr wrap="square" rtlCol="0">
            <a:spAutoFit/>
          </a:bodyPr>
          <a:lstStyle/>
          <a:p>
            <a:r>
              <a:rPr lang="en-US" sz="800" dirty="0">
                <a:latin typeface="Arial Regular"/>
                <a:cs typeface="Arial Regular"/>
              </a:rPr>
              <a:t>© 2016 Saint Mary’s Press</a:t>
            </a:r>
          </a:p>
          <a:p>
            <a:r>
              <a:rPr lang="en-US" sz="800" dirty="0">
                <a:latin typeface="Arial Regular"/>
                <a:cs typeface="Arial Regular"/>
              </a:rPr>
              <a:t>Living in Christ Series </a:t>
            </a:r>
            <a:endParaRPr lang="en-US" sz="800" dirty="0">
              <a:latin typeface="Arial Regular"/>
              <a:cs typeface="Arial Regular"/>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Continuing to Hand It On </a:t>
            </a:r>
            <a:endParaRPr lang="en-US" dirty="0"/>
          </a:p>
        </p:txBody>
      </p:sp>
      <p:sp>
        <p:nvSpPr>
          <p:cNvPr id="7" name="Text Placeholder 3"/>
          <p:cNvSpPr>
            <a:spLocks noGrp="1"/>
          </p:cNvSpPr>
          <p:nvPr>
            <p:ph idx="1"/>
          </p:nvPr>
        </p:nvSpPr>
        <p:spPr>
          <a:prstGeom prst="rect">
            <a:avLst/>
          </a:prstGeom>
        </p:spPr>
        <p:txBody>
          <a:bodyPr/>
          <a:lstStyle/>
          <a:p>
            <a:r>
              <a:rPr lang="en-US" dirty="0" smtClean="0"/>
              <a:t>Why doesn’t the Church use the Bible alone as the source of authority?</a:t>
            </a:r>
          </a:p>
          <a:p>
            <a:r>
              <a:rPr lang="en-US" dirty="0" smtClean="0"/>
              <a:t>Scripture and Tradition have one </a:t>
            </a:r>
            <a:br>
              <a:rPr lang="en-US" dirty="0" smtClean="0"/>
            </a:br>
            <a:r>
              <a:rPr lang="en-US" dirty="0" smtClean="0"/>
              <a:t>common source: God’s </a:t>
            </a:r>
            <a:br>
              <a:rPr lang="en-US" dirty="0" smtClean="0"/>
            </a:br>
            <a:r>
              <a:rPr lang="en-US" dirty="0" smtClean="0"/>
              <a:t>Revelation in Jesus.</a:t>
            </a:r>
          </a:p>
          <a:p>
            <a:r>
              <a:rPr lang="en-US" dirty="0" smtClean="0"/>
              <a:t>Together, they make </a:t>
            </a:r>
            <a:br>
              <a:rPr lang="en-US" dirty="0" smtClean="0"/>
            </a:br>
            <a:r>
              <a:rPr lang="en-US" dirty="0" smtClean="0"/>
              <a:t>up a unified whole, </a:t>
            </a:r>
            <a:br>
              <a:rPr lang="en-US" dirty="0" smtClean="0"/>
            </a:br>
            <a:r>
              <a:rPr lang="en-US" dirty="0" smtClean="0"/>
              <a:t>never contradicting </a:t>
            </a:r>
            <a:br>
              <a:rPr lang="en-US" dirty="0" smtClean="0"/>
            </a:br>
            <a:r>
              <a:rPr lang="en-US" dirty="0" smtClean="0"/>
              <a:t>each other.</a:t>
            </a:r>
          </a:p>
          <a:p>
            <a:endParaRPr lang="en-US" dirty="0"/>
          </a:p>
        </p:txBody>
      </p:sp>
      <p:pic>
        <p:nvPicPr>
          <p:cNvPr id="6146" name="Picture 2" descr="C:\Users\bmartinka\Google Drive\SMP files\Church Chapter PPTs\New folder (2)\PPT_Images\C7S7-12573025Shutterstock.jpg"/>
          <p:cNvPicPr>
            <a:picLocks noChangeAspect="1" noChangeArrowheads="1"/>
          </p:cNvPicPr>
          <p:nvPr/>
        </p:nvPicPr>
        <p:blipFill>
          <a:blip r:embed="rId3" cstate="print"/>
          <a:srcRect b="-781"/>
          <a:stretch>
            <a:fillRect/>
          </a:stretch>
        </p:blipFill>
        <p:spPr bwMode="auto">
          <a:xfrm>
            <a:off x="4876801" y="2794398"/>
            <a:ext cx="4267199" cy="3225402"/>
          </a:xfrm>
          <a:prstGeom prst="ellipse">
            <a:avLst/>
          </a:prstGeom>
          <a:ln>
            <a:noFill/>
          </a:ln>
          <a:effectLst>
            <a:softEdge rad="112500"/>
          </a:effectLst>
        </p:spPr>
      </p:pic>
      <p:sp>
        <p:nvSpPr>
          <p:cNvPr id="6" name="TextBox 5"/>
          <p:cNvSpPr txBox="1"/>
          <p:nvPr/>
        </p:nvSpPr>
        <p:spPr bwMode="auto">
          <a:xfrm rot="19744345">
            <a:off x="6000280" y="4913609"/>
            <a:ext cx="3304451" cy="215444"/>
          </a:xfrm>
          <a:prstGeom prst="rect">
            <a:avLst/>
          </a:prstGeom>
          <a:noFill/>
          <a:ln w="9525">
            <a:noFill/>
            <a:miter lim="800000"/>
            <a:headEnd/>
            <a:tailEnd/>
          </a:ln>
        </p:spPr>
        <p:txBody>
          <a:bodyPr wrap="square" rtlCol="0">
            <a:spAutoFit/>
          </a:bodyPr>
          <a:lstStyle/>
          <a:p>
            <a:r>
              <a:rPr lang="en-US" sz="800" dirty="0" smtClean="0">
                <a:solidFill>
                  <a:schemeClr val="bg1">
                    <a:lumMod val="65000"/>
                  </a:schemeClr>
                </a:solidFill>
              </a:rPr>
              <a:t>© </a:t>
            </a:r>
            <a:r>
              <a:rPr lang="en-US" sz="800" dirty="0" err="1" smtClean="0">
                <a:solidFill>
                  <a:schemeClr val="bg1">
                    <a:lumMod val="65000"/>
                  </a:schemeClr>
                </a:solidFill>
              </a:rPr>
              <a:t>StockPhotosArt</a:t>
            </a:r>
            <a:r>
              <a:rPr lang="en-US" sz="800" dirty="0" smtClean="0">
                <a:solidFill>
                  <a:schemeClr val="bg1">
                    <a:lumMod val="65000"/>
                  </a:schemeClr>
                </a:solidFill>
              </a:rPr>
              <a:t> / Shutterstock.com</a:t>
            </a:r>
            <a:endParaRPr lang="en-US" sz="800" dirty="0">
              <a:solidFill>
                <a:schemeClr val="bg1">
                  <a:lumMod val="65000"/>
                </a:schemeClr>
              </a:solidFill>
            </a:endParaRPr>
          </a:p>
        </p:txBody>
      </p:sp>
      <p:sp>
        <p:nvSpPr>
          <p:cNvPr id="8" name="TextBox 7"/>
          <p:cNvSpPr txBox="1"/>
          <p:nvPr/>
        </p:nvSpPr>
        <p:spPr bwMode="auto">
          <a:xfrm>
            <a:off x="7467600" y="6324600"/>
            <a:ext cx="1524000" cy="338554"/>
          </a:xfrm>
          <a:prstGeom prst="rect">
            <a:avLst/>
          </a:prstGeom>
          <a:noFill/>
          <a:ln w="9525">
            <a:noFill/>
            <a:miter lim="800000"/>
            <a:headEnd/>
            <a:tailEnd/>
          </a:ln>
        </p:spPr>
        <p:txBody>
          <a:bodyPr wrap="square" rtlCol="0">
            <a:spAutoFit/>
          </a:bodyPr>
          <a:lstStyle/>
          <a:p>
            <a:r>
              <a:rPr lang="en-US" sz="800" dirty="0">
                <a:latin typeface="Arial Regular"/>
                <a:cs typeface="Arial Regular"/>
              </a:rPr>
              <a:t>© 2016 Saint Mary’s Press</a:t>
            </a:r>
          </a:p>
          <a:p>
            <a:r>
              <a:rPr lang="en-US" sz="800" dirty="0">
                <a:latin typeface="Arial Regular"/>
                <a:cs typeface="Arial Regular"/>
              </a:rPr>
              <a:t>Living in Christ Series </a:t>
            </a:r>
            <a:endParaRPr lang="en-US" sz="800" dirty="0">
              <a:latin typeface="Arial Regular"/>
              <a:cs typeface="Arial Regular"/>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Apostles and the Bishops</a:t>
            </a:r>
            <a:endParaRPr lang="en-US" dirty="0"/>
          </a:p>
        </p:txBody>
      </p:sp>
      <p:sp>
        <p:nvSpPr>
          <p:cNvPr id="7" name="Text Placeholder 3"/>
          <p:cNvSpPr>
            <a:spLocks noGrp="1"/>
          </p:cNvSpPr>
          <p:nvPr>
            <p:ph idx="1"/>
          </p:nvPr>
        </p:nvSpPr>
        <p:spPr>
          <a:xfrm>
            <a:off x="1371600" y="1752600"/>
            <a:ext cx="6705600" cy="4373563"/>
          </a:xfrm>
          <a:prstGeom prst="rect">
            <a:avLst/>
          </a:prstGeom>
        </p:spPr>
        <p:txBody>
          <a:bodyPr/>
          <a:lstStyle/>
          <a:p>
            <a:r>
              <a:rPr lang="en-US" dirty="0" smtClean="0"/>
              <a:t>Jesus’ Apostles passed on the gift of the Holy Spirit to their successors.</a:t>
            </a:r>
          </a:p>
          <a:p>
            <a:r>
              <a:rPr lang="en-US" dirty="0" smtClean="0"/>
              <a:t>They did this through the laying on of hands. </a:t>
            </a:r>
          </a:p>
          <a:p>
            <a:r>
              <a:rPr lang="en-US" dirty="0" smtClean="0"/>
              <a:t>Bishops receive the fullness of the Sacrament of Holy Orders. </a:t>
            </a:r>
          </a:p>
          <a:p>
            <a:endParaRPr lang="en-US" dirty="0"/>
          </a:p>
        </p:txBody>
      </p:sp>
      <p:sp>
        <p:nvSpPr>
          <p:cNvPr id="6" name="TextBox 5"/>
          <p:cNvSpPr txBox="1"/>
          <p:nvPr/>
        </p:nvSpPr>
        <p:spPr bwMode="auto">
          <a:xfrm>
            <a:off x="2819400" y="6469064"/>
            <a:ext cx="3304451" cy="215444"/>
          </a:xfrm>
          <a:prstGeom prst="rect">
            <a:avLst/>
          </a:prstGeom>
          <a:noFill/>
          <a:ln w="9525">
            <a:noFill/>
            <a:miter lim="800000"/>
            <a:headEnd/>
            <a:tailEnd/>
          </a:ln>
        </p:spPr>
        <p:txBody>
          <a:bodyPr wrap="square" rtlCol="0">
            <a:spAutoFit/>
          </a:bodyPr>
          <a:lstStyle/>
          <a:p>
            <a:r>
              <a:rPr lang="en-US" sz="800" dirty="0" smtClean="0">
                <a:solidFill>
                  <a:schemeClr val="bg1">
                    <a:lumMod val="65000"/>
                  </a:schemeClr>
                </a:solidFill>
              </a:rPr>
              <a:t>© </a:t>
            </a:r>
            <a:r>
              <a:rPr lang="en-US" sz="800" dirty="0" err="1" smtClean="0">
                <a:solidFill>
                  <a:schemeClr val="bg1">
                    <a:lumMod val="65000"/>
                  </a:schemeClr>
                </a:solidFill>
              </a:rPr>
              <a:t>Jorg</a:t>
            </a:r>
            <a:r>
              <a:rPr lang="en-US" sz="800" dirty="0" smtClean="0">
                <a:solidFill>
                  <a:schemeClr val="bg1">
                    <a:lumMod val="65000"/>
                  </a:schemeClr>
                </a:solidFill>
              </a:rPr>
              <a:t> </a:t>
            </a:r>
            <a:r>
              <a:rPr lang="en-US" sz="800" dirty="0" err="1" smtClean="0">
                <a:solidFill>
                  <a:schemeClr val="bg1">
                    <a:lumMod val="65000"/>
                  </a:schemeClr>
                </a:solidFill>
              </a:rPr>
              <a:t>Hackemann</a:t>
            </a:r>
            <a:r>
              <a:rPr lang="en-US" sz="800" dirty="0" smtClean="0">
                <a:solidFill>
                  <a:schemeClr val="bg1">
                    <a:lumMod val="65000"/>
                  </a:schemeClr>
                </a:solidFill>
              </a:rPr>
              <a:t> / Shutterstock.com</a:t>
            </a:r>
            <a:endParaRPr lang="en-US" sz="800" dirty="0">
              <a:solidFill>
                <a:schemeClr val="bg1">
                  <a:lumMod val="65000"/>
                </a:schemeClr>
              </a:solidFill>
            </a:endParaRPr>
          </a:p>
        </p:txBody>
      </p:sp>
      <p:pic>
        <p:nvPicPr>
          <p:cNvPr id="7170" name="Picture 2" descr="C:\Users\bmartinka\Google Drive\SMP files\Church Chapter PPTs\New folder (2)\PPT_Images\C7S8-153553019Shutterstock.jpg"/>
          <p:cNvPicPr>
            <a:picLocks noChangeAspect="1" noChangeArrowheads="1"/>
          </p:cNvPicPr>
          <p:nvPr/>
        </p:nvPicPr>
        <p:blipFill>
          <a:blip r:embed="rId3" cstate="print"/>
          <a:srcRect/>
          <a:stretch>
            <a:fillRect/>
          </a:stretch>
        </p:blipFill>
        <p:spPr bwMode="auto">
          <a:xfrm>
            <a:off x="2971800" y="4011614"/>
            <a:ext cx="3276600" cy="245745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8" name="TextBox 7"/>
          <p:cNvSpPr txBox="1"/>
          <p:nvPr/>
        </p:nvSpPr>
        <p:spPr bwMode="auto">
          <a:xfrm>
            <a:off x="7467600" y="6324600"/>
            <a:ext cx="1524000" cy="338554"/>
          </a:xfrm>
          <a:prstGeom prst="rect">
            <a:avLst/>
          </a:prstGeom>
          <a:noFill/>
          <a:ln w="9525">
            <a:noFill/>
            <a:miter lim="800000"/>
            <a:headEnd/>
            <a:tailEnd/>
          </a:ln>
        </p:spPr>
        <p:txBody>
          <a:bodyPr wrap="square" rtlCol="0">
            <a:spAutoFit/>
          </a:bodyPr>
          <a:lstStyle/>
          <a:p>
            <a:r>
              <a:rPr lang="en-US" sz="800" dirty="0">
                <a:latin typeface="Arial Regular"/>
                <a:cs typeface="Arial Regular"/>
              </a:rPr>
              <a:t>© 2016 Saint Mary’s Press</a:t>
            </a:r>
          </a:p>
          <a:p>
            <a:r>
              <a:rPr lang="en-US" sz="800" dirty="0">
                <a:latin typeface="Arial Regular"/>
                <a:cs typeface="Arial Regular"/>
              </a:rPr>
              <a:t>Living in Christ Series </a:t>
            </a:r>
            <a:endParaRPr lang="en-US" sz="800" dirty="0">
              <a:latin typeface="Arial Regular"/>
              <a:cs typeface="Arial Regular"/>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Peter and the Pope</a:t>
            </a:r>
            <a:endParaRPr lang="en-US" dirty="0"/>
          </a:p>
        </p:txBody>
      </p:sp>
      <p:sp>
        <p:nvSpPr>
          <p:cNvPr id="7" name="Text Placeholder 3"/>
          <p:cNvSpPr>
            <a:spLocks noGrp="1"/>
          </p:cNvSpPr>
          <p:nvPr>
            <p:ph idx="1"/>
          </p:nvPr>
        </p:nvSpPr>
        <p:spPr>
          <a:prstGeom prst="rect">
            <a:avLst/>
          </a:prstGeom>
        </p:spPr>
        <p:txBody>
          <a:bodyPr/>
          <a:lstStyle/>
          <a:p>
            <a:r>
              <a:rPr lang="en-US" dirty="0" smtClean="0"/>
              <a:t>Peter’s role as head </a:t>
            </a:r>
            <a:br>
              <a:rPr lang="en-US" dirty="0" smtClean="0"/>
            </a:br>
            <a:r>
              <a:rPr lang="en-US" dirty="0" smtClean="0"/>
              <a:t>of the Apostles </a:t>
            </a:r>
            <a:br>
              <a:rPr lang="en-US" dirty="0" smtClean="0"/>
            </a:br>
            <a:r>
              <a:rPr lang="en-US" dirty="0" smtClean="0"/>
              <a:t>continues in the role </a:t>
            </a:r>
            <a:br>
              <a:rPr lang="en-US" dirty="0" smtClean="0"/>
            </a:br>
            <a:r>
              <a:rPr lang="en-US" dirty="0" smtClean="0"/>
              <a:t>of the Pope as head </a:t>
            </a:r>
            <a:br>
              <a:rPr lang="en-US" dirty="0" smtClean="0"/>
            </a:br>
            <a:r>
              <a:rPr lang="en-US" dirty="0" smtClean="0"/>
              <a:t>of the College of </a:t>
            </a:r>
            <a:br>
              <a:rPr lang="en-US" dirty="0" smtClean="0"/>
            </a:br>
            <a:r>
              <a:rPr lang="en-US" dirty="0" smtClean="0"/>
              <a:t>Bishops.</a:t>
            </a:r>
          </a:p>
          <a:p>
            <a:r>
              <a:rPr lang="en-US" dirty="0" smtClean="0"/>
              <a:t>Despite Peter’s </a:t>
            </a:r>
            <a:br>
              <a:rPr lang="en-US" dirty="0" smtClean="0"/>
            </a:br>
            <a:r>
              <a:rPr lang="en-US" dirty="0" smtClean="0"/>
              <a:t>human failings, Jesus chose him to be the solid rock of the Church.</a:t>
            </a:r>
          </a:p>
          <a:p>
            <a:r>
              <a:rPr lang="en-US" dirty="0" smtClean="0"/>
              <a:t>The Pope is the Bishop of Rome. </a:t>
            </a:r>
          </a:p>
          <a:p>
            <a:endParaRPr lang="en-US" dirty="0"/>
          </a:p>
        </p:txBody>
      </p:sp>
      <p:sp>
        <p:nvSpPr>
          <p:cNvPr id="6" name="TextBox 5"/>
          <p:cNvSpPr txBox="1"/>
          <p:nvPr/>
        </p:nvSpPr>
        <p:spPr bwMode="auto">
          <a:xfrm>
            <a:off x="4724400" y="4191000"/>
            <a:ext cx="3304451" cy="215444"/>
          </a:xfrm>
          <a:prstGeom prst="rect">
            <a:avLst/>
          </a:prstGeom>
          <a:noFill/>
          <a:ln w="9525">
            <a:noFill/>
            <a:miter lim="800000"/>
            <a:headEnd/>
            <a:tailEnd/>
          </a:ln>
        </p:spPr>
        <p:txBody>
          <a:bodyPr wrap="square" rtlCol="0">
            <a:spAutoFit/>
          </a:bodyPr>
          <a:lstStyle/>
          <a:p>
            <a:r>
              <a:rPr lang="en-US" sz="800" dirty="0" smtClean="0">
                <a:solidFill>
                  <a:schemeClr val="bg1">
                    <a:lumMod val="65000"/>
                  </a:schemeClr>
                </a:solidFill>
              </a:rPr>
              <a:t>© Philip </a:t>
            </a:r>
            <a:r>
              <a:rPr lang="en-US" sz="800" dirty="0" err="1" smtClean="0">
                <a:solidFill>
                  <a:schemeClr val="bg1">
                    <a:lumMod val="65000"/>
                  </a:schemeClr>
                </a:solidFill>
              </a:rPr>
              <a:t>Chidell</a:t>
            </a:r>
            <a:r>
              <a:rPr lang="en-US" sz="800" dirty="0" smtClean="0">
                <a:solidFill>
                  <a:schemeClr val="bg1">
                    <a:lumMod val="65000"/>
                  </a:schemeClr>
                </a:solidFill>
              </a:rPr>
              <a:t> / Shutterstock.com</a:t>
            </a:r>
            <a:endParaRPr lang="en-US" sz="800" dirty="0">
              <a:solidFill>
                <a:schemeClr val="bg1">
                  <a:lumMod val="65000"/>
                </a:schemeClr>
              </a:solidFill>
            </a:endParaRPr>
          </a:p>
        </p:txBody>
      </p:sp>
      <p:pic>
        <p:nvPicPr>
          <p:cNvPr id="8194" name="Picture 2" descr="C:\Users\bmartinka\Google Drive\SMP files\Church Chapter PPTs\New folder (2)\PPT_Images\C7S9-162800978Shutterstock.jpg"/>
          <p:cNvPicPr>
            <a:picLocks noChangeAspect="1" noChangeArrowheads="1"/>
          </p:cNvPicPr>
          <p:nvPr/>
        </p:nvPicPr>
        <p:blipFill>
          <a:blip r:embed="rId3" cstate="print"/>
          <a:srcRect/>
          <a:stretch>
            <a:fillRect/>
          </a:stretch>
        </p:blipFill>
        <p:spPr bwMode="auto">
          <a:xfrm>
            <a:off x="4843462" y="1676400"/>
            <a:ext cx="3690938" cy="246041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8" name="TextBox 7"/>
          <p:cNvSpPr txBox="1"/>
          <p:nvPr/>
        </p:nvSpPr>
        <p:spPr bwMode="auto">
          <a:xfrm>
            <a:off x="7467600" y="6324600"/>
            <a:ext cx="1524000" cy="338554"/>
          </a:xfrm>
          <a:prstGeom prst="rect">
            <a:avLst/>
          </a:prstGeom>
          <a:noFill/>
          <a:ln w="9525">
            <a:noFill/>
            <a:miter lim="800000"/>
            <a:headEnd/>
            <a:tailEnd/>
          </a:ln>
        </p:spPr>
        <p:txBody>
          <a:bodyPr wrap="square" rtlCol="0">
            <a:spAutoFit/>
          </a:bodyPr>
          <a:lstStyle/>
          <a:p>
            <a:r>
              <a:rPr lang="en-US" sz="800" dirty="0">
                <a:latin typeface="Arial Regular"/>
                <a:cs typeface="Arial Regular"/>
              </a:rPr>
              <a:t>© 2016 Saint Mary’s Press</a:t>
            </a:r>
          </a:p>
          <a:p>
            <a:r>
              <a:rPr lang="en-US" sz="800" dirty="0">
                <a:latin typeface="Arial Regular"/>
                <a:cs typeface="Arial Regular"/>
              </a:rPr>
              <a:t>Living in Christ Series </a:t>
            </a:r>
            <a:endParaRPr lang="en-US" sz="800" dirty="0">
              <a:latin typeface="Arial Regular"/>
              <a:cs typeface="Arial Regular"/>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LIC Presentation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a:spAutoFit/>
      </a:bodyPr>
      <a:lstStyle>
        <a:defPPr>
          <a:defRPr sz="800" dirty="0">
            <a:solidFill>
              <a:schemeClr val="bg1">
                <a:lumMod val="65000"/>
              </a:schemeClr>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LIC Presentation template</Template>
  <TotalTime>671</TotalTime>
  <Words>875</Words>
  <Application>Microsoft Office PowerPoint</Application>
  <PresentationFormat>On-screen Show (4:3)</PresentationFormat>
  <Paragraphs>96</Paragraphs>
  <Slides>11</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Arial Regular</vt:lpstr>
      <vt:lpstr>Calibri</vt:lpstr>
      <vt:lpstr>LIC Presentation template</vt:lpstr>
      <vt:lpstr>The Church Is Apostolic</vt:lpstr>
      <vt:lpstr>The Church Is Apostolic in Three Ways</vt:lpstr>
      <vt:lpstr>The Apostles Continued Jesus’ Mission</vt:lpstr>
      <vt:lpstr>Appointing Successors</vt:lpstr>
      <vt:lpstr>The Faith of the Church</vt:lpstr>
      <vt:lpstr>Passing Down the Apostolic Tradition</vt:lpstr>
      <vt:lpstr>Continuing to Hand It On </vt:lpstr>
      <vt:lpstr>The Apostles and the Bishops</vt:lpstr>
      <vt:lpstr>Peter and the Pope</vt:lpstr>
      <vt:lpstr>We Are Sent to Spread the Good News</vt:lpstr>
      <vt:lpstr>What Does a Lay Apostolate Look Like?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bmartinka</dc:creator>
  <cp:lastModifiedBy>Caren Yang</cp:lastModifiedBy>
  <cp:revision>49</cp:revision>
  <dcterms:created xsi:type="dcterms:W3CDTF">2011-01-10T17:35:40Z</dcterms:created>
  <dcterms:modified xsi:type="dcterms:W3CDTF">2016-04-22T18:10:28Z</dcterms:modified>
</cp:coreProperties>
</file>