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358" r:id="rId3"/>
    <p:sldId id="336" r:id="rId4"/>
    <p:sldId id="359" r:id="rId5"/>
    <p:sldId id="360" r:id="rId6"/>
    <p:sldId id="361" r:id="rId7"/>
    <p:sldId id="362" r:id="rId8"/>
    <p:sldId id="3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Singer-Towns" initials="bst" lastIdx="13" clrIdx="0"/>
  <p:cmAuthor id="1" name="lberg" initial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4" autoAdjust="0"/>
    <p:restoredTop sz="82460" autoAdjust="0"/>
  </p:normalViewPr>
  <p:slideViewPr>
    <p:cSldViewPr>
      <p:cViewPr varScale="1">
        <p:scale>
          <a:sx n="93" d="100"/>
          <a:sy n="93" d="100"/>
        </p:scale>
        <p:origin x="175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87550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Use this presentation to introduce or review the material about sharing the earth’s resources on pages 333–334 of the student handbook.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extLst>
      <p:ext uri="{BB962C8B-B14F-4D97-AF65-F5344CB8AC3E}">
        <p14:creationId xmlns:p14="http://schemas.microsoft.com/office/powerpoint/2010/main" val="2059870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Provide a few current statistics, from a source such as the Web sites of Catholic Relief Services or Share the World’s Resources, about the distribution of world resources.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extLst>
      <p:ext uri="{BB962C8B-B14F-4D97-AF65-F5344CB8AC3E}">
        <p14:creationId xmlns:p14="http://schemas.microsoft.com/office/powerpoint/2010/main" val="137119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Consider dramatizing the enormity of these figures. Before showing the first statistic, have the students count off and ask every third student to stand. Show the statistic on shelter. Ask for reactions to this information.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extLst>
      <p:ext uri="{BB962C8B-B14F-4D97-AF65-F5344CB8AC3E}">
        <p14:creationId xmlns:p14="http://schemas.microsoft.com/office/powerpoint/2010/main" val="423246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Discuss the meaning of </a:t>
            </a:r>
            <a:r>
              <a:rPr lang="en-US" sz="1200" i="1" kern="1200" dirty="0" smtClean="0">
                <a:solidFill>
                  <a:schemeClr val="tx1"/>
                </a:solidFill>
                <a:effectLst/>
                <a:latin typeface="+mn-lt"/>
                <a:ea typeface="+mn-ea"/>
                <a:cs typeface="+mn-cs"/>
              </a:rPr>
              <a:t>stewardship</a:t>
            </a:r>
            <a:r>
              <a:rPr lang="en-US" sz="1200" kern="1200" dirty="0" smtClean="0">
                <a:solidFill>
                  <a:schemeClr val="tx1"/>
                </a:solidFill>
                <a:effectLst/>
                <a:latin typeface="+mn-lt"/>
                <a:ea typeface="+mn-ea"/>
                <a:cs typeface="+mn-cs"/>
              </a:rPr>
              <a:t>, the management of resources entrusted to our care. Remind the students that in Genesis, God gives humans the responsibility for the earth. Ask the students what stewardship might require, as opposed to ownership.</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extLst>
      <p:ext uri="{BB962C8B-B14F-4D97-AF65-F5344CB8AC3E}">
        <p14:creationId xmlns:p14="http://schemas.microsoft.com/office/powerpoint/2010/main" val="3093911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Ask the students about their own experiences helping those who lack basic services through school, parish, or other organizations, or through their own or their family’s efforts.</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extLst>
      <p:ext uri="{BB962C8B-B14F-4D97-AF65-F5344CB8AC3E}">
        <p14:creationId xmlns:p14="http://schemas.microsoft.com/office/powerpoint/2010/main" val="1633998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Note that the second strategy takes longer but gets at the root of the problem. Provide examples of activities such as letter-writing, educating others, and supporting candidates.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extLst>
      <p:ext uri="{BB962C8B-B14F-4D97-AF65-F5344CB8AC3E}">
        <p14:creationId xmlns:p14="http://schemas.microsoft.com/office/powerpoint/2010/main" val="2461195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Familiarize the students with the practice of tithing, that is, giving a fixed percentage of one’s income to charitable causes. Ask their views on this approach, and encourage them to consider it.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extLst>
      <p:ext uri="{BB962C8B-B14F-4D97-AF65-F5344CB8AC3E}">
        <p14:creationId xmlns:p14="http://schemas.microsoft.com/office/powerpoint/2010/main" val="2808440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(Statistics on slide 3 are from “Global Issues: Social, Political, Economic and Environmental Issues That Affect Us All,” at </a:t>
            </a:r>
            <a:r>
              <a:rPr lang="en-US" sz="1200" i="1" kern="1200" smtClean="0">
                <a:solidFill>
                  <a:schemeClr val="tx1"/>
                </a:solidFill>
                <a:effectLst/>
                <a:latin typeface="+mn-lt"/>
                <a:ea typeface="+mn-ea"/>
                <a:cs typeface="+mn-cs"/>
              </a:rPr>
              <a:t>www.globalissues.org/article/26/poverty-facts-and-stats</a:t>
            </a:r>
            <a:r>
              <a:rPr lang="en-US" sz="1200" kern="1200" smtClean="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extLst>
      <p:ext uri="{BB962C8B-B14F-4D97-AF65-F5344CB8AC3E}">
        <p14:creationId xmlns:p14="http://schemas.microsoft.com/office/powerpoint/2010/main" val="15206593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199"/>
            <a:ext cx="9145586" cy="6859190"/>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6" r:id="rId4"/>
    <p:sldLayoutId id="2147483673" r:id="rId5"/>
    <p:sldLayoutId id="2147483672" r:id="rId6"/>
    <p:sldLayoutId id="2147483651" r:id="rId7"/>
    <p:sldLayoutId id="2147483674" r:id="rId8"/>
    <p:sldLayoutId id="2147483652" r:id="rId9"/>
    <p:sldLayoutId id="2147483655" r:id="rId10"/>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686800" cy="1470025"/>
          </a:xfrm>
        </p:spPr>
        <p:txBody>
          <a:bodyPr>
            <a:normAutofit/>
          </a:bodyPr>
          <a:lstStyle/>
          <a:p>
            <a:r>
              <a:rPr lang="en-US" dirty="0"/>
              <a:t>Respecting Material Goods</a:t>
            </a:r>
          </a:p>
        </p:txBody>
      </p:sp>
      <p:sp>
        <p:nvSpPr>
          <p:cNvPr id="3" name="Subtitle 2"/>
          <p:cNvSpPr>
            <a:spLocks noGrp="1"/>
          </p:cNvSpPr>
          <p:nvPr>
            <p:ph type="subTitle" idx="1"/>
          </p:nvPr>
        </p:nvSpPr>
        <p:spPr>
          <a:xfrm>
            <a:off x="1371600" y="3429000"/>
            <a:ext cx="6400800" cy="990600"/>
          </a:xfrm>
        </p:spPr>
        <p:txBody>
          <a:bodyPr/>
          <a:lstStyle/>
          <a:p>
            <a:r>
              <a:rPr lang="en-US" i="1" dirty="0"/>
              <a:t>The Catholic Faith Handbook for Youth, Third Edition</a:t>
            </a:r>
            <a:endParaRPr lang="en-US" dirty="0"/>
          </a:p>
        </p:txBody>
      </p:sp>
      <p:sp>
        <p:nvSpPr>
          <p:cNvPr id="4" name="Text Placeholder 8"/>
          <p:cNvSpPr>
            <a:spLocks noGrp="1"/>
          </p:cNvSpPr>
          <p:nvPr>
            <p:ph type="body" sz="quarter" idx="10"/>
          </p:nvPr>
        </p:nvSpPr>
        <p:spPr>
          <a:xfrm>
            <a:off x="7543800" y="5867400"/>
            <a:ext cx="1447800" cy="152400"/>
          </a:xfrm>
        </p:spPr>
        <p:txBody>
          <a:bodyPr>
            <a:noAutofit/>
          </a:bodyPr>
          <a:lstStyle>
            <a:lvl1pPr>
              <a:buNone/>
              <a:defRPr sz="800">
                <a:solidFill>
                  <a:schemeClr val="bg1">
                    <a:lumMod val="50000"/>
                  </a:schemeClr>
                </a:solidFill>
              </a:defRPr>
            </a:lvl1pPr>
          </a:lstStyle>
          <a:p>
            <a:pPr lvl="0"/>
            <a:r>
              <a:rPr lang="en-US" dirty="0" smtClean="0"/>
              <a:t>Document </a:t>
            </a:r>
            <a:r>
              <a:rPr lang="en-US" smtClean="0"/>
              <a:t>#: </a:t>
            </a:r>
            <a:r>
              <a:rPr lang="en-US" smtClean="0"/>
              <a:t>TX003161</a:t>
            </a:r>
            <a:endParaRPr lang="en-US" dirty="0" smtClean="0"/>
          </a:p>
        </p:txBody>
      </p:sp>
      <p:sp>
        <p:nvSpPr>
          <p:cNvPr id="5" name="Rectangle 4"/>
          <p:cNvSpPr/>
          <p:nvPr/>
        </p:nvSpPr>
        <p:spPr>
          <a:xfrm>
            <a:off x="4057984" y="4572000"/>
            <a:ext cx="1326004" cy="369332"/>
          </a:xfrm>
          <a:prstGeom prst="rect">
            <a:avLst/>
          </a:prstGeom>
        </p:spPr>
        <p:txBody>
          <a:bodyPr wrap="none">
            <a:spAutoFit/>
          </a:bodyPr>
          <a:lstStyle/>
          <a:p>
            <a:r>
              <a:rPr lang="en-US" dirty="0">
                <a:solidFill>
                  <a:schemeClr val="bg1"/>
                </a:solidFill>
                <a:latin typeface="Arial" pitchFamily="34" charset="0"/>
                <a:cs typeface="Arial" pitchFamily="34" charset="0"/>
              </a:rPr>
              <a:t>Chapter </a:t>
            </a:r>
            <a:r>
              <a:rPr lang="en-US" dirty="0" smtClean="0">
                <a:solidFill>
                  <a:schemeClr val="bg1"/>
                </a:solidFill>
                <a:latin typeface="Arial" pitchFamily="34" charset="0"/>
                <a:cs typeface="Arial" pitchFamily="34" charset="0"/>
              </a:rPr>
              <a:t>30</a:t>
            </a:r>
            <a:endParaRPr lang="en-US"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6"/>
          <p:cNvSpPr txBox="1">
            <a:spLocks/>
          </p:cNvSpPr>
          <p:nvPr/>
        </p:nvSpPr>
        <p:spPr>
          <a:xfrm>
            <a:off x="3886200" y="4706779"/>
            <a:ext cx="4191000" cy="762000"/>
          </a:xfrm>
          <a:prstGeom prst="rect">
            <a:avLst/>
          </a:prstGeom>
        </p:spPr>
        <p:txBody>
          <a:bodyPr>
            <a:noAutofit/>
          </a:bodyPr>
          <a:lstStyle/>
          <a:p>
            <a:pPr>
              <a:tabLst>
                <a:tab pos="91440" algn="l"/>
                <a:tab pos="182880" algn="l"/>
              </a:tabLst>
            </a:pPr>
            <a:endParaRPr lang="en-US" dirty="0">
              <a:latin typeface="Calibri (Body)"/>
            </a:endParaRPr>
          </a:p>
        </p:txBody>
      </p:sp>
      <p:sp>
        <p:nvSpPr>
          <p:cNvPr id="17" name="TextBox 5"/>
          <p:cNvSpPr txBox="1">
            <a:spLocks noChangeArrowheads="1"/>
          </p:cNvSpPr>
          <p:nvPr/>
        </p:nvSpPr>
        <p:spPr bwMode="auto">
          <a:xfrm>
            <a:off x="4191000" y="6536323"/>
            <a:ext cx="2184041"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manhattan8888  / www.shutterstock.com</a:t>
            </a:r>
          </a:p>
        </p:txBody>
      </p:sp>
      <p:sp>
        <p:nvSpPr>
          <p:cNvPr id="19" name="Content Placeholder 6"/>
          <p:cNvSpPr txBox="1">
            <a:spLocks/>
          </p:cNvSpPr>
          <p:nvPr/>
        </p:nvSpPr>
        <p:spPr>
          <a:xfrm>
            <a:off x="1139904" y="1752600"/>
            <a:ext cx="6861096" cy="876300"/>
          </a:xfrm>
          <a:prstGeom prst="rect">
            <a:avLst/>
          </a:prstGeom>
        </p:spPr>
        <p:txBody>
          <a:bodyPr>
            <a:noAutofit/>
          </a:bodyPr>
          <a:lstStyle/>
          <a:p>
            <a:pPr algn="ctr"/>
            <a:r>
              <a:rPr lang="en-US" sz="2400" b="1" dirty="0">
                <a:latin typeface="Arial" pitchFamily="34" charset="0"/>
                <a:cs typeface="Arial" pitchFamily="34" charset="0"/>
              </a:rPr>
              <a:t>The Earth’s Goods Are for All</a:t>
            </a:r>
          </a:p>
        </p:txBody>
      </p:sp>
      <p:sp>
        <p:nvSpPr>
          <p:cNvPr id="20" name="TextBox 19"/>
          <p:cNvSpPr txBox="1"/>
          <p:nvPr/>
        </p:nvSpPr>
        <p:spPr bwMode="auto">
          <a:xfrm>
            <a:off x="781712" y="2590800"/>
            <a:ext cx="6763636"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Material goods and the Seventh and Tenth Commandments</a:t>
            </a:r>
            <a:endParaRPr lang="en-US" dirty="0">
              <a:solidFill>
                <a:schemeClr val="bg1">
                  <a:lumMod val="65000"/>
                </a:schemeClr>
              </a:solidFill>
              <a:latin typeface="Arial" pitchFamily="34" charset="0"/>
              <a:cs typeface="Arial" pitchFamily="34" charset="0"/>
            </a:endParaRPr>
          </a:p>
        </p:txBody>
      </p:sp>
      <p:sp>
        <p:nvSpPr>
          <p:cNvPr id="27" name="TextBox 26"/>
          <p:cNvSpPr txBox="1"/>
          <p:nvPr/>
        </p:nvSpPr>
        <p:spPr bwMode="auto">
          <a:xfrm>
            <a:off x="781712" y="3022839"/>
            <a:ext cx="78288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God created enough resources to go around.</a:t>
            </a:r>
            <a:endParaRPr lang="en-US" dirty="0">
              <a:solidFill>
                <a:schemeClr val="bg1">
                  <a:lumMod val="65000"/>
                </a:schemeClr>
              </a:solidFill>
              <a:latin typeface="Arial" pitchFamily="34" charset="0"/>
              <a:cs typeface="Arial" pitchFamily="34" charset="0"/>
            </a:endParaRPr>
          </a:p>
        </p:txBody>
      </p:sp>
      <p:sp>
        <p:nvSpPr>
          <p:cNvPr id="16" name="TextBox 15"/>
          <p:cNvSpPr txBox="1"/>
          <p:nvPr/>
        </p:nvSpPr>
        <p:spPr bwMode="auto">
          <a:xfrm>
            <a:off x="781712" y="3491707"/>
            <a:ext cx="78288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God intended that the world’s resources benefit all creation.</a:t>
            </a:r>
            <a:endParaRPr lang="en-US" dirty="0">
              <a:solidFill>
                <a:schemeClr val="bg1">
                  <a:lumMod val="65000"/>
                </a:schemeClr>
              </a:solidFill>
              <a:latin typeface="Arial" pitchFamily="34" charset="0"/>
              <a:cs typeface="Arial" pitchFamily="34" charset="0"/>
            </a:endParaRPr>
          </a:p>
        </p:txBody>
      </p:sp>
      <p:pic>
        <p:nvPicPr>
          <p:cNvPr id="1034" name="Picture 10" descr="G:\powerpoint images\chapter30\shutterstock_9738707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495800"/>
            <a:ext cx="2967162" cy="198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2" name="TextBox 21"/>
          <p:cNvSpPr txBox="1"/>
          <p:nvPr/>
        </p:nvSpPr>
        <p:spPr bwMode="auto">
          <a:xfrm>
            <a:off x="781712" y="3939382"/>
            <a:ext cx="7828888"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should not claim so much that others have little access to the goods they need to survive.</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4146590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p:bldP spid="16"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5"/>
          <p:cNvSpPr txBox="1">
            <a:spLocks noChangeArrowheads="1"/>
          </p:cNvSpPr>
          <p:nvPr/>
        </p:nvSpPr>
        <p:spPr bwMode="auto">
          <a:xfrm>
            <a:off x="3200400" y="6477000"/>
            <a:ext cx="1969918"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3445128471 / www.shutterstock.com </a:t>
            </a:r>
            <a:r>
              <a:rPr lang="en-US" sz="500" dirty="0" smtClean="0">
                <a:latin typeface="Arial" pitchFamily="34" charset="0"/>
                <a:cs typeface="Arial" pitchFamily="34" charset="0"/>
              </a:rPr>
              <a:t>/</a:t>
            </a:r>
            <a:endParaRPr lang="en-US" sz="500" dirty="0">
              <a:latin typeface="Arial" pitchFamily="34" charset="0"/>
              <a:cs typeface="Arial" pitchFamily="34" charset="0"/>
            </a:endParaRPr>
          </a:p>
        </p:txBody>
      </p:sp>
      <p:sp>
        <p:nvSpPr>
          <p:cNvPr id="15" name="Content Placeholder 6"/>
          <p:cNvSpPr txBox="1">
            <a:spLocks/>
          </p:cNvSpPr>
          <p:nvPr/>
        </p:nvSpPr>
        <p:spPr>
          <a:xfrm>
            <a:off x="1066800" y="1714500"/>
            <a:ext cx="6861096" cy="876300"/>
          </a:xfrm>
          <a:prstGeom prst="rect">
            <a:avLst/>
          </a:prstGeom>
        </p:spPr>
        <p:txBody>
          <a:bodyPr>
            <a:noAutofit/>
          </a:bodyPr>
          <a:lstStyle/>
          <a:p>
            <a:pPr algn="ctr"/>
            <a:r>
              <a:rPr lang="en-US" sz="2400" b="1" dirty="0">
                <a:latin typeface="Arial" pitchFamily="34" charset="0"/>
                <a:cs typeface="Arial" pitchFamily="34" charset="0"/>
              </a:rPr>
              <a:t>The Importance of Sharing</a:t>
            </a:r>
          </a:p>
        </p:txBody>
      </p:sp>
      <p:sp>
        <p:nvSpPr>
          <p:cNvPr id="16" name="TextBox 15"/>
          <p:cNvSpPr txBox="1"/>
          <p:nvPr/>
        </p:nvSpPr>
        <p:spPr bwMode="auto">
          <a:xfrm>
            <a:off x="1238912" y="2703829"/>
            <a:ext cx="82098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640 million children worldwide have no adequate shelter (1 in 3). </a:t>
            </a:r>
            <a:endParaRPr lang="en-US" dirty="0">
              <a:solidFill>
                <a:schemeClr val="bg1">
                  <a:lumMod val="65000"/>
                </a:schemeClr>
              </a:solidFill>
              <a:latin typeface="Arial" pitchFamily="34" charset="0"/>
              <a:cs typeface="Arial" pitchFamily="34" charset="0"/>
            </a:endParaRPr>
          </a:p>
        </p:txBody>
      </p:sp>
      <p:sp>
        <p:nvSpPr>
          <p:cNvPr id="17" name="TextBox 16"/>
          <p:cNvSpPr txBox="1"/>
          <p:nvPr/>
        </p:nvSpPr>
        <p:spPr bwMode="auto">
          <a:xfrm>
            <a:off x="1238912" y="3593068"/>
            <a:ext cx="78288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270 million have no access to health services (1 in 7).</a:t>
            </a:r>
            <a:endParaRPr lang="en-US" dirty="0">
              <a:solidFill>
                <a:schemeClr val="bg1">
                  <a:lumMod val="65000"/>
                </a:schemeClr>
              </a:solidFill>
              <a:latin typeface="Arial" pitchFamily="34" charset="0"/>
              <a:cs typeface="Arial" pitchFamily="34" charset="0"/>
            </a:endParaRPr>
          </a:p>
        </p:txBody>
      </p:sp>
      <p:sp>
        <p:nvSpPr>
          <p:cNvPr id="19" name="TextBox 18"/>
          <p:cNvSpPr txBox="1"/>
          <p:nvPr/>
        </p:nvSpPr>
        <p:spPr bwMode="auto">
          <a:xfrm>
            <a:off x="1238912" y="3135868"/>
            <a:ext cx="78288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400 million have no access to safe water (1 in 5). </a:t>
            </a:r>
            <a:endParaRPr lang="en-US" dirty="0">
              <a:solidFill>
                <a:schemeClr val="bg1">
                  <a:lumMod val="65000"/>
                </a:schemeClr>
              </a:solidFill>
              <a:latin typeface="Arial" pitchFamily="34" charset="0"/>
              <a:cs typeface="Arial" pitchFamily="34" charset="0"/>
            </a:endParaRPr>
          </a:p>
        </p:txBody>
      </p:sp>
      <p:pic>
        <p:nvPicPr>
          <p:cNvPr id="2056" name="Picture 8" descr="G:\powerpoint images\chapter30\shutterstock_329827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443173"/>
            <a:ext cx="2971800" cy="20338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999586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bwMode="auto">
          <a:xfrm>
            <a:off x="1066800" y="2706469"/>
            <a:ext cx="7391400" cy="646331"/>
          </a:xfrm>
          <a:prstGeom prst="rect">
            <a:avLst/>
          </a:prstGeom>
          <a:noFill/>
          <a:ln w="9525">
            <a:noFill/>
            <a:miter lim="800000"/>
            <a:headEnd/>
            <a:tailEnd/>
          </a:ln>
        </p:spPr>
        <p:txBody>
          <a:bodyPr wrap="square" rtlCol="0">
            <a:spAutoFit/>
          </a:bodyPr>
          <a:lstStyle/>
          <a:p>
            <a:pPr algn="ctr"/>
            <a:r>
              <a:rPr lang="en-US" dirty="0">
                <a:latin typeface="Arial" pitchFamily="34" charset="0"/>
                <a:cs typeface="Arial" pitchFamily="34" charset="0"/>
              </a:rPr>
              <a:t>Love of neighbor requires that the goods of the earth be available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to </a:t>
            </a:r>
            <a:r>
              <a:rPr lang="en-US" dirty="0">
                <a:latin typeface="Arial" pitchFamily="34" charset="0"/>
                <a:cs typeface="Arial" pitchFamily="34" charset="0"/>
              </a:rPr>
              <a:t>everyone. </a:t>
            </a:r>
          </a:p>
        </p:txBody>
      </p:sp>
      <p:pic>
        <p:nvPicPr>
          <p:cNvPr id="3079" name="Picture 7" descr="G:\powerpoint images\chapter30\shutterstock_550679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1132" y="4191000"/>
            <a:ext cx="3460187" cy="2310397"/>
          </a:xfrm>
          <a:prstGeom prst="rect">
            <a:avLst/>
          </a:prstGeom>
          <a:ln>
            <a:noFill/>
          </a:ln>
          <a:effectLst>
            <a:softEdge rad="112500"/>
          </a:effectLst>
          <a:extLst/>
        </p:spPr>
      </p:pic>
      <p:sp>
        <p:nvSpPr>
          <p:cNvPr id="18" name="TextBox 5"/>
          <p:cNvSpPr txBox="1">
            <a:spLocks noChangeArrowheads="1"/>
          </p:cNvSpPr>
          <p:nvPr/>
        </p:nvSpPr>
        <p:spPr bwMode="auto">
          <a:xfrm>
            <a:off x="2971800" y="6460123"/>
            <a:ext cx="1969918"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Pavelk</a:t>
            </a:r>
            <a:r>
              <a:rPr lang="en-US" sz="500" dirty="0">
                <a:latin typeface="Arial" pitchFamily="34" charset="0"/>
                <a:cs typeface="Arial" pitchFamily="34" charset="0"/>
              </a:rPr>
              <a:t>  / www.shutterstock.com</a:t>
            </a:r>
          </a:p>
        </p:txBody>
      </p:sp>
    </p:spTree>
    <p:extLst>
      <p:ext uri="{BB962C8B-B14F-4D97-AF65-F5344CB8AC3E}">
        <p14:creationId xmlns:p14="http://schemas.microsoft.com/office/powerpoint/2010/main" val="3327247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5"/>
          <p:cNvSpPr txBox="1">
            <a:spLocks noChangeArrowheads="1"/>
          </p:cNvSpPr>
          <p:nvPr/>
        </p:nvSpPr>
        <p:spPr bwMode="auto">
          <a:xfrm>
            <a:off x="2971800" y="6476315"/>
            <a:ext cx="201726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Gordon Bell / www.shutterstock.com </a:t>
            </a:r>
          </a:p>
        </p:txBody>
      </p:sp>
      <p:sp>
        <p:nvSpPr>
          <p:cNvPr id="18" name="TextBox 17"/>
          <p:cNvSpPr txBox="1"/>
          <p:nvPr/>
        </p:nvSpPr>
        <p:spPr bwMode="auto">
          <a:xfrm>
            <a:off x="1442463" y="2477869"/>
            <a:ext cx="6558537" cy="646331"/>
          </a:xfrm>
          <a:prstGeom prst="rect">
            <a:avLst/>
          </a:prstGeom>
          <a:noFill/>
          <a:ln w="9525">
            <a:noFill/>
            <a:miter lim="800000"/>
            <a:headEnd/>
            <a:tailEnd/>
          </a:ln>
        </p:spPr>
        <p:txBody>
          <a:bodyPr wrap="square" rtlCol="0">
            <a:spAutoFit/>
          </a:bodyPr>
          <a:lstStyle/>
          <a:p>
            <a:pPr algn="ctr"/>
            <a:r>
              <a:rPr lang="en-US" dirty="0">
                <a:latin typeface="Arial" pitchFamily="34" charset="0"/>
                <a:cs typeface="Arial" pitchFamily="34" charset="0"/>
              </a:rPr>
              <a:t>The people in the richest countries of the world have the means to share resources more effectively. </a:t>
            </a:r>
            <a:endParaRPr lang="en-US" dirty="0">
              <a:solidFill>
                <a:schemeClr val="bg1">
                  <a:lumMod val="65000"/>
                </a:schemeClr>
              </a:solidFill>
              <a:latin typeface="Arial" pitchFamily="34" charset="0"/>
              <a:cs typeface="Arial" pitchFamily="34" charset="0"/>
            </a:endParaRPr>
          </a:p>
        </p:txBody>
      </p:sp>
      <p:pic>
        <p:nvPicPr>
          <p:cNvPr id="4104" name="Picture 8" descr="G:\powerpoint images\chapter30\shutterstock_656397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114801"/>
            <a:ext cx="3339056" cy="22295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891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838200" y="2819400"/>
            <a:ext cx="67065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Charity: almsgiving to help ease poverty </a:t>
            </a:r>
            <a:endParaRPr lang="en-US" dirty="0">
              <a:solidFill>
                <a:schemeClr val="bg1">
                  <a:lumMod val="65000"/>
                </a:schemeClr>
              </a:solidFill>
              <a:latin typeface="Arial" pitchFamily="34" charset="0"/>
              <a:cs typeface="Arial" pitchFamily="34" charset="0"/>
            </a:endParaRPr>
          </a:p>
        </p:txBody>
      </p:sp>
      <p:sp>
        <p:nvSpPr>
          <p:cNvPr id="16" name="Content Placeholder 6"/>
          <p:cNvSpPr txBox="1">
            <a:spLocks/>
          </p:cNvSpPr>
          <p:nvPr/>
        </p:nvSpPr>
        <p:spPr>
          <a:xfrm>
            <a:off x="2018250" y="1981200"/>
            <a:ext cx="5677950" cy="685800"/>
          </a:xfrm>
          <a:prstGeom prst="rect">
            <a:avLst/>
          </a:prstGeom>
        </p:spPr>
        <p:txBody>
          <a:bodyPr>
            <a:noAutofit/>
          </a:bodyPr>
          <a:lstStyle/>
          <a:p>
            <a:pPr algn="ctr"/>
            <a:r>
              <a:rPr lang="en-US" sz="2400" b="1" dirty="0">
                <a:latin typeface="Arial" pitchFamily="34" charset="0"/>
                <a:cs typeface="Arial" pitchFamily="34" charset="0"/>
              </a:rPr>
              <a:t>A Twofold Response</a:t>
            </a:r>
          </a:p>
        </p:txBody>
      </p:sp>
      <p:sp>
        <p:nvSpPr>
          <p:cNvPr id="10" name="TextBox 5"/>
          <p:cNvSpPr txBox="1">
            <a:spLocks noChangeArrowheads="1"/>
          </p:cNvSpPr>
          <p:nvPr/>
        </p:nvSpPr>
        <p:spPr bwMode="auto">
          <a:xfrm>
            <a:off x="4876800" y="6400800"/>
            <a:ext cx="2017260" cy="169277"/>
          </a:xfrm>
          <a:prstGeom prst="rect">
            <a:avLst/>
          </a:prstGeom>
          <a:noFill/>
          <a:ln w="9525">
            <a:noFill/>
            <a:miter lim="800000"/>
            <a:headEnd/>
            <a:tailEnd/>
          </a:ln>
        </p:spPr>
        <p:txBody>
          <a:bodyPr wrap="square">
            <a:spAutoFit/>
          </a:bodyPr>
          <a:lstStyle/>
          <a:p>
            <a:r>
              <a:rPr lang="de-DE" sz="500" dirty="0">
                <a:latin typeface="Arial" pitchFamily="34" charset="0"/>
                <a:cs typeface="Arial" pitchFamily="34" charset="0"/>
              </a:rPr>
              <a:t>Copyright: niderlander / www.shutterstock.com</a:t>
            </a:r>
            <a:endParaRPr lang="en-US" sz="500" dirty="0">
              <a:latin typeface="Arial" pitchFamily="34" charset="0"/>
              <a:cs typeface="Arial" pitchFamily="34" charset="0"/>
            </a:endParaRPr>
          </a:p>
        </p:txBody>
      </p:sp>
      <p:sp>
        <p:nvSpPr>
          <p:cNvPr id="12" name="TextBox 11"/>
          <p:cNvSpPr txBox="1"/>
          <p:nvPr/>
        </p:nvSpPr>
        <p:spPr bwMode="auto">
          <a:xfrm>
            <a:off x="839188" y="3356030"/>
            <a:ext cx="8153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Social action: efforts to change public policies that contribute to poverty</a:t>
            </a:r>
          </a:p>
        </p:txBody>
      </p:sp>
      <p:pic>
        <p:nvPicPr>
          <p:cNvPr id="5128" name="Picture 8" descr="G:\powerpoint images\chapter30\shutterstock_380367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5852" y="4191000"/>
            <a:ext cx="3157548" cy="21083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53964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761012" y="3087469"/>
            <a:ext cx="75447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How many things that you buy do you really </a:t>
            </a:r>
            <a:r>
              <a:rPr lang="en-US" dirty="0" smtClean="0">
                <a:latin typeface="Arial" pitchFamily="34" charset="0"/>
                <a:cs typeface="Arial" pitchFamily="34" charset="0"/>
              </a:rPr>
              <a:t>need </a:t>
            </a:r>
            <a:r>
              <a:rPr lang="en-US" dirty="0">
                <a:latin typeface="Arial" pitchFamily="34" charset="0"/>
                <a:cs typeface="Arial" pitchFamily="34" charset="0"/>
              </a:rPr>
              <a:t>for basic survival? </a:t>
            </a:r>
            <a:endParaRPr lang="en-US" dirty="0">
              <a:solidFill>
                <a:schemeClr val="bg1">
                  <a:lumMod val="65000"/>
                </a:schemeClr>
              </a:solidFill>
              <a:latin typeface="Arial" pitchFamily="34" charset="0"/>
              <a:cs typeface="Arial" pitchFamily="34" charset="0"/>
            </a:endParaRPr>
          </a:p>
        </p:txBody>
      </p:sp>
      <p:sp>
        <p:nvSpPr>
          <p:cNvPr id="16" name="Content Placeholder 6"/>
          <p:cNvSpPr txBox="1">
            <a:spLocks/>
          </p:cNvSpPr>
          <p:nvPr/>
        </p:nvSpPr>
        <p:spPr>
          <a:xfrm>
            <a:off x="1447800" y="2057400"/>
            <a:ext cx="6172200" cy="685800"/>
          </a:xfrm>
          <a:prstGeom prst="rect">
            <a:avLst/>
          </a:prstGeom>
        </p:spPr>
        <p:txBody>
          <a:bodyPr>
            <a:noAutofit/>
          </a:bodyPr>
          <a:lstStyle/>
          <a:p>
            <a:pPr algn="ctr"/>
            <a:r>
              <a:rPr lang="en-US" sz="2400" b="1" dirty="0">
                <a:latin typeface="Arial" pitchFamily="34" charset="0"/>
                <a:cs typeface="Arial" pitchFamily="34" charset="0"/>
              </a:rPr>
              <a:t>What Have I Bought? </a:t>
            </a:r>
          </a:p>
        </p:txBody>
      </p:sp>
      <p:sp>
        <p:nvSpPr>
          <p:cNvPr id="10" name="TextBox 5"/>
          <p:cNvSpPr txBox="1">
            <a:spLocks noChangeArrowheads="1"/>
          </p:cNvSpPr>
          <p:nvPr/>
        </p:nvSpPr>
        <p:spPr bwMode="auto">
          <a:xfrm>
            <a:off x="5867400" y="6079123"/>
            <a:ext cx="2017260" cy="169277"/>
          </a:xfrm>
          <a:prstGeom prst="rect">
            <a:avLst/>
          </a:prstGeom>
          <a:noFill/>
          <a:ln w="9525">
            <a:noFill/>
            <a:miter lim="800000"/>
            <a:headEnd/>
            <a:tailEnd/>
          </a:ln>
        </p:spPr>
        <p:txBody>
          <a:bodyPr wrap="square">
            <a:spAutoFit/>
          </a:bodyPr>
          <a:lstStyle/>
          <a:p>
            <a:r>
              <a:rPr lang="de-DE" sz="500" dirty="0">
                <a:latin typeface="Arial" pitchFamily="34" charset="0"/>
                <a:cs typeface="Arial" pitchFamily="34" charset="0"/>
              </a:rPr>
              <a:t>Copyright: Alon Brik / www.shutterstock.com </a:t>
            </a:r>
            <a:endParaRPr lang="en-US" sz="500" dirty="0">
              <a:latin typeface="Arial" pitchFamily="34" charset="0"/>
              <a:cs typeface="Arial" pitchFamily="34" charset="0"/>
            </a:endParaRPr>
          </a:p>
        </p:txBody>
      </p:sp>
      <p:sp>
        <p:nvSpPr>
          <p:cNvPr id="12" name="TextBox 11"/>
          <p:cNvSpPr txBox="1"/>
          <p:nvPr/>
        </p:nvSpPr>
        <p:spPr bwMode="auto">
          <a:xfrm>
            <a:off x="762000" y="3697069"/>
            <a:ext cx="712575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How much influence did advertising or media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images </a:t>
            </a:r>
            <a:r>
              <a:rPr lang="en-US" dirty="0">
                <a:latin typeface="Arial" pitchFamily="34" charset="0"/>
                <a:cs typeface="Arial" pitchFamily="34" charset="0"/>
              </a:rPr>
              <a:t>have on your purchasing decisions?</a:t>
            </a:r>
          </a:p>
        </p:txBody>
      </p:sp>
      <p:sp>
        <p:nvSpPr>
          <p:cNvPr id="11" name="TextBox 10"/>
          <p:cNvSpPr txBox="1"/>
          <p:nvPr/>
        </p:nvSpPr>
        <p:spPr bwMode="auto">
          <a:xfrm>
            <a:off x="762000" y="4459069"/>
            <a:ext cx="48768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Would you consider buying less and donating more?</a:t>
            </a:r>
          </a:p>
        </p:txBody>
      </p:sp>
      <p:pic>
        <p:nvPicPr>
          <p:cNvPr id="9221" name="Picture 5" descr="G:\powerpoint images\chapter30\shutterstock_4257786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086383"/>
            <a:ext cx="2895600" cy="1933417"/>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20293093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5"/>
          <p:cNvSpPr txBox="1">
            <a:spLocks noChangeArrowheads="1"/>
          </p:cNvSpPr>
          <p:nvPr/>
        </p:nvSpPr>
        <p:spPr bwMode="auto">
          <a:xfrm>
            <a:off x="6400800" y="6018807"/>
            <a:ext cx="2017260" cy="169277"/>
          </a:xfrm>
          <a:prstGeom prst="rect">
            <a:avLst/>
          </a:prstGeom>
          <a:noFill/>
          <a:ln w="9525">
            <a:noFill/>
            <a:miter lim="800000"/>
            <a:headEnd/>
            <a:tailEnd/>
          </a:ln>
        </p:spPr>
        <p:txBody>
          <a:bodyPr wrap="square">
            <a:spAutoFit/>
          </a:bodyPr>
          <a:lstStyle/>
          <a:p>
            <a:r>
              <a:rPr lang="de-DE" sz="500" dirty="0">
                <a:latin typeface="Arial" pitchFamily="34" charset="0"/>
                <a:cs typeface="Arial" pitchFamily="34" charset="0"/>
              </a:rPr>
              <a:t>Copyright: Yuri Arcurs / www.shutterstock.com </a:t>
            </a:r>
            <a:endParaRPr lang="en-US" sz="500" dirty="0">
              <a:latin typeface="Arial" pitchFamily="34" charset="0"/>
              <a:cs typeface="Arial" pitchFamily="34" charset="0"/>
            </a:endParaRPr>
          </a:p>
        </p:txBody>
      </p:sp>
      <p:sp>
        <p:nvSpPr>
          <p:cNvPr id="11" name="TextBox 10"/>
          <p:cNvSpPr txBox="1"/>
          <p:nvPr/>
        </p:nvSpPr>
        <p:spPr bwMode="auto">
          <a:xfrm>
            <a:off x="1294412" y="3048000"/>
            <a:ext cx="67065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Creation can thrive if we get our priorities in order.</a:t>
            </a:r>
            <a:endParaRPr lang="en-US" dirty="0">
              <a:solidFill>
                <a:schemeClr val="bg1">
                  <a:lumMod val="65000"/>
                </a:schemeClr>
              </a:solidFill>
              <a:latin typeface="Arial" pitchFamily="34" charset="0"/>
              <a:cs typeface="Arial" pitchFamily="34" charset="0"/>
            </a:endParaRPr>
          </a:p>
        </p:txBody>
      </p:sp>
      <p:sp>
        <p:nvSpPr>
          <p:cNvPr id="13" name="Content Placeholder 6"/>
          <p:cNvSpPr txBox="1">
            <a:spLocks/>
          </p:cNvSpPr>
          <p:nvPr/>
        </p:nvSpPr>
        <p:spPr>
          <a:xfrm>
            <a:off x="1905000" y="2057400"/>
            <a:ext cx="5677950" cy="685800"/>
          </a:xfrm>
          <a:prstGeom prst="rect">
            <a:avLst/>
          </a:prstGeom>
        </p:spPr>
        <p:txBody>
          <a:bodyPr>
            <a:noAutofit/>
          </a:bodyPr>
          <a:lstStyle/>
          <a:p>
            <a:pPr algn="ctr"/>
            <a:r>
              <a:rPr lang="en-US" sz="2400" b="1" dirty="0">
                <a:latin typeface="Arial" pitchFamily="34" charset="0"/>
                <a:cs typeface="Arial" pitchFamily="34" charset="0"/>
              </a:rPr>
              <a:t>A Moral Duty for the Care of Creation</a:t>
            </a:r>
          </a:p>
        </p:txBody>
      </p:sp>
      <p:sp>
        <p:nvSpPr>
          <p:cNvPr id="14" name="TextBox 13"/>
          <p:cNvSpPr txBox="1"/>
          <p:nvPr/>
        </p:nvSpPr>
        <p:spPr bwMode="auto">
          <a:xfrm>
            <a:off x="1295400" y="3466146"/>
            <a:ext cx="474606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God entrusted human beings to manage the resources of the universe. </a:t>
            </a:r>
          </a:p>
        </p:txBody>
      </p:sp>
      <p:sp>
        <p:nvSpPr>
          <p:cNvPr id="15" name="TextBox 14"/>
          <p:cNvSpPr txBox="1"/>
          <p:nvPr/>
        </p:nvSpPr>
        <p:spPr bwMode="auto">
          <a:xfrm>
            <a:off x="1295400" y="4191000"/>
            <a:ext cx="482226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Our moral duty extends beyond today and tomorrow.</a:t>
            </a:r>
          </a:p>
        </p:txBody>
      </p:sp>
      <p:pic>
        <p:nvPicPr>
          <p:cNvPr id="10245" name="Picture 5" descr="G:\powerpoint images\chapter30\shutterstock_1092253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7140" y="3704464"/>
            <a:ext cx="2322060" cy="22857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881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Autofit/>
      </a:bodyPr>
      <a:lstStyle>
        <a:defPPr>
          <a:tabLst>
            <a:tab pos="182880" algn="l"/>
          </a:tabLst>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1483</TotalTime>
  <Words>548</Words>
  <Application>Microsoft Office PowerPoint</Application>
  <PresentationFormat>On-screen Show (4:3)</PresentationFormat>
  <Paragraphs>49</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(Body)</vt:lpstr>
      <vt:lpstr>LIC Presentation template-New</vt:lpstr>
      <vt:lpstr>Respecting Material Goods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Eloise Sendelbach</cp:lastModifiedBy>
  <cp:revision>275</cp:revision>
  <dcterms:created xsi:type="dcterms:W3CDTF">2011-06-08T19:56:13Z</dcterms:created>
  <dcterms:modified xsi:type="dcterms:W3CDTF">2013-02-05T15:50:52Z</dcterms:modified>
</cp:coreProperties>
</file>