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364" r:id="rId3"/>
    <p:sldId id="358" r:id="rId4"/>
    <p:sldId id="377" r:id="rId5"/>
    <p:sldId id="361" r:id="rId6"/>
    <p:sldId id="378" r:id="rId7"/>
    <p:sldId id="37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2"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73" d="100"/>
          <a:sy n="73" d="100"/>
        </p:scale>
        <p:origin x="195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3/6/2014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extLst>
      <p:ext uri="{BB962C8B-B14F-4D97-AF65-F5344CB8AC3E}">
        <p14:creationId xmlns:p14="http://schemas.microsoft.com/office/powerpoint/2010/main" val="1997920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extLst>
      <p:ext uri="{BB962C8B-B14F-4D97-AF65-F5344CB8AC3E}">
        <p14:creationId xmlns:p14="http://schemas.microsoft.com/office/powerpoint/2010/main" val="3376172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extLst>
      <p:ext uri="{BB962C8B-B14F-4D97-AF65-F5344CB8AC3E}">
        <p14:creationId xmlns:p14="http://schemas.microsoft.com/office/powerpoint/2010/main" val="922959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Notes:  </a:t>
            </a:r>
            <a:r>
              <a:rPr lang="en-US" sz="1200" kern="1200" dirty="0" smtClean="0">
                <a:solidFill>
                  <a:schemeClr val="tx1"/>
                </a:solidFill>
                <a:effectLst/>
                <a:latin typeface="+mn-lt"/>
                <a:ea typeface="+mn-ea"/>
                <a:cs typeface="+mn-cs"/>
              </a:rPr>
              <a:t>Regarding the latter two bullets, the Roman historian Tacitus (who lived from approximately AD 56 to 117) recounts in his writings gruesome practices such as feeding Christians to wild animals, crucifying them, and using their burning bodies as torches to illuminate the night.</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extLst>
      <p:ext uri="{BB962C8B-B14F-4D97-AF65-F5344CB8AC3E}">
        <p14:creationId xmlns:p14="http://schemas.microsoft.com/office/powerpoint/2010/main" val="2782468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extLst>
      <p:ext uri="{BB962C8B-B14F-4D97-AF65-F5344CB8AC3E}">
        <p14:creationId xmlns:p14="http://schemas.microsoft.com/office/powerpoint/2010/main" val="2610251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extLst>
      <p:ext uri="{BB962C8B-B14F-4D97-AF65-F5344CB8AC3E}">
        <p14:creationId xmlns:p14="http://schemas.microsoft.com/office/powerpoint/2010/main" val="4105795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extLst>
      <p:ext uri="{BB962C8B-B14F-4D97-AF65-F5344CB8AC3E}">
        <p14:creationId xmlns:p14="http://schemas.microsoft.com/office/powerpoint/2010/main" val="8522241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fontScale="90000"/>
          </a:bodyPr>
          <a:lstStyle/>
          <a:p>
            <a:r>
              <a:rPr lang="en-US" dirty="0"/>
              <a:t>The Book of Revelation: </a:t>
            </a:r>
            <a:r>
              <a:rPr lang="en-US" dirty="0" smtClean="0"/>
              <a:t/>
            </a:r>
            <a:br>
              <a:rPr lang="en-US" dirty="0" smtClean="0"/>
            </a:br>
            <a:r>
              <a:rPr lang="en-US" dirty="0" smtClean="0"/>
              <a:t>Message </a:t>
            </a:r>
            <a:r>
              <a:rPr lang="en-US" dirty="0"/>
              <a:t>to a Persecuted Community</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TX002311</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685800" y="1981200"/>
            <a:ext cx="8343900" cy="1200329"/>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Although Judaism was treated with relative tolerance by Rome, by the late first </a:t>
            </a:r>
            <a:r>
              <a:rPr lang="en-US" dirty="0" smtClean="0">
                <a:latin typeface="Arial" pitchFamily="34" charset="0"/>
                <a:cs typeface="Arial" pitchFamily="34" charset="0"/>
              </a:rPr>
              <a:t>century, </a:t>
            </a:r>
            <a:r>
              <a:rPr lang="en-US" dirty="0">
                <a:latin typeface="Arial" pitchFamily="34" charset="0"/>
                <a:cs typeface="Arial" pitchFamily="34" charset="0"/>
              </a:rPr>
              <a:t>it was clear that Christianity was separating from Judaism and developing into a new religion. Therefore, Christians could no longer benefit from the relative freedom granted to Jews.</a:t>
            </a:r>
          </a:p>
        </p:txBody>
      </p:sp>
      <p:sp>
        <p:nvSpPr>
          <p:cNvPr id="8" name="TextBox 7"/>
          <p:cNvSpPr txBox="1"/>
          <p:nvPr/>
        </p:nvSpPr>
        <p:spPr bwMode="auto">
          <a:xfrm>
            <a:off x="727312" y="3242101"/>
            <a:ext cx="8191500" cy="1477328"/>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Romans, with their great reverence for ancient traditions, tended to view any new religious movements with suspicion. This suspicion was compounded by the misinformation that circulated </a:t>
            </a:r>
            <a:r>
              <a:rPr lang="en-US">
                <a:latin typeface="Arial" pitchFamily="34" charset="0"/>
                <a:cs typeface="Arial" pitchFamily="34" charset="0"/>
              </a:rPr>
              <a:t>about </a:t>
            </a:r>
            <a:r>
              <a:rPr lang="en-US">
                <a:latin typeface="Arial" pitchFamily="34" charset="0"/>
                <a:cs typeface="Arial" pitchFamily="34" charset="0"/>
              </a:rPr>
              <a:t>Christians, </a:t>
            </a:r>
            <a:r>
              <a:rPr lang="en-US" dirty="0">
                <a:latin typeface="Arial" pitchFamily="34" charset="0"/>
                <a:cs typeface="Arial" pitchFamily="34" charset="0"/>
              </a:rPr>
              <a:t>including, for example, that they engaged in cannibalism by eating the body and drinking the blood of their founder.</a:t>
            </a:r>
          </a:p>
        </p:txBody>
      </p:sp>
      <p:sp>
        <p:nvSpPr>
          <p:cNvPr id="16" name="Content Placeholder 6"/>
          <p:cNvSpPr txBox="1">
            <a:spLocks/>
          </p:cNvSpPr>
          <p:nvPr/>
        </p:nvSpPr>
        <p:spPr>
          <a:xfrm>
            <a:off x="152400" y="685800"/>
            <a:ext cx="8991600" cy="2463489"/>
          </a:xfrm>
          <a:prstGeom prst="rect">
            <a:avLst/>
          </a:prstGeom>
        </p:spPr>
        <p:txBody>
          <a:bodyPr>
            <a:noAutofit/>
          </a:bodyPr>
          <a:lstStyle/>
          <a:p>
            <a:pPr algn="ctr"/>
            <a:r>
              <a:rPr lang="en-US" sz="2400" b="1" dirty="0">
                <a:latin typeface="Arial" pitchFamily="34" charset="0"/>
                <a:cs typeface="Arial" pitchFamily="34" charset="0"/>
              </a:rPr>
              <a:t>Why were the early Christians persecuted?</a:t>
            </a:r>
          </a:p>
        </p:txBody>
      </p:sp>
      <p:sp>
        <p:nvSpPr>
          <p:cNvPr id="9" name="TextBox 8"/>
          <p:cNvSpPr txBox="1"/>
          <p:nvPr/>
        </p:nvSpPr>
        <p:spPr bwMode="auto">
          <a:xfrm>
            <a:off x="685800" y="1219200"/>
            <a:ext cx="83439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Roman Empire practiced an imperial cult religion, in which the emperor was worshipped as a deity. Christians refused to participate in this cult.</a:t>
            </a:r>
          </a:p>
        </p:txBody>
      </p:sp>
      <p:grpSp>
        <p:nvGrpSpPr>
          <p:cNvPr id="19" name="Group 18"/>
          <p:cNvGrpSpPr/>
          <p:nvPr/>
        </p:nvGrpSpPr>
        <p:grpSpPr>
          <a:xfrm>
            <a:off x="990600" y="4719429"/>
            <a:ext cx="7289800" cy="1564640"/>
            <a:chOff x="1244600" y="4719429"/>
            <a:chExt cx="7289800" cy="156464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44600" y="4719429"/>
              <a:ext cx="2235200" cy="156464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9092" y="4719429"/>
              <a:ext cx="2777467" cy="156464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6559" y="4724013"/>
              <a:ext cx="1164841" cy="1560055"/>
            </a:xfrm>
            <a:prstGeom prst="rect">
              <a:avLst/>
            </a:prstGeom>
          </p:spPr>
        </p:pic>
        <p:pic>
          <p:nvPicPr>
            <p:cNvPr id="18" name="Picture 17"/>
            <p:cNvPicPr>
              <a:picLocks noChangeAspect="1"/>
            </p:cNvPicPr>
            <p:nvPr/>
          </p:nvPicPr>
          <p:blipFill rotWithShape="1">
            <a:blip r:embed="rId6" cstate="print">
              <a:extLst>
                <a:ext uri="{28A0092B-C50C-407E-A947-70E740481C1C}">
                  <a14:useLocalDpi xmlns:a14="http://schemas.microsoft.com/office/drawing/2010/main" val="0"/>
                </a:ext>
              </a:extLst>
            </a:blip>
            <a:srcRect b="7885"/>
            <a:stretch/>
          </p:blipFill>
          <p:spPr>
            <a:xfrm>
              <a:off x="7347193" y="4724399"/>
              <a:ext cx="1187207" cy="1559669"/>
            </a:xfrm>
            <a:prstGeom prst="rect">
              <a:avLst/>
            </a:prstGeom>
          </p:spPr>
        </p:pic>
      </p:gr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6"/>
          <p:cNvSpPr txBox="1">
            <a:spLocks/>
          </p:cNvSpPr>
          <p:nvPr/>
        </p:nvSpPr>
        <p:spPr>
          <a:xfrm>
            <a:off x="3983363" y="2819400"/>
            <a:ext cx="5183777" cy="685800"/>
          </a:xfrm>
          <a:prstGeom prst="rect">
            <a:avLst/>
          </a:prstGeom>
        </p:spPr>
        <p:txBody>
          <a:bodyPr>
            <a:noAutofit/>
          </a:bodyPr>
          <a:lstStyle/>
          <a:p>
            <a:pPr algn="ctr"/>
            <a:r>
              <a:rPr lang="en-US" sz="2400" b="1" dirty="0">
                <a:latin typeface="Arial" pitchFamily="34" charset="0"/>
                <a:cs typeface="Arial" pitchFamily="34" charset="0"/>
              </a:rPr>
              <a:t>Why were the early Christians persecuted? (continued)</a:t>
            </a:r>
          </a:p>
        </p:txBody>
      </p:sp>
      <p:sp>
        <p:nvSpPr>
          <p:cNvPr id="21" name="Content Placeholder 6"/>
          <p:cNvSpPr txBox="1">
            <a:spLocks/>
          </p:cNvSpPr>
          <p:nvPr/>
        </p:nvSpPr>
        <p:spPr>
          <a:xfrm>
            <a:off x="609600" y="3962400"/>
            <a:ext cx="8155577" cy="685800"/>
          </a:xfrm>
          <a:prstGeom prst="rect">
            <a:avLst/>
          </a:prstGeom>
        </p:spPr>
        <p:txBody>
          <a:bodyPr>
            <a:noAutofit/>
          </a:bodyPr>
          <a:lstStyle/>
          <a:p>
            <a:pPr marL="285750" indent="-285750">
              <a:buFont typeface="Arial" pitchFamily="34" charset="0"/>
              <a:buChar char="•"/>
            </a:pPr>
            <a:r>
              <a:rPr lang="en-US" dirty="0">
                <a:latin typeface="Arial" pitchFamily="34" charset="0"/>
                <a:cs typeface="Arial" pitchFamily="34" charset="0"/>
              </a:rPr>
              <a:t>Christians were sometimes scapegoated as being responsible for disasters, such as the fire </a:t>
            </a:r>
            <a:r>
              <a:rPr lang="en-US" dirty="0" smtClean="0">
                <a:latin typeface="Arial" pitchFamily="34" charset="0"/>
                <a:cs typeface="Arial" pitchFamily="34" charset="0"/>
              </a:rPr>
              <a:t>that destroyed </a:t>
            </a:r>
            <a:r>
              <a:rPr lang="en-US" dirty="0">
                <a:latin typeface="Arial" pitchFamily="34" charset="0"/>
                <a:cs typeface="Arial" pitchFamily="34" charset="0"/>
              </a:rPr>
              <a:t>the city of Rome in AD 64. This, then, was used to justify their persecution.</a:t>
            </a:r>
          </a:p>
        </p:txBody>
      </p:sp>
      <p:sp>
        <p:nvSpPr>
          <p:cNvPr id="7" name="Content Placeholder 6"/>
          <p:cNvSpPr txBox="1">
            <a:spLocks/>
          </p:cNvSpPr>
          <p:nvPr/>
        </p:nvSpPr>
        <p:spPr>
          <a:xfrm>
            <a:off x="609600" y="5029200"/>
            <a:ext cx="8536577" cy="685800"/>
          </a:xfrm>
          <a:prstGeom prst="rect">
            <a:avLst/>
          </a:prstGeom>
        </p:spPr>
        <p:txBody>
          <a:bodyPr>
            <a:noAutofit/>
          </a:bodyPr>
          <a:lstStyle/>
          <a:p>
            <a:pPr marL="285750" indent="-285750">
              <a:buFont typeface="Arial" pitchFamily="34" charset="0"/>
              <a:buChar char="•"/>
            </a:pPr>
            <a:r>
              <a:rPr lang="en-US" dirty="0">
                <a:latin typeface="Arial" pitchFamily="34" charset="0"/>
                <a:cs typeface="Arial" pitchFamily="34" charset="0"/>
              </a:rPr>
              <a:t>Remember that Jesus himself had been executed under Roman authority. Therefore, the Romans would, at best, treat his followers with extreme caution; at worst, they would subject them to a similar fate.</a:t>
            </a:r>
            <a:endParaRPr lang="en-US" b="1"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934213"/>
            <a:ext cx="3602365" cy="272338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41465902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6"/>
          <p:cNvSpPr txBox="1">
            <a:spLocks/>
          </p:cNvSpPr>
          <p:nvPr/>
        </p:nvSpPr>
        <p:spPr>
          <a:xfrm>
            <a:off x="15949" y="958702"/>
            <a:ext cx="9220199" cy="533400"/>
          </a:xfrm>
          <a:prstGeom prst="rect">
            <a:avLst/>
          </a:prstGeom>
        </p:spPr>
        <p:txBody>
          <a:bodyPr>
            <a:noAutofit/>
          </a:bodyPr>
          <a:lstStyle/>
          <a:p>
            <a:pPr algn="ctr"/>
            <a:r>
              <a:rPr lang="en-US" sz="2400" b="1" dirty="0">
                <a:latin typeface="Arial" pitchFamily="34" charset="0"/>
                <a:cs typeface="Arial" pitchFamily="34" charset="0"/>
              </a:rPr>
              <a:t>How were the early Christians persecuted?</a:t>
            </a:r>
          </a:p>
        </p:txBody>
      </p:sp>
      <p:sp>
        <p:nvSpPr>
          <p:cNvPr id="3" name="TextBox 2"/>
          <p:cNvSpPr txBox="1"/>
          <p:nvPr/>
        </p:nvSpPr>
        <p:spPr bwMode="auto">
          <a:xfrm>
            <a:off x="990600" y="1752600"/>
            <a:ext cx="7696200" cy="400110"/>
          </a:xfrm>
          <a:prstGeom prst="rect">
            <a:avLst/>
          </a:prstGeom>
          <a:noFill/>
          <a:ln w="9525">
            <a:noFill/>
            <a:miter lim="800000"/>
            <a:headEnd/>
            <a:tailEnd/>
          </a:ln>
        </p:spPr>
        <p:txBody>
          <a:bodyPr wrap="square" rtlCol="0">
            <a:spAutoFit/>
          </a:bodyPr>
          <a:lstStyle/>
          <a:p>
            <a:r>
              <a:rPr lang="en-US" sz="2000" dirty="0">
                <a:latin typeface="Arial" pitchFamily="34" charset="0"/>
                <a:cs typeface="Arial" pitchFamily="34" charset="0"/>
              </a:rPr>
              <a:t>Christians were persecuted in various ways, including</a:t>
            </a:r>
          </a:p>
        </p:txBody>
      </p:sp>
      <p:sp>
        <p:nvSpPr>
          <p:cNvPr id="4" name="TextBox 3"/>
          <p:cNvSpPr txBox="1"/>
          <p:nvPr/>
        </p:nvSpPr>
        <p:spPr bwMode="auto">
          <a:xfrm>
            <a:off x="1295400" y="2362200"/>
            <a:ext cx="2971799" cy="2862322"/>
          </a:xfrm>
          <a:prstGeom prst="rect">
            <a:avLst/>
          </a:prstGeom>
          <a:noFill/>
          <a:ln w="9525">
            <a:noFill/>
            <a:miter lim="800000"/>
            <a:headEnd/>
            <a:tailEnd/>
          </a:ln>
        </p:spPr>
        <p:txBody>
          <a:bodyPr wrap="square" rtlCol="0">
            <a:spAutoFit/>
          </a:bodyPr>
          <a:lstStyle/>
          <a:p>
            <a:r>
              <a:rPr lang="en-US" dirty="0" smtClean="0">
                <a:latin typeface="Arial" pitchFamily="34" charset="0"/>
                <a:cs typeface="Arial" pitchFamily="34" charset="0"/>
              </a:rPr>
              <a:t>•  heavy fines</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  job loss</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  exile </a:t>
            </a:r>
            <a:r>
              <a:rPr lang="en-US" dirty="0">
                <a:latin typeface="Arial" pitchFamily="34" charset="0"/>
                <a:cs typeface="Arial" pitchFamily="34" charset="0"/>
              </a:rPr>
              <a:t>from the </a:t>
            </a:r>
            <a:r>
              <a:rPr lang="en-US" dirty="0" smtClean="0">
                <a:latin typeface="Arial" pitchFamily="34" charset="0"/>
                <a:cs typeface="Arial" pitchFamily="34" charset="0"/>
              </a:rPr>
              <a:t>Empire</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  physical torture</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  death </a:t>
            </a:r>
            <a:r>
              <a:rPr lang="en-US" dirty="0">
                <a:latin typeface="Arial" pitchFamily="34" charset="0"/>
                <a:cs typeface="Arial" pitchFamily="34" charset="0"/>
              </a:rPr>
              <a:t>(martyrdom)</a:t>
            </a:r>
          </a:p>
          <a:p>
            <a:endParaRPr lang="en-US" dirty="0">
              <a:solidFill>
                <a:schemeClr val="bg1">
                  <a:lumMod val="65000"/>
                </a:schemeClr>
              </a:solidFill>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400" y="2362200"/>
            <a:ext cx="4708544" cy="3482925"/>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276709579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304800" y="1676400"/>
            <a:ext cx="4114800" cy="2585323"/>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Persecution of Christians began in the New Testament period, as recounted in the Acts of the Apostles. Saul, who became the Apostle Paul, “was trying to destroy the church; entering house after house and dragging out men and women, he handed them over to imprisonment” (Acts 8:3).</a:t>
            </a:r>
            <a:endParaRPr lang="en-US" dirty="0">
              <a:solidFill>
                <a:schemeClr val="bg1">
                  <a:lumMod val="65000"/>
                </a:schemeClr>
              </a:solidFill>
              <a:latin typeface="Arial" pitchFamily="34" charset="0"/>
              <a:cs typeface="Arial" pitchFamily="34" charset="0"/>
            </a:endParaRPr>
          </a:p>
        </p:txBody>
      </p:sp>
      <p:sp>
        <p:nvSpPr>
          <p:cNvPr id="10" name="Content Placeholder 6"/>
          <p:cNvSpPr txBox="1">
            <a:spLocks/>
          </p:cNvSpPr>
          <p:nvPr/>
        </p:nvSpPr>
        <p:spPr>
          <a:xfrm>
            <a:off x="533400" y="810412"/>
            <a:ext cx="4419600" cy="685800"/>
          </a:xfrm>
          <a:prstGeom prst="rect">
            <a:avLst/>
          </a:prstGeom>
        </p:spPr>
        <p:txBody>
          <a:bodyPr>
            <a:noAutofit/>
          </a:bodyPr>
          <a:lstStyle/>
          <a:p>
            <a:r>
              <a:rPr lang="en-US" sz="2400" b="1" dirty="0">
                <a:latin typeface="Arial" pitchFamily="34" charset="0"/>
                <a:cs typeface="Arial" pitchFamily="34" charset="0"/>
              </a:rPr>
              <a:t>When were the early Christians persecuted?</a:t>
            </a:r>
          </a:p>
        </p:txBody>
      </p:sp>
      <p:sp>
        <p:nvSpPr>
          <p:cNvPr id="26" name="TextBox 25"/>
          <p:cNvSpPr txBox="1"/>
          <p:nvPr/>
        </p:nvSpPr>
        <p:spPr bwMode="auto">
          <a:xfrm>
            <a:off x="304799" y="4267200"/>
            <a:ext cx="4404495" cy="1754326"/>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Persecutions continued sporadically, with varying degrees of intensity, until the Emperor Constantine issued the Edict of Milan—a declaration of religious toleration—in 313 and converted to Christianity himself.</a:t>
            </a:r>
            <a:endParaRPr lang="en-US" dirty="0">
              <a:solidFill>
                <a:schemeClr val="bg1">
                  <a:lumMod val="65000"/>
                </a:schemeClr>
              </a:solidFill>
              <a:latin typeface="Arial" pitchFamily="34" charset="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7394" y="914400"/>
            <a:ext cx="2587806" cy="386557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29399" y="2847187"/>
            <a:ext cx="2371725" cy="30486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04166173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304800" y="1875472"/>
            <a:ext cx="3562352" cy="1477328"/>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Christians were persecuted in many of the major cities of the empire, including Rome, Carthage, Corinth, Lyon, and Alexandria.</a:t>
            </a:r>
            <a:endParaRPr lang="en-US" dirty="0">
              <a:solidFill>
                <a:schemeClr val="bg1">
                  <a:lumMod val="65000"/>
                </a:schemeClr>
              </a:solidFill>
              <a:latin typeface="Arial" pitchFamily="34" charset="0"/>
              <a:cs typeface="Arial" pitchFamily="34" charset="0"/>
            </a:endParaRPr>
          </a:p>
        </p:txBody>
      </p:sp>
      <p:sp>
        <p:nvSpPr>
          <p:cNvPr id="10" name="Content Placeholder 6"/>
          <p:cNvSpPr txBox="1">
            <a:spLocks/>
          </p:cNvSpPr>
          <p:nvPr/>
        </p:nvSpPr>
        <p:spPr>
          <a:xfrm>
            <a:off x="1295400" y="971107"/>
            <a:ext cx="6781800" cy="685800"/>
          </a:xfrm>
          <a:prstGeom prst="rect">
            <a:avLst/>
          </a:prstGeom>
        </p:spPr>
        <p:txBody>
          <a:bodyPr>
            <a:noAutofit/>
          </a:bodyPr>
          <a:lstStyle/>
          <a:p>
            <a:pPr algn="ctr"/>
            <a:r>
              <a:rPr lang="en-US" sz="2400" b="1" dirty="0">
                <a:latin typeface="Arial" pitchFamily="34" charset="0"/>
                <a:cs typeface="Arial" pitchFamily="34" charset="0"/>
              </a:rPr>
              <a:t>Where were the early Christians persecuted?</a:t>
            </a:r>
          </a:p>
        </p:txBody>
      </p:sp>
      <p:sp>
        <p:nvSpPr>
          <p:cNvPr id="26" name="TextBox 25"/>
          <p:cNvSpPr txBox="1"/>
          <p:nvPr/>
        </p:nvSpPr>
        <p:spPr bwMode="auto">
          <a:xfrm>
            <a:off x="304800" y="3505200"/>
            <a:ext cx="3562352" cy="2031325"/>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Note that many persecutions were local, not empire-wide. In fact, the first empire-wide persecution of the Christian laity did not occur until the mid-third century, during the reign of the Emperor Decius.</a:t>
            </a:r>
            <a:endParaRPr lang="en-US" dirty="0">
              <a:solidFill>
                <a:schemeClr val="bg1">
                  <a:lumMod val="65000"/>
                </a:schemeClr>
              </a:solidFill>
              <a:latin typeface="Arial" pitchFamily="34" charset="0"/>
              <a:cs typeface="Arial" pitchFamily="34" charset="0"/>
            </a:endParaRPr>
          </a:p>
        </p:txBody>
      </p:sp>
      <p:pic>
        <p:nvPicPr>
          <p:cNvPr id="1026" name="Picture 2" descr="\\SUN\Shared Data\Projects\100215-New TestamentTG\Working folder\design\C - Power Points to Proofing\Unit 8\images\Key Places in Acts—100215 unit 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7152" y="2140811"/>
            <a:ext cx="5105089" cy="3193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701733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685800" y="2000071"/>
            <a:ext cx="5638800" cy="1200329"/>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persecution during his reign is considered to have been the second major wave of persecution, following that which occurred under the Emperor Nero, around 64.</a:t>
            </a:r>
          </a:p>
        </p:txBody>
      </p:sp>
      <p:sp>
        <p:nvSpPr>
          <p:cNvPr id="8" name="TextBox 7"/>
          <p:cNvSpPr txBox="1"/>
          <p:nvPr/>
        </p:nvSpPr>
        <p:spPr bwMode="auto">
          <a:xfrm>
            <a:off x="700016" y="3219271"/>
            <a:ext cx="5624584" cy="1200329"/>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Domitian has been described as a tyrant who ruthlessly persecuted not only Christians but also his political enemies. He even ordered the execution of some of his own family members.</a:t>
            </a:r>
          </a:p>
        </p:txBody>
      </p:sp>
      <p:sp>
        <p:nvSpPr>
          <p:cNvPr id="16" name="Content Placeholder 6"/>
          <p:cNvSpPr txBox="1">
            <a:spLocks/>
          </p:cNvSpPr>
          <p:nvPr/>
        </p:nvSpPr>
        <p:spPr>
          <a:xfrm>
            <a:off x="152400" y="965511"/>
            <a:ext cx="8991600" cy="2463489"/>
          </a:xfrm>
          <a:prstGeom prst="rect">
            <a:avLst/>
          </a:prstGeom>
        </p:spPr>
        <p:txBody>
          <a:bodyPr>
            <a:noAutofit/>
          </a:bodyPr>
          <a:lstStyle/>
          <a:p>
            <a:pPr algn="ctr"/>
            <a:r>
              <a:rPr lang="en-US" sz="2400" b="1" dirty="0">
                <a:latin typeface="Arial" pitchFamily="34" charset="0"/>
                <a:cs typeface="Arial" pitchFamily="34" charset="0"/>
              </a:rPr>
              <a:t>What is notable about the persecution under Domitian?</a:t>
            </a:r>
          </a:p>
        </p:txBody>
      </p:sp>
      <p:sp>
        <p:nvSpPr>
          <p:cNvPr id="9" name="TextBox 8"/>
          <p:cNvSpPr txBox="1"/>
          <p:nvPr/>
        </p:nvSpPr>
        <p:spPr bwMode="auto">
          <a:xfrm>
            <a:off x="685800" y="1630739"/>
            <a:ext cx="8343900" cy="369332"/>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Domitian reigned as Emperor from 81 to 96.</a:t>
            </a:r>
          </a:p>
        </p:txBody>
      </p:sp>
      <p:sp>
        <p:nvSpPr>
          <p:cNvPr id="11" name="TextBox 10"/>
          <p:cNvSpPr txBox="1"/>
          <p:nvPr/>
        </p:nvSpPr>
        <p:spPr bwMode="auto">
          <a:xfrm>
            <a:off x="685800" y="4466272"/>
            <a:ext cx="8191500" cy="1477328"/>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Biblical scholars believe that the Book of Revelation was written during the reign of Domitian. Awareness of this </a:t>
            </a:r>
            <a:r>
              <a:rPr lang="en-US" dirty="0" smtClean="0">
                <a:latin typeface="Arial" pitchFamily="34" charset="0"/>
                <a:cs typeface="Arial" pitchFamily="34" charset="0"/>
              </a:rPr>
              <a:t>persecution </a:t>
            </a:r>
            <a:r>
              <a:rPr lang="en-US" dirty="0">
                <a:latin typeface="Arial" pitchFamily="34" charset="0"/>
                <a:cs typeface="Arial" pitchFamily="34" charset="0"/>
              </a:rPr>
              <a:t>can help us to understand why the Book of Revelation was written in </a:t>
            </a:r>
            <a:r>
              <a:rPr lang="en-US" dirty="0" smtClean="0">
                <a:latin typeface="Arial" pitchFamily="34" charset="0"/>
                <a:cs typeface="Arial" pitchFamily="34" charset="0"/>
              </a:rPr>
              <a:t>symbolic language, a type of code</a:t>
            </a:r>
            <a:r>
              <a:rPr lang="en-US" dirty="0">
                <a:latin typeface="Arial" pitchFamily="34" charset="0"/>
                <a:cs typeface="Arial" pitchFamily="34" charset="0"/>
              </a:rPr>
              <a:t>: it was a message to a persecuted community </a:t>
            </a:r>
            <a:r>
              <a:rPr lang="en-US" dirty="0" smtClean="0">
                <a:latin typeface="Arial" pitchFamily="34" charset="0"/>
                <a:cs typeface="Arial" pitchFamily="34" charset="0"/>
              </a:rPr>
              <a:t>that only </a:t>
            </a:r>
            <a:r>
              <a:rPr lang="en-US" dirty="0">
                <a:latin typeface="Arial" pitchFamily="34" charset="0"/>
                <a:cs typeface="Arial" pitchFamily="34" charset="0"/>
              </a:rPr>
              <a:t>they—and not their oppressors—could </a:t>
            </a:r>
            <a:r>
              <a:rPr lang="en-US" dirty="0" smtClean="0">
                <a:latin typeface="Arial" pitchFamily="34" charset="0"/>
                <a:cs typeface="Arial" pitchFamily="34" charset="0"/>
              </a:rPr>
              <a:t>understand.</a:t>
            </a:r>
            <a:endParaRPr lang="en-US" dirty="0">
              <a:latin typeface="Arial" pitchFamily="34" charset="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1554539"/>
            <a:ext cx="1955461" cy="2788861"/>
          </a:xfrm>
          <a:prstGeom prst="rect">
            <a:avLst/>
          </a:prstGeom>
        </p:spPr>
      </p:pic>
    </p:spTree>
    <p:extLst>
      <p:ext uri="{BB962C8B-B14F-4D97-AF65-F5344CB8AC3E}">
        <p14:creationId xmlns:p14="http://schemas.microsoft.com/office/powerpoint/2010/main" val="70663353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1104</TotalTime>
  <Words>606</Words>
  <Application>Microsoft Office PowerPoint</Application>
  <PresentationFormat>On-screen Show (4:3)</PresentationFormat>
  <Paragraphs>36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LIC Presentation template-New</vt:lpstr>
      <vt:lpstr>The Book of Revelation:  Message to a Persecuted Community</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Brian Holzworth</cp:lastModifiedBy>
  <cp:revision>211</cp:revision>
  <dcterms:created xsi:type="dcterms:W3CDTF">2011-06-08T19:56:13Z</dcterms:created>
  <dcterms:modified xsi:type="dcterms:W3CDTF">2014-03-06T16:14:16Z</dcterms:modified>
</cp:coreProperties>
</file>