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85885" autoAdjust="0"/>
  </p:normalViewPr>
  <p:slideViewPr>
    <p:cSldViewPr>
      <p:cViewPr varScale="1">
        <p:scale>
          <a:sx n="90" d="100"/>
          <a:sy n="90" d="100"/>
        </p:scale>
        <p:origin x="2034" y="84"/>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9FBF35-D604-3247-8F14-DE363E84DD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90BEA1E-A0E4-FD41-8A9E-D239540D60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9140DC-7307-6940-9821-3E5B4D608C07}" type="datetimeFigureOut">
              <a:rPr lang="en-US" smtClean="0"/>
              <a:t>11/26/2019</a:t>
            </a:fld>
            <a:endParaRPr lang="en-US" dirty="0"/>
          </a:p>
        </p:txBody>
      </p:sp>
      <p:sp>
        <p:nvSpPr>
          <p:cNvPr id="4" name="Footer Placeholder 3">
            <a:extLst>
              <a:ext uri="{FF2B5EF4-FFF2-40B4-BE49-F238E27FC236}">
                <a16:creationId xmlns:a16="http://schemas.microsoft.com/office/drawing/2014/main" id="{B84587AD-72B8-FF46-BD55-5DBD92BD24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4CC678F-4AEF-0F48-AD90-578991B1F1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ABF54C-42E7-B544-A99D-9691AF2E1856}" type="slidenum">
              <a:rPr lang="en-US" smtClean="0"/>
              <a:t>‹#›</a:t>
            </a:fld>
            <a:endParaRPr lang="en-US" dirty="0"/>
          </a:p>
        </p:txBody>
      </p:sp>
    </p:spTree>
    <p:extLst>
      <p:ext uri="{BB962C8B-B14F-4D97-AF65-F5344CB8AC3E}">
        <p14:creationId xmlns:p14="http://schemas.microsoft.com/office/powerpoint/2010/main" val="421020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728F2B-10A1-42D5-914E-F298A7E39417}" type="datetimeFigureOut">
              <a:rPr lang="en-US" smtClean="0"/>
              <a:pPr/>
              <a:t>11/26/2019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DC229-7167-44B8-9A48-0708C090EF13}" type="slidenum">
              <a:rPr lang="en-US" smtClean="0"/>
              <a:pPr/>
              <a:t>‹#›</a:t>
            </a:fld>
            <a:endParaRPr lang="en-US" dirty="0"/>
          </a:p>
        </p:txBody>
      </p:sp>
    </p:spTree>
    <p:extLst>
      <p:ext uri="{BB962C8B-B14F-4D97-AF65-F5344CB8AC3E}">
        <p14:creationId xmlns:p14="http://schemas.microsoft.com/office/powerpoint/2010/main" val="52005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a:t>
            </a:fld>
            <a:endParaRPr lang="en-US" dirty="0"/>
          </a:p>
        </p:txBody>
      </p:sp>
    </p:spTree>
    <p:extLst>
      <p:ext uri="{BB962C8B-B14F-4D97-AF65-F5344CB8AC3E}">
        <p14:creationId xmlns:p14="http://schemas.microsoft.com/office/powerpoint/2010/main" val="42802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Africa Studio / </a:t>
            </a:r>
            <a:r>
              <a:rPr lang="en-US" sz="1200" dirty="0" err="1">
                <a:solidFill>
                  <a:schemeClr val="bg1">
                    <a:lumMod val="65000"/>
                  </a:schemeClr>
                </a:solidFill>
              </a:rPr>
              <a:t>Shutterstock.com</a:t>
            </a:r>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10</a:t>
            </a:fld>
            <a:endParaRPr lang="en-US"/>
          </a:p>
        </p:txBody>
      </p:sp>
    </p:spTree>
    <p:extLst>
      <p:ext uri="{BB962C8B-B14F-4D97-AF65-F5344CB8AC3E}">
        <p14:creationId xmlns:p14="http://schemas.microsoft.com/office/powerpoint/2010/main" val="254536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Help the students to understand that these images, like all the images discussed in this chapter, are metaphors. Pope Francis is not suggesting that we should find smelly people we can help so that we can smell like them. Nor is he suggesting that we take actions that are unnecessarily risky, foolish, or dangerous. But he is inviting us to step out of our comfort zones and to make sacrifices for the sake of the Gospel. The “Make It So” feature that appears on page 187 of the student book lists several suggestions for how students could respond to Pope Francis’s invitation. You might read this feature aloud and invite students to brainstorm other ideas.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11</a:t>
            </a:fld>
            <a:endParaRPr lang="en-US" dirty="0"/>
          </a:p>
        </p:txBody>
      </p:sp>
    </p:spTree>
    <p:extLst>
      <p:ext uri="{BB962C8B-B14F-4D97-AF65-F5344CB8AC3E}">
        <p14:creationId xmlns:p14="http://schemas.microsoft.com/office/powerpoint/2010/main" val="11663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CURAphotography / Shutterstock.com - © volkankovancisoy / istockphoto.com - © Philip Chidell / Shutterstock.com</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2</a:t>
            </a:fld>
            <a:endParaRPr lang="en-US" dirty="0"/>
          </a:p>
        </p:txBody>
      </p:sp>
    </p:spTree>
    <p:extLst>
      <p:ext uri="{BB962C8B-B14F-4D97-AF65-F5344CB8AC3E}">
        <p14:creationId xmlns:p14="http://schemas.microsoft.com/office/powerpoint/2010/main" val="235632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CURAphotography / Shutterstock.com - © volkankovancisoy / istockphoto.com - © Philip Chidell /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As you transition to this new chapter, you may wish to remind the students that the previous chapter (chapter 7) examined images of the Church from Scripture. As indicated on this slide, chapter 8 will look at images of the Church from three other sources. However, many of these “other sources” reflect scriptural images, either directly or indirectly. As you move through the slides, invite the students to identify these scriptural connections.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3</a:t>
            </a:fld>
            <a:endParaRPr lang="en-US" dirty="0"/>
          </a:p>
        </p:txBody>
      </p:sp>
    </p:spTree>
    <p:extLst>
      <p:ext uri="{BB962C8B-B14F-4D97-AF65-F5344CB8AC3E}">
        <p14:creationId xmlns:p14="http://schemas.microsoft.com/office/powerpoint/2010/main" val="396827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naturesharing /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If the students recall the Old Testament story of Hannah, Samuel’s mother, you might mention that the Magnificat bears a striking resemblance to Hannah’s song of praise (see 1 Samuel 2:1–10).  Both women are pregnant in unusual, miraculous circumstances: Mary is a virgin, and Hannah was thought to be barren (unable to conceive a child).</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4</a:t>
            </a:fld>
            <a:endParaRPr lang="en-US" dirty="0"/>
          </a:p>
        </p:txBody>
      </p:sp>
    </p:spTree>
    <p:extLst>
      <p:ext uri="{BB962C8B-B14F-4D97-AF65-F5344CB8AC3E}">
        <p14:creationId xmlns:p14="http://schemas.microsoft.com/office/powerpoint/2010/main" val="179445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macpanama /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The imagery in the </a:t>
            </a:r>
            <a:r>
              <a:rPr lang="en-US" sz="1200" i="1" kern="1200" dirty="0">
                <a:solidFill>
                  <a:schemeClr val="tx1"/>
                </a:solidFill>
                <a:effectLst/>
                <a:latin typeface="+mn-lt"/>
                <a:ea typeface="+mn-ea"/>
                <a:cs typeface="+mn-cs"/>
              </a:rPr>
              <a:t>Magnificat</a:t>
            </a:r>
            <a:r>
              <a:rPr lang="en-US" sz="1200" kern="1200" dirty="0">
                <a:solidFill>
                  <a:schemeClr val="tx1"/>
                </a:solidFill>
                <a:effectLst/>
                <a:latin typeface="+mn-lt"/>
                <a:ea typeface="+mn-ea"/>
                <a:cs typeface="+mn-cs"/>
              </a:rPr>
              <a:t> is striking, beautiful, and powerful. Time permitting, consider reading it aloud or using it as a prayer to begin or end this class session.</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5</a:t>
            </a:fld>
            <a:endParaRPr lang="en-US" dirty="0"/>
          </a:p>
        </p:txBody>
      </p:sp>
    </p:spTree>
    <p:extLst>
      <p:ext uri="{BB962C8B-B14F-4D97-AF65-F5344CB8AC3E}">
        <p14:creationId xmlns:p14="http://schemas.microsoft.com/office/powerpoint/2010/main" val="115048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hfng / istockphoto.com</a:t>
            </a:r>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6</a:t>
            </a:fld>
            <a:endParaRPr lang="en-US" dirty="0"/>
          </a:p>
        </p:txBody>
      </p:sp>
    </p:spTree>
    <p:extLst>
      <p:ext uri="{BB962C8B-B14F-4D97-AF65-F5344CB8AC3E}">
        <p14:creationId xmlns:p14="http://schemas.microsoft.com/office/powerpoint/2010/main" val="312445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dpa picture alliance archive / </a:t>
            </a:r>
            <a:r>
              <a:rPr lang="en-US" sz="1200" dirty="0" err="1">
                <a:solidFill>
                  <a:schemeClr val="bg1">
                    <a:lumMod val="65000"/>
                  </a:schemeClr>
                </a:solidFill>
              </a:rPr>
              <a:t>Alamy</a:t>
            </a:r>
            <a:r>
              <a:rPr lang="en-US" sz="1200" dirty="0">
                <a:solidFill>
                  <a:schemeClr val="bg1">
                    <a:lumMod val="65000"/>
                  </a:schemeClr>
                </a:solidFill>
              </a:rPr>
              <a:t> Stock Photo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Help the students to understand that although Vatican Council II (1962–1965) brought renewed emphasis to the image of the Church as the People of God, the image itself was not a new idea. Vatican II simply helped us to rediscover and reclaim the ancient, scripturally based idea that we all become part of the Church through Baptism. All baptized people have a unique Christian dignity, equality, and freedom.</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7</a:t>
            </a:fld>
            <a:endParaRPr lang="en-US"/>
          </a:p>
        </p:txBody>
      </p:sp>
    </p:spTree>
    <p:extLst>
      <p:ext uri="{BB962C8B-B14F-4D97-AF65-F5344CB8AC3E}">
        <p14:creationId xmlns:p14="http://schemas.microsoft.com/office/powerpoint/2010/main" val="259649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a:t>
            </a:r>
            <a:r>
              <a:rPr lang="en-US" sz="1200" dirty="0" err="1">
                <a:solidFill>
                  <a:schemeClr val="bg1">
                    <a:lumMod val="65000"/>
                  </a:schemeClr>
                </a:solidFill>
              </a:rPr>
              <a:t>WesAbrams</a:t>
            </a:r>
            <a:r>
              <a:rPr lang="en-US" sz="1200" dirty="0">
                <a:solidFill>
                  <a:schemeClr val="bg1">
                    <a:lumMod val="65000"/>
                  </a:schemeClr>
                </a:solidFill>
              </a:rPr>
              <a:t> / </a:t>
            </a:r>
            <a:r>
              <a:rPr lang="en-US" sz="1200" dirty="0" err="1">
                <a:solidFill>
                  <a:schemeClr val="bg1">
                    <a:lumMod val="65000"/>
                  </a:schemeClr>
                </a:solidFill>
              </a:rPr>
              <a:t>istockphoto.com</a:t>
            </a:r>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8</a:t>
            </a:fld>
            <a:endParaRPr lang="en-US"/>
          </a:p>
        </p:txBody>
      </p:sp>
    </p:spTree>
    <p:extLst>
      <p:ext uri="{BB962C8B-B14F-4D97-AF65-F5344CB8AC3E}">
        <p14:creationId xmlns:p14="http://schemas.microsoft.com/office/powerpoint/2010/main" val="195786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a:t>
            </a:r>
            <a:r>
              <a:rPr lang="en-US" sz="1200" dirty="0" err="1">
                <a:solidFill>
                  <a:schemeClr val="bg1">
                    <a:lumMod val="65000"/>
                  </a:schemeClr>
                </a:solidFill>
              </a:rPr>
              <a:t>neneo</a:t>
            </a:r>
            <a:r>
              <a:rPr lang="en-US" sz="1200" dirty="0">
                <a:solidFill>
                  <a:schemeClr val="bg1">
                    <a:lumMod val="65000"/>
                  </a:schemeClr>
                </a:solidFill>
              </a:rPr>
              <a:t> / </a:t>
            </a:r>
            <a:r>
              <a:rPr lang="en-US" sz="1200" dirty="0" err="1">
                <a:solidFill>
                  <a:schemeClr val="bg1">
                    <a:lumMod val="65000"/>
                  </a:schemeClr>
                </a:solidFill>
              </a:rPr>
              <a:t>Shutterstock.com</a:t>
            </a: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Pope Francis’s creative use of this image draws our attention to the Church’s mission of service and healing. All of us can share in this mission in both big and small ways. </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9</a:t>
            </a:fld>
            <a:endParaRPr lang="en-US"/>
          </a:p>
        </p:txBody>
      </p:sp>
    </p:spTree>
    <p:extLst>
      <p:ext uri="{BB962C8B-B14F-4D97-AF65-F5344CB8AC3E}">
        <p14:creationId xmlns:p14="http://schemas.microsoft.com/office/powerpoint/2010/main" val="348443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a:t>Click to edit Master title style</a:t>
            </a:r>
            <a:br>
              <a:rPr lang="en-US" dirty="0"/>
            </a:br>
            <a:r>
              <a:rPr lang="en-US" dirty="0"/>
              <a:t>2 line title</a:t>
            </a:r>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a:t>Click to edit 2nd line emphasis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a:t>Click to edit Master text styles</a:t>
            </a:r>
          </a:p>
          <a:p>
            <a:pPr lvl="1"/>
            <a:r>
              <a:rPr lang="en-US"/>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a:t>Click to edit Master text styles</a:t>
            </a:r>
          </a:p>
          <a:p>
            <a:pPr lvl="1"/>
            <a:r>
              <a:rPr lang="en-US"/>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11/26/2019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2CCE3A-5598-4A0F-991A-009648257780}"/>
              </a:ext>
            </a:extLst>
          </p:cNvPr>
          <p:cNvSpPr txBox="1">
            <a:spLocks/>
          </p:cNvSpPr>
          <p:nvPr/>
        </p:nvSpPr>
        <p:spPr>
          <a:xfrm>
            <a:off x="0" y="1905000"/>
            <a:ext cx="9144000" cy="1774825"/>
          </a:xfrm>
          <a:prstGeom prst="rect">
            <a:avLst/>
          </a:prstGeom>
        </p:spPr>
        <p:txBody>
          <a:bodyPr anchor="ctr">
            <a:noAutofit/>
          </a:bodyPr>
          <a:lstStyle>
            <a:lvl1pPr algn="ctr" defTabSz="914400" rtl="0" eaLnBrk="1" latinLnBrk="0" hangingPunct="1">
              <a:spcBef>
                <a:spcPct val="0"/>
              </a:spcBef>
              <a:buNone/>
              <a:defRPr sz="4400" b="1" kern="1200">
                <a:solidFill>
                  <a:schemeClr val="tx1"/>
                </a:solidFill>
                <a:effectLst>
                  <a:outerShdw blurRad="50800" dist="50800" dir="5400000" algn="ctr" rotWithShape="0">
                    <a:schemeClr val="bg1">
                      <a:lumMod val="85000"/>
                    </a:schemeClr>
                  </a:outerShdw>
                </a:effectLst>
                <a:latin typeface="Arial" pitchFamily="34" charset="0"/>
                <a:ea typeface="+mj-ea"/>
                <a:cs typeface="Arial" pitchFamily="34" charset="0"/>
              </a:defRPr>
            </a:lvl1pPr>
          </a:lstStyle>
          <a:p>
            <a:pPr lvl="0">
              <a:defRPr/>
            </a:pPr>
            <a:r>
              <a:rPr lang="en-US" sz="3800" dirty="0">
                <a:effectLst/>
              </a:rPr>
              <a:t>Traditional and </a:t>
            </a:r>
            <a:br>
              <a:rPr lang="en-US" sz="3800" dirty="0">
                <a:effectLst/>
              </a:rPr>
            </a:br>
            <a:r>
              <a:rPr lang="en-US" sz="3800" dirty="0">
                <a:effectLst/>
              </a:rPr>
              <a:t>Contemporary Images </a:t>
            </a:r>
            <a:br>
              <a:rPr lang="en-US" sz="3800" dirty="0">
                <a:effectLst/>
              </a:rPr>
            </a:br>
            <a:r>
              <a:rPr lang="en-US" sz="3800" dirty="0">
                <a:effectLst/>
              </a:rPr>
              <a:t>of the Church </a:t>
            </a:r>
            <a:endParaRPr kumimoji="0" lang="en-US" sz="3800" b="1" i="0" u="none" strike="noStrike" kern="1200" cap="none" spc="0" normalizeH="0" baseline="0" noProof="0" dirty="0">
              <a:ln>
                <a:noFill/>
              </a:ln>
              <a:solidFill>
                <a:sysClr val="windowText" lastClr="000000"/>
              </a:solidFill>
              <a:effectLst>
                <a:outerShdw blurRad="50800" dist="50800" dir="5400000" algn="ctr" rotWithShape="0">
                  <a:sysClr val="window" lastClr="FFFFFF">
                    <a:lumMod val="85000"/>
                  </a:sysClr>
                </a:outerShdw>
              </a:effectLst>
              <a:uLnTx/>
              <a:uFillTx/>
              <a:latin typeface="Arial" pitchFamily="34" charset="0"/>
              <a:ea typeface="+mj-ea"/>
              <a:cs typeface="Arial" pitchFamily="34" charset="0"/>
            </a:endParaRPr>
          </a:p>
        </p:txBody>
      </p:sp>
      <p:sp>
        <p:nvSpPr>
          <p:cNvPr id="5" name="Subtitle 2">
            <a:extLst>
              <a:ext uri="{FF2B5EF4-FFF2-40B4-BE49-F238E27FC236}">
                <a16:creationId xmlns:a16="http://schemas.microsoft.com/office/drawing/2014/main" id="{8ACF24E1-27F9-4ABD-AC1B-C5FF9E3D4CB1}"/>
              </a:ext>
            </a:extLst>
          </p:cNvPr>
          <p:cNvSpPr txBox="1">
            <a:spLocks noChangeArrowheads="1"/>
          </p:cNvSpPr>
          <p:nvPr/>
        </p:nvSpPr>
        <p:spPr bwMode="auto">
          <a:xfrm>
            <a:off x="-30163" y="4114800"/>
            <a:ext cx="91440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fontAlgn="base">
              <a:spcAft>
                <a:spcPct val="0"/>
              </a:spcAft>
              <a:buClrTx/>
              <a:buSzTx/>
              <a:buFont typeface="Arial" panose="020B0604020202020204" pitchFamily="34" charset="0"/>
              <a:buNone/>
            </a:pPr>
            <a:r>
              <a:rPr lang="en-US" altLang="en-US" sz="2000" i="1" dirty="0">
                <a:solidFill>
                  <a:srgbClr val="000000"/>
                </a:solidFill>
                <a:latin typeface="Arial" panose="020B0604020202020204" pitchFamily="34" charset="0"/>
              </a:rPr>
              <a:t>The Church: Foundations and Mission</a:t>
            </a:r>
          </a:p>
          <a:p>
            <a:pPr algn="ctr" fontAlgn="base">
              <a:spcAft>
                <a:spcPct val="0"/>
              </a:spcAft>
              <a:buClrTx/>
              <a:buSzTx/>
              <a:buFont typeface="Arial" panose="020B0604020202020204" pitchFamily="34" charset="0"/>
              <a:buNone/>
            </a:pPr>
            <a:r>
              <a:rPr lang="en-US" altLang="en-US" sz="2000" dirty="0">
                <a:solidFill>
                  <a:srgbClr val="000000"/>
                </a:solidFill>
                <a:latin typeface="Arial" panose="020B0604020202020204" pitchFamily="34" charset="0"/>
              </a:rPr>
              <a:t>Unit 3, Chapter 8</a:t>
            </a:r>
          </a:p>
        </p:txBody>
      </p:sp>
      <p:sp>
        <p:nvSpPr>
          <p:cNvPr id="8" name="Text Placeholder 3">
            <a:extLst>
              <a:ext uri="{FF2B5EF4-FFF2-40B4-BE49-F238E27FC236}">
                <a16:creationId xmlns:a16="http://schemas.microsoft.com/office/drawing/2014/main" id="{3F053995-81D8-4F78-A975-44B1D42DF254}"/>
              </a:ext>
            </a:extLst>
          </p:cNvPr>
          <p:cNvSpPr>
            <a:spLocks noGrp="1" noChangeArrowheads="1"/>
          </p:cNvSpPr>
          <p:nvPr/>
        </p:nvSpPr>
        <p:spPr bwMode="auto">
          <a:xfrm>
            <a:off x="0" y="55626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fontAlgn="base">
              <a:spcAft>
                <a:spcPct val="0"/>
              </a:spcAft>
              <a:buClrTx/>
              <a:buSzTx/>
              <a:buFont typeface="Arial" panose="020B0604020202020204" pitchFamily="34" charset="0"/>
              <a:buNone/>
            </a:pPr>
            <a:r>
              <a:rPr lang="en-US" altLang="en-US" sz="800" dirty="0">
                <a:solidFill>
                  <a:srgbClr val="7F7F7F"/>
                </a:solidFill>
                <a:latin typeface="Arial" panose="020B0604020202020204" pitchFamily="34" charset="0"/>
              </a:rPr>
              <a:t>Document #: TX006512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8229600" cy="533400"/>
          </a:xfrm>
        </p:spPr>
        <p:txBody>
          <a:bodyPr/>
          <a:lstStyle/>
          <a:p>
            <a:r>
              <a:rPr lang="en-US" dirty="0"/>
              <a:t>Images from Pope Francis </a:t>
            </a:r>
          </a:p>
        </p:txBody>
      </p:sp>
      <p:sp>
        <p:nvSpPr>
          <p:cNvPr id="3" name="Content Placeholder 2"/>
          <p:cNvSpPr>
            <a:spLocks noGrp="1"/>
          </p:cNvSpPr>
          <p:nvPr>
            <p:ph idx="1"/>
          </p:nvPr>
        </p:nvSpPr>
        <p:spPr>
          <a:xfrm>
            <a:off x="914400" y="1752600"/>
            <a:ext cx="7620000" cy="4876800"/>
          </a:xfrm>
        </p:spPr>
        <p:txBody>
          <a:bodyPr>
            <a:normAutofit/>
          </a:bodyPr>
          <a:lstStyle/>
          <a:p>
            <a:pPr marL="0" indent="0">
              <a:buNone/>
            </a:pPr>
            <a:r>
              <a:rPr lang="en-US" dirty="0"/>
              <a:t>Pope Francis has used other creative images, such as:</a:t>
            </a:r>
          </a:p>
          <a:p>
            <a:r>
              <a:rPr lang="en-US" dirty="0"/>
              <a:t>The Church should have </a:t>
            </a:r>
            <a:br>
              <a:rPr lang="en-US" dirty="0"/>
            </a:br>
            <a:r>
              <a:rPr lang="en-US" dirty="0"/>
              <a:t>the “odor of the sheep”:</a:t>
            </a:r>
          </a:p>
          <a:p>
            <a:pPr marL="627063" lvl="1">
              <a:buSzPct val="85000"/>
              <a:buFont typeface="Courier New" panose="02070309020205020404" pitchFamily="49" charset="0"/>
              <a:buChar char="o"/>
            </a:pPr>
            <a:r>
              <a:rPr lang="en-US" dirty="0"/>
              <a:t>be with people, up close </a:t>
            </a:r>
            <a:br>
              <a:rPr lang="en-US" dirty="0"/>
            </a:br>
            <a:r>
              <a:rPr lang="en-US" dirty="0"/>
              <a:t>and personal, rather than </a:t>
            </a:r>
            <a:br>
              <a:rPr lang="en-US" dirty="0"/>
            </a:br>
            <a:r>
              <a:rPr lang="en-US" dirty="0"/>
              <a:t>keeping our distance</a:t>
            </a:r>
          </a:p>
          <a:p>
            <a:r>
              <a:rPr lang="en-US" dirty="0"/>
              <a:t>The Church should be </a:t>
            </a:r>
            <a:br>
              <a:rPr lang="en-US" dirty="0"/>
            </a:br>
            <a:r>
              <a:rPr lang="en-US" dirty="0"/>
              <a:t>“out on the streets”:</a:t>
            </a:r>
          </a:p>
          <a:p>
            <a:pPr marL="627063" lvl="1">
              <a:buSzPct val="85000"/>
              <a:buFont typeface="Courier New" panose="02070309020205020404" pitchFamily="49" charset="0"/>
              <a:buChar char="o"/>
            </a:pPr>
            <a:r>
              <a:rPr lang="en-US" dirty="0"/>
              <a:t>bravely going wherever </a:t>
            </a:r>
            <a:br>
              <a:rPr lang="en-US" dirty="0"/>
            </a:br>
            <a:r>
              <a:rPr lang="en-US" dirty="0"/>
              <a:t>the need is greatest</a:t>
            </a:r>
          </a:p>
        </p:txBody>
      </p:sp>
      <p:pic>
        <p:nvPicPr>
          <p:cNvPr id="6" name="Picture 5">
            <a:extLst>
              <a:ext uri="{FF2B5EF4-FFF2-40B4-BE49-F238E27FC236}">
                <a16:creationId xmlns:a16="http://schemas.microsoft.com/office/drawing/2014/main" id="{E46DEB68-3705-CC4D-8B7C-F63F99536D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241"/>
          <a:stretch/>
        </p:blipFill>
        <p:spPr>
          <a:xfrm>
            <a:off x="5410200" y="2895600"/>
            <a:ext cx="3733800" cy="32843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143000"/>
            <a:ext cx="8229600" cy="533400"/>
          </a:xfrm>
        </p:spPr>
        <p:txBody>
          <a:bodyPr/>
          <a:lstStyle/>
          <a:p>
            <a:r>
              <a:rPr lang="en-US" dirty="0"/>
              <a:t>Discuss </a:t>
            </a:r>
          </a:p>
        </p:txBody>
      </p:sp>
      <p:sp>
        <p:nvSpPr>
          <p:cNvPr id="3" name="Content Placeholder 2"/>
          <p:cNvSpPr>
            <a:spLocks noGrp="1"/>
          </p:cNvSpPr>
          <p:nvPr>
            <p:ph idx="1"/>
          </p:nvPr>
        </p:nvSpPr>
        <p:spPr>
          <a:xfrm>
            <a:off x="1447800" y="1752600"/>
            <a:ext cx="7010400" cy="4373563"/>
          </a:xfrm>
        </p:spPr>
        <p:txBody>
          <a:bodyPr/>
          <a:lstStyle/>
          <a:p>
            <a:pPr marL="0" indent="0">
              <a:buNone/>
            </a:pPr>
            <a:r>
              <a:rPr lang="en-US" dirty="0"/>
              <a:t>Break into small groups and brainstorm some ways you can step out of your comfort zone and make sacrifices for the sake of the Gospel. </a:t>
            </a:r>
          </a:p>
        </p:txBody>
      </p:sp>
      <p:pic>
        <p:nvPicPr>
          <p:cNvPr id="6" name="Picture 5">
            <a:extLst>
              <a:ext uri="{FF2B5EF4-FFF2-40B4-BE49-F238E27FC236}">
                <a16:creationId xmlns:a16="http://schemas.microsoft.com/office/drawing/2014/main" id="{050D6ED0-8753-BA47-905F-8376C7005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466214"/>
            <a:ext cx="2362200" cy="2362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143000"/>
            <a:ext cx="7620000" cy="533400"/>
          </a:xfrm>
        </p:spPr>
        <p:txBody>
          <a:bodyPr>
            <a:noAutofit/>
          </a:bodyPr>
          <a:lstStyle/>
          <a:p>
            <a:r>
              <a:rPr lang="en-US" dirty="0"/>
              <a:t>How do different images of the Church help us to understand what the Church really is? </a:t>
            </a:r>
          </a:p>
        </p:txBody>
      </p:sp>
      <p:pic>
        <p:nvPicPr>
          <p:cNvPr id="8" name="Picture 7">
            <a:extLst>
              <a:ext uri="{FF2B5EF4-FFF2-40B4-BE49-F238E27FC236}">
                <a16:creationId xmlns:a16="http://schemas.microsoft.com/office/drawing/2014/main" id="{9C3F8364-7F32-AC4C-9FC6-C8F871141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57401"/>
            <a:ext cx="3083573" cy="2057400"/>
          </a:xfrm>
          <a:prstGeom prst="rect">
            <a:avLst/>
          </a:prstGeom>
        </p:spPr>
      </p:pic>
      <p:pic>
        <p:nvPicPr>
          <p:cNvPr id="10" name="Picture 9">
            <a:extLst>
              <a:ext uri="{FF2B5EF4-FFF2-40B4-BE49-F238E27FC236}">
                <a16:creationId xmlns:a16="http://schemas.microsoft.com/office/drawing/2014/main" id="{03C709DA-02FE-D042-93A9-7982339AC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203" y="4267200"/>
            <a:ext cx="3084817" cy="2054770"/>
          </a:xfrm>
          <a:prstGeom prst="rect">
            <a:avLst/>
          </a:prstGeom>
        </p:spPr>
      </p:pic>
      <p:pic>
        <p:nvPicPr>
          <p:cNvPr id="12" name="Picture 11">
            <a:extLst>
              <a:ext uri="{FF2B5EF4-FFF2-40B4-BE49-F238E27FC236}">
                <a16:creationId xmlns:a16="http://schemas.microsoft.com/office/drawing/2014/main" id="{1FA1582C-3EC2-3440-A49B-51586DC631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2971800"/>
            <a:ext cx="3087341" cy="2057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Images of the Church </a:t>
            </a:r>
          </a:p>
        </p:txBody>
      </p:sp>
      <p:sp>
        <p:nvSpPr>
          <p:cNvPr id="6" name="Content Placeholder 5"/>
          <p:cNvSpPr>
            <a:spLocks noGrp="1"/>
          </p:cNvSpPr>
          <p:nvPr>
            <p:ph idx="1"/>
          </p:nvPr>
        </p:nvSpPr>
        <p:spPr>
          <a:xfrm>
            <a:off x="1371600" y="1752601"/>
            <a:ext cx="7010400" cy="914399"/>
          </a:xfrm>
        </p:spPr>
        <p:txBody>
          <a:bodyPr/>
          <a:lstStyle/>
          <a:p>
            <a:pPr marL="0" indent="0">
              <a:buNone/>
            </a:pPr>
            <a:r>
              <a:rPr lang="en-US" dirty="0"/>
              <a:t>In this chapter, we look at images of the Church that come from sources outside Scripture:</a:t>
            </a:r>
            <a:endParaRPr lang="en-US" dirty="0">
              <a:effectLst/>
            </a:endParaRPr>
          </a:p>
        </p:txBody>
      </p:sp>
      <p:sp>
        <p:nvSpPr>
          <p:cNvPr id="7" name="Content Placeholder 5">
            <a:extLst>
              <a:ext uri="{FF2B5EF4-FFF2-40B4-BE49-F238E27FC236}">
                <a16:creationId xmlns:a16="http://schemas.microsoft.com/office/drawing/2014/main" id="{3A239F79-FA4D-954D-9B2A-E30186983A24}"/>
              </a:ext>
            </a:extLst>
          </p:cNvPr>
          <p:cNvSpPr txBox="1">
            <a:spLocks/>
          </p:cNvSpPr>
          <p:nvPr/>
        </p:nvSpPr>
        <p:spPr>
          <a:xfrm>
            <a:off x="2743200" y="3048001"/>
            <a:ext cx="4495798" cy="761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images from the life of Mary </a:t>
            </a:r>
          </a:p>
        </p:txBody>
      </p:sp>
      <p:pic>
        <p:nvPicPr>
          <p:cNvPr id="3" name="Picture 2">
            <a:extLst>
              <a:ext uri="{FF2B5EF4-FFF2-40B4-BE49-F238E27FC236}">
                <a16:creationId xmlns:a16="http://schemas.microsoft.com/office/drawing/2014/main" id="{821183A5-4BC1-9043-B916-C11E75456A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75" r="27377"/>
          <a:stretch/>
        </p:blipFill>
        <p:spPr>
          <a:xfrm>
            <a:off x="1524001" y="2743201"/>
            <a:ext cx="1022444" cy="1066799"/>
          </a:xfrm>
          <a:prstGeom prst="rect">
            <a:avLst/>
          </a:prstGeom>
        </p:spPr>
      </p:pic>
      <p:sp>
        <p:nvSpPr>
          <p:cNvPr id="8" name="Content Placeholder 5">
            <a:extLst>
              <a:ext uri="{FF2B5EF4-FFF2-40B4-BE49-F238E27FC236}">
                <a16:creationId xmlns:a16="http://schemas.microsoft.com/office/drawing/2014/main" id="{6CF44495-2261-C14C-9E66-3E86314B60DA}"/>
              </a:ext>
            </a:extLst>
          </p:cNvPr>
          <p:cNvSpPr txBox="1">
            <a:spLocks/>
          </p:cNvSpPr>
          <p:nvPr/>
        </p:nvSpPr>
        <p:spPr>
          <a:xfrm>
            <a:off x="2744190" y="4267201"/>
            <a:ext cx="5104408" cy="7619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images from the documents</a:t>
            </a:r>
            <a:br>
              <a:rPr lang="en-US" dirty="0"/>
            </a:br>
            <a:r>
              <a:rPr lang="en-US" dirty="0"/>
              <a:t>of Vatican Council II</a:t>
            </a:r>
          </a:p>
        </p:txBody>
      </p:sp>
      <p:pic>
        <p:nvPicPr>
          <p:cNvPr id="10" name="Picture 9">
            <a:extLst>
              <a:ext uri="{FF2B5EF4-FFF2-40B4-BE49-F238E27FC236}">
                <a16:creationId xmlns:a16="http://schemas.microsoft.com/office/drawing/2014/main" id="{9B7D90C6-FE7A-F341-A33A-8D4EFB9AE5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00" r="18334" b="9965"/>
          <a:stretch/>
        </p:blipFill>
        <p:spPr>
          <a:xfrm>
            <a:off x="1524001" y="4038600"/>
            <a:ext cx="1018605" cy="990600"/>
          </a:xfrm>
          <a:prstGeom prst="rect">
            <a:avLst/>
          </a:prstGeom>
        </p:spPr>
      </p:pic>
      <p:sp>
        <p:nvSpPr>
          <p:cNvPr id="11" name="Content Placeholder 5">
            <a:extLst>
              <a:ext uri="{FF2B5EF4-FFF2-40B4-BE49-F238E27FC236}">
                <a16:creationId xmlns:a16="http://schemas.microsoft.com/office/drawing/2014/main" id="{04F386D1-5264-354B-8969-6AFCD07B6B3A}"/>
              </a:ext>
            </a:extLst>
          </p:cNvPr>
          <p:cNvSpPr txBox="1">
            <a:spLocks/>
          </p:cNvSpPr>
          <p:nvPr/>
        </p:nvSpPr>
        <p:spPr>
          <a:xfrm>
            <a:off x="2743200" y="5578208"/>
            <a:ext cx="5104408" cy="761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images from Pope Francis</a:t>
            </a:r>
          </a:p>
        </p:txBody>
      </p:sp>
      <p:pic>
        <p:nvPicPr>
          <p:cNvPr id="13" name="Picture 12">
            <a:extLst>
              <a:ext uri="{FF2B5EF4-FFF2-40B4-BE49-F238E27FC236}">
                <a16:creationId xmlns:a16="http://schemas.microsoft.com/office/drawing/2014/main" id="{87AC2DAA-3B20-BE47-9439-D4D5F8D306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500" r="19167"/>
          <a:stretch/>
        </p:blipFill>
        <p:spPr>
          <a:xfrm>
            <a:off x="1513906" y="5257800"/>
            <a:ext cx="1028700" cy="10824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8229600" cy="533400"/>
          </a:xfrm>
        </p:spPr>
        <p:txBody>
          <a:bodyPr/>
          <a:lstStyle/>
          <a:p>
            <a:r>
              <a:rPr lang="en-US" dirty="0"/>
              <a:t>Images from the Life of Mary: The </a:t>
            </a:r>
            <a:r>
              <a:rPr lang="en-US" i="1" dirty="0"/>
              <a:t>Magnificat</a:t>
            </a:r>
          </a:p>
        </p:txBody>
      </p:sp>
      <p:sp>
        <p:nvSpPr>
          <p:cNvPr id="3" name="Content Placeholder 2"/>
          <p:cNvSpPr>
            <a:spLocks noGrp="1"/>
          </p:cNvSpPr>
          <p:nvPr>
            <p:ph idx="1"/>
          </p:nvPr>
        </p:nvSpPr>
        <p:spPr>
          <a:xfrm>
            <a:off x="685800" y="1676400"/>
            <a:ext cx="7010400" cy="4373563"/>
          </a:xfrm>
        </p:spPr>
        <p:txBody>
          <a:bodyPr/>
          <a:lstStyle/>
          <a:p>
            <a:pPr marL="0" indent="0">
              <a:buNone/>
            </a:pPr>
            <a:r>
              <a:rPr lang="en-US" dirty="0"/>
              <a:t>Mary proclaims the </a:t>
            </a:r>
            <a:r>
              <a:rPr lang="en-US" i="1" dirty="0"/>
              <a:t>Magnificat </a:t>
            </a:r>
            <a:r>
              <a:rPr lang="en-US" dirty="0"/>
              <a:t>while visiting her cousin Elizabeth (see Luke 1:46–55).</a:t>
            </a:r>
          </a:p>
          <a:p>
            <a:r>
              <a:rPr lang="en-US" dirty="0"/>
              <a:t>It is Mary’s prayer, a song of praise.</a:t>
            </a:r>
          </a:p>
          <a:p>
            <a:r>
              <a:rPr lang="en-US" dirty="0"/>
              <a:t>Mary prays it after discovering </a:t>
            </a:r>
            <a:br>
              <a:rPr lang="en-US" dirty="0"/>
            </a:br>
            <a:r>
              <a:rPr lang="en-US" dirty="0"/>
              <a:t>she is pregnant, and she goes </a:t>
            </a:r>
            <a:br>
              <a:rPr lang="en-US" dirty="0"/>
            </a:br>
            <a:r>
              <a:rPr lang="en-US" dirty="0"/>
              <a:t>to share the news with Elizabeth.</a:t>
            </a:r>
          </a:p>
          <a:p>
            <a:r>
              <a:rPr lang="en-US" dirty="0"/>
              <a:t>The prayer reflects Old </a:t>
            </a:r>
            <a:br>
              <a:rPr lang="en-US" dirty="0"/>
            </a:br>
            <a:r>
              <a:rPr lang="en-US" dirty="0"/>
              <a:t>Testament themes of God’s love, </a:t>
            </a:r>
            <a:br>
              <a:rPr lang="en-US" dirty="0"/>
            </a:br>
            <a:r>
              <a:rPr lang="en-US" dirty="0"/>
              <a:t>mercy, and justice.</a:t>
            </a:r>
          </a:p>
        </p:txBody>
      </p:sp>
      <p:pic>
        <p:nvPicPr>
          <p:cNvPr id="6" name="Picture 5">
            <a:extLst>
              <a:ext uri="{FF2B5EF4-FFF2-40B4-BE49-F238E27FC236}">
                <a16:creationId xmlns:a16="http://schemas.microsoft.com/office/drawing/2014/main" id="{15A135A4-B4C1-7B40-B2A9-05655DBCB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12331" r="3022" b="2245"/>
          <a:stretch/>
        </p:blipFill>
        <p:spPr>
          <a:xfrm>
            <a:off x="6172200" y="2286000"/>
            <a:ext cx="2560320" cy="39471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58" y="1066800"/>
            <a:ext cx="8229600" cy="533400"/>
          </a:xfrm>
        </p:spPr>
        <p:txBody>
          <a:bodyPr/>
          <a:lstStyle/>
          <a:p>
            <a:r>
              <a:rPr lang="en-US" dirty="0"/>
              <a:t>The </a:t>
            </a:r>
            <a:r>
              <a:rPr lang="en-US" i="1" dirty="0"/>
              <a:t>Magnificat</a:t>
            </a:r>
            <a:r>
              <a:rPr lang="en-US" dirty="0"/>
              <a:t> and the Church </a:t>
            </a:r>
          </a:p>
        </p:txBody>
      </p:sp>
      <p:sp>
        <p:nvSpPr>
          <p:cNvPr id="3" name="Content Placeholder 2"/>
          <p:cNvSpPr>
            <a:spLocks noGrp="1"/>
          </p:cNvSpPr>
          <p:nvPr>
            <p:ph idx="1"/>
          </p:nvPr>
        </p:nvSpPr>
        <p:spPr>
          <a:xfrm>
            <a:off x="1143000" y="1676400"/>
            <a:ext cx="7391400" cy="4373563"/>
          </a:xfrm>
        </p:spPr>
        <p:txBody>
          <a:bodyPr/>
          <a:lstStyle/>
          <a:p>
            <a:pPr marL="0" indent="0">
              <a:buNone/>
            </a:pPr>
            <a:r>
              <a:rPr lang="en-US" dirty="0"/>
              <a:t>The themes in the </a:t>
            </a:r>
            <a:r>
              <a:rPr lang="en-US" i="1" dirty="0"/>
              <a:t>Magnificat</a:t>
            </a:r>
            <a:r>
              <a:rPr lang="en-US" dirty="0"/>
              <a:t> provide us with insights about the mission of the Church.</a:t>
            </a:r>
          </a:p>
          <a:p>
            <a:r>
              <a:rPr lang="en-US" dirty="0"/>
              <a:t>The Church is called to praise God always.</a:t>
            </a:r>
          </a:p>
          <a:p>
            <a:r>
              <a:rPr lang="en-US" dirty="0"/>
              <a:t>The Church is called </a:t>
            </a:r>
            <a:br>
              <a:rPr lang="en-US" dirty="0"/>
            </a:br>
            <a:r>
              <a:rPr lang="en-US" dirty="0"/>
              <a:t>to serve the world, </a:t>
            </a:r>
            <a:br>
              <a:rPr lang="en-US" dirty="0"/>
            </a:br>
            <a:r>
              <a:rPr lang="en-US" dirty="0"/>
              <a:t>especially those who </a:t>
            </a:r>
            <a:br>
              <a:rPr lang="en-US" dirty="0"/>
            </a:br>
            <a:r>
              <a:rPr lang="en-US" dirty="0"/>
              <a:t>are in great need.</a:t>
            </a:r>
          </a:p>
          <a:p>
            <a:r>
              <a:rPr lang="en-US" dirty="0"/>
              <a:t>The Church will endure </a:t>
            </a:r>
            <a:br>
              <a:rPr lang="en-US" dirty="0"/>
            </a:br>
            <a:r>
              <a:rPr lang="en-US" dirty="0"/>
              <a:t>forever, until the Reign </a:t>
            </a:r>
            <a:br>
              <a:rPr lang="en-US" dirty="0"/>
            </a:br>
            <a:r>
              <a:rPr lang="en-US" dirty="0"/>
              <a:t>of God is fully realized.</a:t>
            </a:r>
          </a:p>
        </p:txBody>
      </p:sp>
      <p:pic>
        <p:nvPicPr>
          <p:cNvPr id="6" name="Picture 5">
            <a:extLst>
              <a:ext uri="{FF2B5EF4-FFF2-40B4-BE49-F238E27FC236}">
                <a16:creationId xmlns:a16="http://schemas.microsoft.com/office/drawing/2014/main" id="{AC62C18B-CFC0-7E42-A3FE-ED5AC12CDF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44" r="19817"/>
          <a:stretch/>
        </p:blipFill>
        <p:spPr>
          <a:xfrm>
            <a:off x="5245395" y="3061328"/>
            <a:ext cx="3001549" cy="3086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8229600" cy="990600"/>
          </a:xfrm>
        </p:spPr>
        <p:txBody>
          <a:bodyPr>
            <a:normAutofit/>
          </a:bodyPr>
          <a:lstStyle/>
          <a:p>
            <a:r>
              <a:rPr lang="en-US" dirty="0"/>
              <a:t>Images from the Life of Mary: </a:t>
            </a:r>
            <a:br>
              <a:rPr lang="en-US" dirty="0"/>
            </a:br>
            <a:r>
              <a:rPr lang="en-US" dirty="0"/>
              <a:t>The Foot of the Cross </a:t>
            </a:r>
          </a:p>
        </p:txBody>
      </p:sp>
      <p:sp>
        <p:nvSpPr>
          <p:cNvPr id="3" name="Content Placeholder 2"/>
          <p:cNvSpPr>
            <a:spLocks noGrp="1"/>
          </p:cNvSpPr>
          <p:nvPr>
            <p:ph idx="1"/>
          </p:nvPr>
        </p:nvSpPr>
        <p:spPr>
          <a:xfrm>
            <a:off x="1144772" y="2021921"/>
            <a:ext cx="4114800" cy="3916363"/>
          </a:xfrm>
        </p:spPr>
        <p:txBody>
          <a:bodyPr>
            <a:noAutofit/>
          </a:bodyPr>
          <a:lstStyle/>
          <a:p>
            <a:pPr marL="0" indent="0">
              <a:buNone/>
            </a:pPr>
            <a:r>
              <a:rPr lang="en-US" sz="2200" dirty="0"/>
              <a:t>As Jesus is dying on the cross, his final words to Mary and John also provide insight about the nature of the Church.</a:t>
            </a:r>
          </a:p>
          <a:p>
            <a:r>
              <a:rPr lang="en-US" sz="2200" dirty="0"/>
              <a:t>Jesus entrusts Mary and</a:t>
            </a:r>
            <a:br>
              <a:rPr lang="en-US" sz="2200" dirty="0"/>
            </a:br>
            <a:r>
              <a:rPr lang="en-US" sz="2200" dirty="0"/>
              <a:t>the Beloved Disciple (who represents the Church)</a:t>
            </a:r>
            <a:br>
              <a:rPr lang="en-US" sz="2200" dirty="0"/>
            </a:br>
            <a:r>
              <a:rPr lang="en-US" sz="2200" dirty="0"/>
              <a:t>to one another.</a:t>
            </a:r>
          </a:p>
          <a:p>
            <a:r>
              <a:rPr lang="en-US" sz="2200" dirty="0"/>
              <a:t>Pope Francis established </a:t>
            </a:r>
            <a:br>
              <a:rPr lang="en-US" sz="2200" dirty="0"/>
            </a:br>
            <a:r>
              <a:rPr lang="en-US" sz="2200" dirty="0"/>
              <a:t>a new feast day to honor Mary as the Mother of </a:t>
            </a:r>
            <a:br>
              <a:rPr lang="en-US" sz="2200" dirty="0"/>
            </a:br>
            <a:r>
              <a:rPr lang="en-US" sz="2200" dirty="0"/>
              <a:t>the Church.</a:t>
            </a:r>
          </a:p>
        </p:txBody>
      </p:sp>
      <p:pic>
        <p:nvPicPr>
          <p:cNvPr id="6" name="Picture 5">
            <a:extLst>
              <a:ext uri="{FF2B5EF4-FFF2-40B4-BE49-F238E27FC236}">
                <a16:creationId xmlns:a16="http://schemas.microsoft.com/office/drawing/2014/main" id="{188097D9-B48C-DA44-8926-425CA7CA4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057400"/>
            <a:ext cx="3200400" cy="426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Vatican Council II Image: The People of God </a:t>
            </a:r>
          </a:p>
        </p:txBody>
      </p:sp>
      <p:sp>
        <p:nvSpPr>
          <p:cNvPr id="3" name="Content Placeholder 2"/>
          <p:cNvSpPr>
            <a:spLocks noGrp="1"/>
          </p:cNvSpPr>
          <p:nvPr>
            <p:ph idx="1"/>
          </p:nvPr>
        </p:nvSpPr>
        <p:spPr>
          <a:xfrm>
            <a:off x="4876800" y="1767467"/>
            <a:ext cx="3352800" cy="4373563"/>
          </a:xfrm>
        </p:spPr>
        <p:txBody>
          <a:bodyPr/>
          <a:lstStyle/>
          <a:p>
            <a:pPr lvl="0"/>
            <a:r>
              <a:rPr lang="en-US" dirty="0"/>
              <a:t>The Church is the entire worldwide community of baptized disciples.</a:t>
            </a:r>
          </a:p>
          <a:p>
            <a:pPr lvl="0"/>
            <a:r>
              <a:rPr lang="en-US" dirty="0"/>
              <a:t>The Church is </a:t>
            </a:r>
            <a:r>
              <a:rPr lang="en-US" i="1" dirty="0"/>
              <a:t>all</a:t>
            </a:r>
            <a:br>
              <a:rPr lang="en-US" i="1" dirty="0"/>
            </a:br>
            <a:r>
              <a:rPr lang="en-US" dirty="0"/>
              <a:t>of us, not just those who hold a particular title, office, or leadership role.</a:t>
            </a:r>
          </a:p>
        </p:txBody>
      </p:sp>
      <p:pic>
        <p:nvPicPr>
          <p:cNvPr id="6" name="Picture 5">
            <a:extLst>
              <a:ext uri="{FF2B5EF4-FFF2-40B4-BE49-F238E27FC236}">
                <a16:creationId xmlns:a16="http://schemas.microsoft.com/office/drawing/2014/main" id="{2FFB9AF0-A71C-8C47-AB10-4D4EAF7BE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05000"/>
            <a:ext cx="3624366" cy="33286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Vatican Council II Image: A Pilgrim People </a:t>
            </a:r>
          </a:p>
        </p:txBody>
      </p:sp>
      <p:sp>
        <p:nvSpPr>
          <p:cNvPr id="3" name="Content Placeholder 2"/>
          <p:cNvSpPr>
            <a:spLocks noGrp="1"/>
          </p:cNvSpPr>
          <p:nvPr>
            <p:ph idx="1"/>
          </p:nvPr>
        </p:nvSpPr>
        <p:spPr>
          <a:xfrm>
            <a:off x="914400" y="1798637"/>
            <a:ext cx="7162800" cy="4373563"/>
          </a:xfrm>
        </p:spPr>
        <p:txBody>
          <a:bodyPr/>
          <a:lstStyle/>
          <a:p>
            <a:pPr lvl="0"/>
            <a:r>
              <a:rPr lang="en-US" dirty="0"/>
              <a:t>We are on a spiritual pilgrimage (journey) toward the Kingdom of God and a heavenly home.</a:t>
            </a:r>
          </a:p>
          <a:p>
            <a:pPr lvl="0"/>
            <a:r>
              <a:rPr lang="en-US" dirty="0"/>
              <a:t>Are we there yet?</a:t>
            </a:r>
          </a:p>
          <a:p>
            <a:pPr marL="684213" lvl="1" indent="-342900">
              <a:buSzPct val="85000"/>
              <a:buFont typeface="Courier New" panose="02070309020205020404" pitchFamily="49" charset="0"/>
              <a:buChar char="o"/>
            </a:pPr>
            <a:r>
              <a:rPr lang="en-US" dirty="0"/>
              <a:t>Yes: Christ has </a:t>
            </a:r>
            <a:br>
              <a:rPr lang="en-US" dirty="0"/>
            </a:br>
            <a:r>
              <a:rPr lang="en-US" dirty="0"/>
              <a:t>already established </a:t>
            </a:r>
            <a:br>
              <a:rPr lang="en-US" dirty="0"/>
            </a:br>
            <a:r>
              <a:rPr lang="en-US" dirty="0"/>
              <a:t>the Kingdom of God.</a:t>
            </a:r>
          </a:p>
          <a:p>
            <a:pPr marL="684213" lvl="1" indent="-342900">
              <a:buSzPct val="85000"/>
              <a:buFont typeface="Courier New" panose="02070309020205020404" pitchFamily="49" charset="0"/>
              <a:buChar char="o"/>
            </a:pPr>
            <a:r>
              <a:rPr lang="en-US" dirty="0"/>
              <a:t>No: The Kingdom </a:t>
            </a:r>
            <a:br>
              <a:rPr lang="en-US" dirty="0"/>
            </a:br>
            <a:r>
              <a:rPr lang="en-US" dirty="0"/>
              <a:t>of God is not yet </a:t>
            </a:r>
            <a:br>
              <a:rPr lang="en-US" dirty="0"/>
            </a:br>
            <a:r>
              <a:rPr lang="en-US" dirty="0"/>
              <a:t>fully realized.</a:t>
            </a:r>
          </a:p>
        </p:txBody>
      </p:sp>
      <p:pic>
        <p:nvPicPr>
          <p:cNvPr id="6" name="Picture 5">
            <a:extLst>
              <a:ext uri="{FF2B5EF4-FFF2-40B4-BE49-F238E27FC236}">
                <a16:creationId xmlns:a16="http://schemas.microsoft.com/office/drawing/2014/main" id="{466EC255-1764-D14C-A489-C82D002651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33" r="6666"/>
          <a:stretch/>
        </p:blipFill>
        <p:spPr>
          <a:xfrm>
            <a:off x="4800600" y="2835729"/>
            <a:ext cx="3100754" cy="28792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163" y="1195452"/>
            <a:ext cx="8229600" cy="533400"/>
          </a:xfrm>
        </p:spPr>
        <p:txBody>
          <a:bodyPr/>
          <a:lstStyle/>
          <a:p>
            <a:r>
              <a:rPr lang="en-US" dirty="0"/>
              <a:t>Images from Pope Francis </a:t>
            </a:r>
          </a:p>
        </p:txBody>
      </p:sp>
      <p:sp>
        <p:nvSpPr>
          <p:cNvPr id="3" name="Content Placeholder 2"/>
          <p:cNvSpPr>
            <a:spLocks noGrp="1"/>
          </p:cNvSpPr>
          <p:nvPr>
            <p:ph idx="1"/>
          </p:nvPr>
        </p:nvSpPr>
        <p:spPr>
          <a:xfrm>
            <a:off x="1219200" y="1881253"/>
            <a:ext cx="6934200" cy="4367147"/>
          </a:xfrm>
        </p:spPr>
        <p:txBody>
          <a:bodyPr>
            <a:normAutofit/>
          </a:bodyPr>
          <a:lstStyle/>
          <a:p>
            <a:pPr marL="0" indent="0">
              <a:buNone/>
            </a:pPr>
            <a:r>
              <a:rPr lang="en-US" dirty="0"/>
              <a:t>Pope Francis has been very creative in describing the Church. For example, he has used the metaphor of the Church as a field hospital:</a:t>
            </a:r>
          </a:p>
          <a:p>
            <a:r>
              <a:rPr lang="en-US" dirty="0"/>
              <a:t>focusing our mission on people who are hurting</a:t>
            </a:r>
          </a:p>
          <a:p>
            <a:r>
              <a:rPr lang="en-US" dirty="0"/>
              <a:t>tending spiritual and </a:t>
            </a:r>
            <a:br>
              <a:rPr lang="en-US" dirty="0"/>
            </a:br>
            <a:r>
              <a:rPr lang="en-US" dirty="0"/>
              <a:t>emotional wounds</a:t>
            </a:r>
          </a:p>
          <a:p>
            <a:r>
              <a:rPr lang="en-US" dirty="0"/>
              <a:t>reaching out with </a:t>
            </a:r>
            <a:br>
              <a:rPr lang="en-US" dirty="0"/>
            </a:br>
            <a:r>
              <a:rPr lang="en-US" dirty="0"/>
              <a:t>care and compassion</a:t>
            </a:r>
          </a:p>
        </p:txBody>
      </p:sp>
      <p:pic>
        <p:nvPicPr>
          <p:cNvPr id="6" name="Picture 5">
            <a:extLst>
              <a:ext uri="{FF2B5EF4-FFF2-40B4-BE49-F238E27FC236}">
                <a16:creationId xmlns:a16="http://schemas.microsoft.com/office/drawing/2014/main" id="{4416E4C2-7A4C-8E49-8020-FE4DF1895E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64" b="2074"/>
          <a:stretch/>
        </p:blipFill>
        <p:spPr>
          <a:xfrm>
            <a:off x="4800600" y="3673437"/>
            <a:ext cx="3749040" cy="2560320"/>
          </a:xfrm>
          <a:prstGeom prst="rect">
            <a:avLst/>
          </a:prstGeom>
        </p:spPr>
      </p:pic>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1119</TotalTime>
  <Words>857</Words>
  <Application>Microsoft Office PowerPoint</Application>
  <PresentationFormat>On-screen Show (4:3)</PresentationFormat>
  <Paragraphs>76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LIC Presentation template</vt:lpstr>
      <vt:lpstr>PowerPoint Presentation</vt:lpstr>
      <vt:lpstr>How do different images of the Church help us to understand what the Church really is? </vt:lpstr>
      <vt:lpstr>Images of the Church </vt:lpstr>
      <vt:lpstr>Images from the Life of Mary: The Magnificat</vt:lpstr>
      <vt:lpstr>The Magnificat and the Church </vt:lpstr>
      <vt:lpstr>Images from the Life of Mary:  The Foot of the Cross </vt:lpstr>
      <vt:lpstr>Vatican Council II Image: The People of God </vt:lpstr>
      <vt:lpstr>Vatican Council II Image: A Pilgrim People </vt:lpstr>
      <vt:lpstr>Images from Pope Francis </vt:lpstr>
      <vt:lpstr>Images from Pope Francis </vt:lpstr>
      <vt:lpstr>Discuss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78</cp:revision>
  <dcterms:created xsi:type="dcterms:W3CDTF">2011-01-10T17:35:40Z</dcterms:created>
  <dcterms:modified xsi:type="dcterms:W3CDTF">2019-11-26T18:33:23Z</dcterms:modified>
</cp:coreProperties>
</file>