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58" r:id="rId4"/>
    <p:sldId id="257" r:id="rId5"/>
    <p:sldId id="261" r:id="rId6"/>
    <p:sldId id="260" r:id="rId7"/>
    <p:sldId id="263" r:id="rId8"/>
    <p:sldId id="265" r:id="rId9"/>
    <p:sldId id="264" r:id="rId10"/>
    <p:sldId id="262" r:id="rId11"/>
    <p:sldId id="268"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8345" autoAdjust="0"/>
  </p:normalViewPr>
  <p:slideViewPr>
    <p:cSldViewPr>
      <p:cViewPr varScale="1">
        <p:scale>
          <a:sx n="64" d="100"/>
          <a:sy n="64" d="100"/>
        </p:scale>
        <p:origin x="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messages that our consumer culture promotes about happiness. Ask volunteers to identify experiences of deep happiness that have no connection to materialistic values. Look for links to God’s presence in those experiences.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50, “God Desires Our Happiness,”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students to read the scriptural images of Heaven listed in the paragraph that begins “</a:t>
            </a:r>
            <a:r>
              <a:rPr lang="en-US" sz="1200" i="1" kern="1200" dirty="0" smtClean="0">
                <a:solidFill>
                  <a:schemeClr val="tx1"/>
                </a:solidFill>
                <a:effectLst/>
                <a:latin typeface="+mn-lt"/>
                <a:ea typeface="+mn-ea"/>
                <a:cs typeface="+mn-cs"/>
              </a:rPr>
              <a:t>What is Heaven like?</a:t>
            </a:r>
            <a:r>
              <a:rPr lang="en-US" sz="1200" kern="1200" dirty="0" smtClean="0">
                <a:solidFill>
                  <a:schemeClr val="tx1"/>
                </a:solidFill>
                <a:effectLst/>
                <a:latin typeface="+mn-lt"/>
                <a:ea typeface="+mn-ea"/>
                <a:cs typeface="+mn-cs"/>
              </a:rPr>
              <a:t>” in the section “Heaven” in the student book.  Discuss what each image conveys about Heaven.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52, “Eternal Life: Our Ultimate Destiny,”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volunteers to read aloud the bulleted points on the Catholic funeral liturgy in </a:t>
            </a:r>
            <a:r>
              <a:rPr lang="en-US" sz="1200" kern="1200" smtClean="0">
                <a:solidFill>
                  <a:schemeClr val="tx1"/>
                </a:solidFill>
                <a:effectLst/>
                <a:latin typeface="+mn-lt"/>
                <a:ea typeface="+mn-ea"/>
                <a:cs typeface="+mn-cs"/>
              </a:rPr>
              <a:t>the section </a:t>
            </a:r>
            <a:r>
              <a:rPr lang="en-US" sz="1200" kern="1200" dirty="0" smtClean="0">
                <a:solidFill>
                  <a:schemeClr val="tx1"/>
                </a:solidFill>
                <a:effectLst/>
                <a:latin typeface="+mn-lt"/>
                <a:ea typeface="+mn-ea"/>
                <a:cs typeface="+mn-cs"/>
              </a:rPr>
              <a:t>“Preparing</a:t>
            </a:r>
            <a:r>
              <a:rPr lang="en-US" sz="1200" kern="1200" baseline="0" dirty="0" smtClean="0">
                <a:solidFill>
                  <a:schemeClr val="tx1"/>
                </a:solidFill>
                <a:effectLst/>
                <a:latin typeface="+mn-lt"/>
                <a:ea typeface="+mn-ea"/>
                <a:cs typeface="+mn-cs"/>
              </a:rPr>
              <a:t> for Eternal Life with God: The Catholic </a:t>
            </a:r>
            <a:r>
              <a:rPr lang="en-US" sz="1200" kern="1200" baseline="0" smtClean="0">
                <a:solidFill>
                  <a:schemeClr val="tx1"/>
                </a:solidFill>
                <a:effectLst/>
                <a:latin typeface="+mn-lt"/>
                <a:ea typeface="+mn-ea"/>
                <a:cs typeface="+mn-cs"/>
              </a:rPr>
              <a:t>Funeral Liturgy” </a:t>
            </a:r>
            <a:r>
              <a:rPr lang="en-US" sz="1200" kern="120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 student book. Discuss how these symbols and rituals relate to the baptismal liturgy.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52, “Eternal Life: Our Ultimate Destiny,”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what happened that caused humanity to lose its original justice and holiness (the Fall). Review the effects of Original Sin.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50, “God Desires Our Happiness,”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joy that results from living as God wills. Ask for examples from everyday life (the joy of serving, forgiving, and so 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50, “God Desires Our Happiness,”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the students to read the Live It! sidebar in article 52 in the student book. Challenge the students to follow through on this exercise.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50, “God Desires Our Happiness,”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the practice of adult Baptism, referring to the Did You Know? sidebar in article 51 in the student book. Discuss the students’ experience of Baptism in their parishes.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51, “Baptism: Becoming God’s Adopted Children,”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aloud Galatians 3:26–28, quoted at the end of the section “God’s Children</a:t>
            </a:r>
            <a:r>
              <a:rPr lang="en-US" sz="1200" kern="1200" baseline="0" dirty="0" smtClean="0">
                <a:solidFill>
                  <a:schemeClr val="tx1"/>
                </a:solidFill>
                <a:effectLst/>
                <a:latin typeface="+mn-lt"/>
                <a:ea typeface="+mn-ea"/>
                <a:cs typeface="+mn-cs"/>
              </a:rPr>
              <a:t> and Heirs” </a:t>
            </a:r>
            <a:r>
              <a:rPr lang="en-US" sz="1200" kern="1200" dirty="0" smtClean="0">
                <a:solidFill>
                  <a:schemeClr val="tx1"/>
                </a:solidFill>
                <a:effectLst/>
                <a:latin typeface="+mn-lt"/>
                <a:ea typeface="+mn-ea"/>
                <a:cs typeface="+mn-cs"/>
              </a:rPr>
              <a:t>in the student book. Brainstorm terms that Saint Paul might use if he were speaking of today’s Christian community (rich or poor, liberal or conservative, and so 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51, “Baptism: Becoming God’s Adopted Children,”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question at the end</a:t>
            </a:r>
            <a:r>
              <a:rPr lang="en-US" sz="1200" kern="1200" baseline="0" dirty="0" smtClean="0">
                <a:solidFill>
                  <a:schemeClr val="tx1"/>
                </a:solidFill>
                <a:effectLst/>
                <a:latin typeface="+mn-lt"/>
                <a:ea typeface="+mn-ea"/>
                <a:cs typeface="+mn-cs"/>
              </a:rPr>
              <a:t> of the section “The Role of Grace” </a:t>
            </a:r>
            <a:r>
              <a:rPr lang="en-US" sz="1200" kern="1200" dirty="0" smtClean="0">
                <a:solidFill>
                  <a:schemeClr val="tx1"/>
                </a:solidFill>
                <a:effectLst/>
                <a:latin typeface="+mn-lt"/>
                <a:ea typeface="+mn-ea"/>
                <a:cs typeface="+mn-cs"/>
              </a:rPr>
              <a:t>in the student book: “Why do you think God freely offers us grace?”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51, “Baptism: Becoming God’s Adopted Children,”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second question that concludes the final section in article</a:t>
            </a:r>
            <a:r>
              <a:rPr lang="en-US" sz="1200" kern="1200" baseline="0" dirty="0" smtClean="0">
                <a:solidFill>
                  <a:schemeClr val="tx1"/>
                </a:solidFill>
                <a:effectLst/>
                <a:latin typeface="+mn-lt"/>
                <a:ea typeface="+mn-ea"/>
                <a:cs typeface="+mn-cs"/>
              </a:rPr>
              <a:t> 52 </a:t>
            </a:r>
            <a:r>
              <a:rPr lang="en-US" sz="1200" kern="1200" dirty="0" smtClean="0">
                <a:solidFill>
                  <a:schemeClr val="tx1"/>
                </a:solidFill>
                <a:effectLst/>
                <a:latin typeface="+mn-lt"/>
                <a:ea typeface="+mn-ea"/>
                <a:cs typeface="+mn-cs"/>
              </a:rPr>
              <a:t>in the student book: “How can you put God first in your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52, “Eternal Life: Our Ultimate Destiny,”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aloud Romans 6:3–5, quoted in the</a:t>
            </a:r>
            <a:r>
              <a:rPr lang="en-US" sz="1200" kern="1200" baseline="0" dirty="0" smtClean="0">
                <a:solidFill>
                  <a:schemeClr val="tx1"/>
                </a:solidFill>
                <a:effectLst/>
                <a:latin typeface="+mn-lt"/>
                <a:ea typeface="+mn-ea"/>
                <a:cs typeface="+mn-cs"/>
              </a:rPr>
              <a:t> section “Sharing in Jesus’ Resurrection”</a:t>
            </a:r>
            <a:r>
              <a:rPr lang="en-US" sz="1200" kern="1200" dirty="0" smtClean="0">
                <a:solidFill>
                  <a:schemeClr val="tx1"/>
                </a:solidFill>
                <a:effectLst/>
                <a:latin typeface="+mn-lt"/>
                <a:ea typeface="+mn-ea"/>
                <a:cs typeface="+mn-cs"/>
              </a:rPr>
              <a:t> in the student book. Explain that baptismal immersion is like passing through death; a new white garment symbolizes a new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52, “Eternal Life: Our Ultimate Destiny,”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We Are Children of God</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Jesus Christ: God’s Love Made Visible, Second Edition</a:t>
            </a:r>
            <a:r>
              <a:rPr lang="en-US" i="1" dirty="0" smtClean="0"/>
              <a:t/>
            </a:r>
            <a:br>
              <a:rPr lang="en-US" i="1" dirty="0" smtClean="0"/>
            </a:br>
            <a:r>
              <a:rPr lang="en-US" dirty="0"/>
              <a:t>Unit 4, Chapter 11</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902" y="930639"/>
            <a:ext cx="5869898" cy="1066800"/>
          </a:xfrm>
        </p:spPr>
        <p:txBody>
          <a:bodyPr>
            <a:normAutofit/>
          </a:bodyPr>
          <a:lstStyle/>
          <a:p>
            <a:r>
              <a:rPr lang="en-US" dirty="0"/>
              <a:t>Sharing in Jesus’ Resurrection</a:t>
            </a:r>
          </a:p>
        </p:txBody>
      </p:sp>
      <p:sp>
        <p:nvSpPr>
          <p:cNvPr id="7" name="Text Placeholder 3"/>
          <p:cNvSpPr>
            <a:spLocks noGrp="1"/>
          </p:cNvSpPr>
          <p:nvPr>
            <p:ph type="body" sz="quarter" idx="4294967295"/>
          </p:nvPr>
        </p:nvSpPr>
        <p:spPr>
          <a:xfrm>
            <a:off x="647182" y="1936522"/>
            <a:ext cx="3657600" cy="3581400"/>
          </a:xfrm>
          <a:prstGeom prst="rect">
            <a:avLst/>
          </a:prstGeom>
        </p:spPr>
        <p:txBody>
          <a:bodyPr>
            <a:normAutofit/>
          </a:bodyPr>
          <a:lstStyle/>
          <a:p>
            <a:r>
              <a:rPr lang="en-US" dirty="0"/>
              <a:t>We have been baptized into Christ’s body.</a:t>
            </a:r>
          </a:p>
          <a:p>
            <a:r>
              <a:rPr lang="en-US" dirty="0"/>
              <a:t>Like him, we will be raised </a:t>
            </a:r>
            <a:r>
              <a:rPr lang="en-US" dirty="0" smtClean="0"/>
              <a:t>to immortality</a:t>
            </a:r>
            <a:r>
              <a:rPr lang="en-US" dirty="0"/>
              <a:t>.</a:t>
            </a:r>
          </a:p>
          <a:p>
            <a:r>
              <a:rPr lang="en-US" dirty="0"/>
              <a:t>We will live forever with God, </a:t>
            </a:r>
            <a:r>
              <a:rPr lang="en-US" dirty="0" smtClean="0"/>
              <a:t>sharing </a:t>
            </a:r>
            <a:r>
              <a:rPr lang="en-US" dirty="0"/>
              <a:t>in the life </a:t>
            </a:r>
            <a:r>
              <a:rPr lang="en-US" dirty="0" smtClean="0"/>
              <a:t/>
            </a:r>
            <a:br>
              <a:rPr lang="en-US" dirty="0" smtClean="0"/>
            </a:br>
            <a:r>
              <a:rPr lang="en-US" dirty="0" smtClean="0"/>
              <a:t>of </a:t>
            </a:r>
            <a:r>
              <a:rPr lang="en-US" dirty="0"/>
              <a:t>the </a:t>
            </a:r>
            <a:r>
              <a:rPr lang="en-US" dirty="0" smtClean="0"/>
              <a:t>Blessed </a:t>
            </a:r>
            <a:r>
              <a:rPr lang="en-US" dirty="0"/>
              <a:t>Trinity. </a:t>
            </a:r>
          </a:p>
        </p:txBody>
      </p:sp>
      <p:sp>
        <p:nvSpPr>
          <p:cNvPr id="6" name="TextBox 5"/>
          <p:cNvSpPr txBox="1"/>
          <p:nvPr/>
        </p:nvSpPr>
        <p:spPr bwMode="auto">
          <a:xfrm>
            <a:off x="4294297" y="5410200"/>
            <a:ext cx="2361964"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chamey</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061" y="1981200"/>
            <a:ext cx="44704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42" y="685800"/>
            <a:ext cx="5029200" cy="762000"/>
          </a:xfrm>
        </p:spPr>
        <p:txBody>
          <a:bodyPr>
            <a:normAutofit/>
          </a:bodyPr>
          <a:lstStyle/>
          <a:p>
            <a:r>
              <a:rPr lang="en-US" dirty="0"/>
              <a:t>Heaven</a:t>
            </a:r>
          </a:p>
        </p:txBody>
      </p:sp>
      <p:sp>
        <p:nvSpPr>
          <p:cNvPr id="7" name="Text Placeholder 3"/>
          <p:cNvSpPr>
            <a:spLocks noGrp="1"/>
          </p:cNvSpPr>
          <p:nvPr>
            <p:ph type="body" sz="quarter" idx="4294967295"/>
          </p:nvPr>
        </p:nvSpPr>
        <p:spPr>
          <a:xfrm>
            <a:off x="1143000" y="1371600"/>
            <a:ext cx="3352800" cy="3657600"/>
          </a:xfrm>
          <a:prstGeom prst="rect">
            <a:avLst/>
          </a:prstGeom>
        </p:spPr>
        <p:txBody>
          <a:bodyPr>
            <a:normAutofit/>
          </a:bodyPr>
          <a:lstStyle/>
          <a:p>
            <a:r>
              <a:rPr lang="en-US" dirty="0"/>
              <a:t>Heaven is a mystery that surpasses our human comprehension.</a:t>
            </a:r>
          </a:p>
          <a:p>
            <a:r>
              <a:rPr lang="en-US" dirty="0"/>
              <a:t>It is perfect communion with God and with all those united in Christ.</a:t>
            </a:r>
          </a:p>
        </p:txBody>
      </p:sp>
      <p:sp>
        <p:nvSpPr>
          <p:cNvPr id="6" name="TextBox 5"/>
          <p:cNvSpPr txBox="1"/>
          <p:nvPr/>
        </p:nvSpPr>
        <p:spPr bwMode="auto">
          <a:xfrm>
            <a:off x="4612911" y="5628886"/>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Dovapi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5422" y="1755291"/>
            <a:ext cx="3781548" cy="3781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476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762000"/>
            <a:ext cx="4952999" cy="990600"/>
          </a:xfrm>
        </p:spPr>
        <p:txBody>
          <a:bodyPr>
            <a:normAutofit/>
          </a:bodyPr>
          <a:lstStyle/>
          <a:p>
            <a:r>
              <a:rPr lang="en-US" dirty="0"/>
              <a:t>The Catholic Funeral </a:t>
            </a:r>
          </a:p>
        </p:txBody>
      </p:sp>
      <p:sp>
        <p:nvSpPr>
          <p:cNvPr id="7" name="Text Placeholder 3"/>
          <p:cNvSpPr>
            <a:spLocks noGrp="1"/>
          </p:cNvSpPr>
          <p:nvPr>
            <p:ph type="body" sz="quarter" idx="4294967295"/>
          </p:nvPr>
        </p:nvSpPr>
        <p:spPr>
          <a:xfrm>
            <a:off x="5638800" y="1752600"/>
            <a:ext cx="3200400" cy="3962400"/>
          </a:xfrm>
          <a:prstGeom prst="rect">
            <a:avLst/>
          </a:prstGeom>
        </p:spPr>
        <p:txBody>
          <a:bodyPr>
            <a:normAutofit/>
          </a:bodyPr>
          <a:lstStyle/>
          <a:p>
            <a:r>
              <a:rPr lang="en-US" dirty="0"/>
              <a:t>The symbols of the funeral liturgy strengthen our belief that the baptized are destined to share in eternal life with God.</a:t>
            </a:r>
          </a:p>
          <a:p>
            <a:r>
              <a:rPr lang="en-US" dirty="0"/>
              <a:t>Many elements of the funeral liturgy connect with the liturgy of Baptism.</a:t>
            </a:r>
          </a:p>
        </p:txBody>
      </p:sp>
      <p:sp>
        <p:nvSpPr>
          <p:cNvPr id="6" name="TextBox 5"/>
          <p:cNvSpPr txBox="1"/>
          <p:nvPr/>
        </p:nvSpPr>
        <p:spPr bwMode="auto">
          <a:xfrm rot="21277946">
            <a:off x="766872" y="5466502"/>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nsca</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37" y="2095857"/>
            <a:ext cx="4786511" cy="3176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52251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914400"/>
            <a:ext cx="4952999" cy="838200"/>
          </a:xfrm>
        </p:spPr>
        <p:txBody>
          <a:bodyPr>
            <a:normAutofit fontScale="90000"/>
          </a:bodyPr>
          <a:lstStyle/>
          <a:p>
            <a:r>
              <a:rPr lang="en-US" dirty="0"/>
              <a:t> God Desires Our Happiness</a:t>
            </a:r>
          </a:p>
        </p:txBody>
      </p:sp>
      <p:sp>
        <p:nvSpPr>
          <p:cNvPr id="7" name="Text Placeholder 3"/>
          <p:cNvSpPr>
            <a:spLocks noGrp="1"/>
          </p:cNvSpPr>
          <p:nvPr>
            <p:ph type="body" sz="quarter" idx="4294967295"/>
          </p:nvPr>
        </p:nvSpPr>
        <p:spPr>
          <a:xfrm>
            <a:off x="4724400" y="1752600"/>
            <a:ext cx="4114800" cy="3962400"/>
          </a:xfrm>
          <a:prstGeom prst="rect">
            <a:avLst/>
          </a:prstGeom>
        </p:spPr>
        <p:txBody>
          <a:bodyPr>
            <a:normAutofit/>
          </a:bodyPr>
          <a:lstStyle/>
          <a:p>
            <a:r>
              <a:rPr lang="en-US" dirty="0"/>
              <a:t>God created us to be deeply happy during our time on earth and in Heaven.</a:t>
            </a:r>
          </a:p>
          <a:p>
            <a:r>
              <a:rPr lang="en-US" dirty="0"/>
              <a:t>Our desire for happiness comes from God.</a:t>
            </a:r>
          </a:p>
          <a:p>
            <a:r>
              <a:rPr lang="en-US" dirty="0"/>
              <a:t>Only God can truly fulfill that desire.</a:t>
            </a:r>
          </a:p>
        </p:txBody>
      </p:sp>
      <p:sp>
        <p:nvSpPr>
          <p:cNvPr id="6" name="TextBox 5"/>
          <p:cNvSpPr txBox="1"/>
          <p:nvPr/>
        </p:nvSpPr>
        <p:spPr bwMode="auto">
          <a:xfrm rot="21277946">
            <a:off x="520970" y="5222911"/>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nsca</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36" y="2340154"/>
            <a:ext cx="4042703" cy="26832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581900" cy="838200"/>
          </a:xfrm>
        </p:spPr>
        <p:txBody>
          <a:bodyPr>
            <a:normAutofit/>
          </a:bodyPr>
          <a:lstStyle/>
          <a:p>
            <a:r>
              <a:rPr lang="en-US" dirty="0"/>
              <a:t>Original Happiness Lost, Restored</a:t>
            </a:r>
          </a:p>
        </p:txBody>
      </p:sp>
      <p:sp>
        <p:nvSpPr>
          <p:cNvPr id="7" name="Text Placeholder 3"/>
          <p:cNvSpPr>
            <a:spLocks noGrp="1"/>
          </p:cNvSpPr>
          <p:nvPr>
            <p:ph type="body" sz="quarter" idx="4294967295"/>
          </p:nvPr>
        </p:nvSpPr>
        <p:spPr>
          <a:xfrm>
            <a:off x="1066800" y="1676400"/>
            <a:ext cx="5981700" cy="2438400"/>
          </a:xfrm>
          <a:prstGeom prst="rect">
            <a:avLst/>
          </a:prstGeom>
        </p:spPr>
        <p:txBody>
          <a:bodyPr>
            <a:normAutofit lnSpcReduction="10000"/>
          </a:bodyPr>
          <a:lstStyle/>
          <a:p>
            <a:r>
              <a:rPr lang="en-US" dirty="0" smtClean="0"/>
              <a:t>At first, humankind </a:t>
            </a:r>
            <a:r>
              <a:rPr lang="en-US" dirty="0"/>
              <a:t>lived in harmony with God, with one another, and with nature. </a:t>
            </a:r>
          </a:p>
          <a:p>
            <a:r>
              <a:rPr lang="en-US" dirty="0"/>
              <a:t>We need God to restore to us the happiness </a:t>
            </a:r>
            <a:r>
              <a:rPr lang="en-US" dirty="0" smtClean="0"/>
              <a:t/>
            </a:r>
            <a:br>
              <a:rPr lang="en-US" dirty="0" smtClean="0"/>
            </a:br>
            <a:r>
              <a:rPr lang="en-US" dirty="0" smtClean="0"/>
              <a:t>of </a:t>
            </a:r>
            <a:r>
              <a:rPr lang="en-US" dirty="0"/>
              <a:t>living as he desires. </a:t>
            </a:r>
          </a:p>
          <a:p>
            <a:r>
              <a:rPr lang="en-US" dirty="0"/>
              <a:t>God the Father sent </a:t>
            </a:r>
            <a:r>
              <a:rPr lang="en-US" dirty="0" smtClean="0"/>
              <a:t/>
            </a:r>
            <a:br>
              <a:rPr lang="en-US" dirty="0" smtClean="0"/>
            </a:br>
            <a:r>
              <a:rPr lang="en-US" dirty="0" smtClean="0"/>
              <a:t>Jesus </a:t>
            </a:r>
            <a:r>
              <a:rPr lang="en-US" dirty="0"/>
              <a:t>to save us </a:t>
            </a:r>
            <a:r>
              <a:rPr lang="en-US" dirty="0" smtClean="0"/>
              <a:t/>
            </a:r>
            <a:br>
              <a:rPr lang="en-US" dirty="0" smtClean="0"/>
            </a:br>
            <a:r>
              <a:rPr lang="en-US" dirty="0" smtClean="0"/>
              <a:t>through </a:t>
            </a:r>
            <a:r>
              <a:rPr lang="en-US" dirty="0"/>
              <a:t>the Paschal </a:t>
            </a:r>
            <a:r>
              <a:rPr lang="en-US" dirty="0" smtClean="0"/>
              <a:t/>
            </a:r>
            <a:br>
              <a:rPr lang="en-US" dirty="0" smtClean="0"/>
            </a:br>
            <a:r>
              <a:rPr lang="en-US" dirty="0" smtClean="0"/>
              <a:t>Mystery</a:t>
            </a:r>
            <a:r>
              <a:rPr lang="en-US" dirty="0"/>
              <a:t>.</a:t>
            </a:r>
          </a:p>
        </p:txBody>
      </p:sp>
      <p:sp>
        <p:nvSpPr>
          <p:cNvPr id="6" name="TextBox 5"/>
          <p:cNvSpPr txBox="1"/>
          <p:nvPr/>
        </p:nvSpPr>
        <p:spPr bwMode="auto">
          <a:xfrm>
            <a:off x="4426169" y="5956756"/>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diephosi</a:t>
            </a:r>
            <a:r>
              <a:rPr lang="en-US" sz="800" dirty="0">
                <a:solidFill>
                  <a:schemeClr val="bg1">
                    <a:lumMod val="65000"/>
                  </a:schemeClr>
                </a:solidFill>
              </a:rPr>
              <a:t> / iStockphoto.com</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16394"/>
          <a:stretch/>
        </p:blipFill>
        <p:spPr>
          <a:xfrm>
            <a:off x="4426169" y="2895600"/>
            <a:ext cx="3886200" cy="2971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460" y="1998790"/>
            <a:ext cx="4347123" cy="3091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779590"/>
            <a:ext cx="3048000" cy="1219200"/>
          </a:xfrm>
        </p:spPr>
        <p:txBody>
          <a:bodyPr>
            <a:normAutofit/>
          </a:bodyPr>
          <a:lstStyle/>
          <a:p>
            <a:r>
              <a:rPr lang="en-US" dirty="0"/>
              <a:t>True Joy</a:t>
            </a:r>
          </a:p>
        </p:txBody>
      </p:sp>
      <p:sp>
        <p:nvSpPr>
          <p:cNvPr id="7" name="Text Placeholder 3"/>
          <p:cNvSpPr>
            <a:spLocks noGrp="1"/>
          </p:cNvSpPr>
          <p:nvPr>
            <p:ph type="body" sz="quarter" idx="4294967295"/>
          </p:nvPr>
        </p:nvSpPr>
        <p:spPr>
          <a:xfrm>
            <a:off x="838200" y="1846391"/>
            <a:ext cx="3429000" cy="4059620"/>
          </a:xfrm>
          <a:prstGeom prst="rect">
            <a:avLst/>
          </a:prstGeom>
        </p:spPr>
        <p:txBody>
          <a:bodyPr>
            <a:normAutofit/>
          </a:bodyPr>
          <a:lstStyle/>
          <a:p>
            <a:r>
              <a:rPr lang="en-US" dirty="0"/>
              <a:t>Believing in the saving work of Jesus does not guarantee happiness every day.</a:t>
            </a:r>
          </a:p>
          <a:p>
            <a:r>
              <a:rPr lang="en-US" dirty="0"/>
              <a:t>Faith in Jesus offers us a foundation for a life that is full of deep and abiding joy.</a:t>
            </a:r>
          </a:p>
          <a:p>
            <a:r>
              <a:rPr lang="en-US" dirty="0"/>
              <a:t>True joy is the mark of the authentic Christian.</a:t>
            </a:r>
          </a:p>
        </p:txBody>
      </p:sp>
      <p:sp>
        <p:nvSpPr>
          <p:cNvPr id="6" name="TextBox 5"/>
          <p:cNvSpPr txBox="1"/>
          <p:nvPr/>
        </p:nvSpPr>
        <p:spPr bwMode="auto">
          <a:xfrm>
            <a:off x="4724400" y="5090692"/>
            <a:ext cx="1752600"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Steve </a:t>
            </a:r>
            <a:r>
              <a:rPr lang="en-US" sz="800" dirty="0" err="1">
                <a:solidFill>
                  <a:schemeClr val="bg1">
                    <a:lumMod val="50000"/>
                  </a:schemeClr>
                </a:solidFill>
              </a:rPr>
              <a:t>Froebe</a:t>
            </a:r>
            <a:r>
              <a:rPr lang="en-US" sz="800" dirty="0">
                <a:solidFill>
                  <a:schemeClr val="bg1">
                    <a:lumMod val="50000"/>
                  </a:schemeClr>
                </a:solidFill>
              </a:rPr>
              <a:t> / iStockphoto.com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8707" y="816414"/>
            <a:ext cx="5552174" cy="533400"/>
          </a:xfrm>
        </p:spPr>
        <p:txBody>
          <a:bodyPr>
            <a:normAutofit/>
          </a:bodyPr>
          <a:lstStyle/>
          <a:p>
            <a:r>
              <a:rPr lang="en-US" dirty="0"/>
              <a:t>The Beatitudes and Happiness</a:t>
            </a:r>
          </a:p>
        </p:txBody>
      </p:sp>
      <p:sp>
        <p:nvSpPr>
          <p:cNvPr id="7" name="Text Placeholder 3"/>
          <p:cNvSpPr>
            <a:spLocks noGrp="1"/>
          </p:cNvSpPr>
          <p:nvPr>
            <p:ph type="body" sz="quarter" idx="4294967295"/>
          </p:nvPr>
        </p:nvSpPr>
        <p:spPr>
          <a:xfrm>
            <a:off x="990600" y="1461492"/>
            <a:ext cx="7162800" cy="4298185"/>
          </a:xfrm>
          <a:prstGeom prst="rect">
            <a:avLst/>
          </a:prstGeom>
        </p:spPr>
        <p:txBody>
          <a:bodyPr>
            <a:normAutofit/>
          </a:bodyPr>
          <a:lstStyle/>
          <a:p>
            <a:r>
              <a:rPr lang="en-US" dirty="0"/>
              <a:t>The Beatitudes: Jesus identifies those who are blessed.</a:t>
            </a:r>
          </a:p>
          <a:p>
            <a:r>
              <a:rPr lang="en-US" dirty="0"/>
              <a:t>He presents us with a vision of the happiness God desires for us.</a:t>
            </a:r>
          </a:p>
          <a:p>
            <a:r>
              <a:rPr lang="en-US" dirty="0"/>
              <a:t>We find joy when we show mercy, fight for righteousness, and make peace.</a:t>
            </a:r>
          </a:p>
        </p:txBody>
      </p:sp>
      <p:sp>
        <p:nvSpPr>
          <p:cNvPr id="6" name="TextBox 5"/>
          <p:cNvSpPr txBox="1"/>
          <p:nvPr/>
        </p:nvSpPr>
        <p:spPr bwMode="auto">
          <a:xfrm>
            <a:off x="3657600" y="6172200"/>
            <a:ext cx="376630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flyexpert</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1215" y="3233766"/>
            <a:ext cx="4256086" cy="2849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8531" y="3404476"/>
            <a:ext cx="4151586" cy="2767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877772" y="785609"/>
            <a:ext cx="7199428" cy="533400"/>
          </a:xfrm>
        </p:spPr>
        <p:txBody>
          <a:bodyPr>
            <a:normAutofit fontScale="90000"/>
          </a:bodyPr>
          <a:lstStyle/>
          <a:p>
            <a:r>
              <a:rPr lang="en-US" dirty="0"/>
              <a:t>Baptism: Becoming God’s Adopted Children</a:t>
            </a:r>
          </a:p>
        </p:txBody>
      </p:sp>
      <p:sp>
        <p:nvSpPr>
          <p:cNvPr id="7" name="Text Placeholder 3"/>
          <p:cNvSpPr>
            <a:spLocks noGrp="1"/>
          </p:cNvSpPr>
          <p:nvPr>
            <p:ph type="body" sz="quarter" idx="4294967295"/>
          </p:nvPr>
        </p:nvSpPr>
        <p:spPr>
          <a:xfrm>
            <a:off x="1143000" y="1524000"/>
            <a:ext cx="7543800" cy="3962400"/>
          </a:xfrm>
          <a:prstGeom prst="rect">
            <a:avLst/>
          </a:prstGeom>
        </p:spPr>
        <p:txBody>
          <a:bodyPr>
            <a:normAutofit/>
          </a:bodyPr>
          <a:lstStyle/>
          <a:p>
            <a:r>
              <a:rPr lang="en-US" dirty="0"/>
              <a:t>Through the Sacrament of Baptism, we enter into a new relationship with God.</a:t>
            </a:r>
          </a:p>
          <a:p>
            <a:r>
              <a:rPr lang="en-US" dirty="0"/>
              <a:t>Baptism transforms the newly baptized person into a Temple of the Holy Spirit. </a:t>
            </a:r>
          </a:p>
          <a:p>
            <a:r>
              <a:rPr lang="en-US" dirty="0"/>
              <a:t>It unites the person with </a:t>
            </a:r>
            <a:r>
              <a:rPr lang="en-US" dirty="0" smtClean="0"/>
              <a:t>Christ </a:t>
            </a:r>
            <a:r>
              <a:rPr lang="en-US" dirty="0"/>
              <a:t>and his divine nature. </a:t>
            </a:r>
          </a:p>
        </p:txBody>
      </p:sp>
      <p:sp>
        <p:nvSpPr>
          <p:cNvPr id="6" name="TextBox 5"/>
          <p:cNvSpPr txBox="1"/>
          <p:nvPr/>
        </p:nvSpPr>
        <p:spPr bwMode="auto">
          <a:xfrm>
            <a:off x="2819400" y="6172200"/>
            <a:ext cx="2133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strathroy</a:t>
            </a:r>
            <a:r>
              <a:rPr lang="en-US" sz="800" dirty="0">
                <a:solidFill>
                  <a:schemeClr val="bg1">
                    <a:lumMod val="50000"/>
                  </a:schemeClr>
                </a:solidFill>
              </a:rPr>
              <a:t> / iStockphoto.com</a:t>
            </a:r>
          </a:p>
        </p:txBody>
      </p:sp>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42" y="779489"/>
            <a:ext cx="5029200" cy="762000"/>
          </a:xfrm>
        </p:spPr>
        <p:txBody>
          <a:bodyPr>
            <a:normAutofit/>
          </a:bodyPr>
          <a:lstStyle/>
          <a:p>
            <a:r>
              <a:rPr lang="en-US" dirty="0"/>
              <a:t>God’s Children and Heirs</a:t>
            </a:r>
          </a:p>
        </p:txBody>
      </p:sp>
      <p:sp>
        <p:nvSpPr>
          <p:cNvPr id="7" name="Text Placeholder 3"/>
          <p:cNvSpPr>
            <a:spLocks noGrp="1"/>
          </p:cNvSpPr>
          <p:nvPr>
            <p:ph type="body" sz="quarter" idx="4294967295"/>
          </p:nvPr>
        </p:nvSpPr>
        <p:spPr>
          <a:xfrm>
            <a:off x="990600" y="1465289"/>
            <a:ext cx="4000542" cy="3657600"/>
          </a:xfrm>
          <a:prstGeom prst="rect">
            <a:avLst/>
          </a:prstGeom>
        </p:spPr>
        <p:txBody>
          <a:bodyPr>
            <a:normAutofit/>
          </a:bodyPr>
          <a:lstStyle/>
          <a:p>
            <a:r>
              <a:rPr lang="en-US" dirty="0"/>
              <a:t>The baptized person is a freely adopted son or daughter of God.</a:t>
            </a:r>
          </a:p>
          <a:p>
            <a:r>
              <a:rPr lang="en-US" dirty="0"/>
              <a:t>Baptism gives us a new relationship with other fellow believers in Christ.</a:t>
            </a:r>
          </a:p>
          <a:p>
            <a:r>
              <a:rPr lang="en-US" dirty="0"/>
              <a:t>It creates profound equality among believers.</a:t>
            </a:r>
          </a:p>
        </p:txBody>
      </p:sp>
      <p:sp>
        <p:nvSpPr>
          <p:cNvPr id="6" name="TextBox 5"/>
          <p:cNvSpPr txBox="1"/>
          <p:nvPr/>
        </p:nvSpPr>
        <p:spPr bwMode="auto">
          <a:xfrm>
            <a:off x="4800600" y="5105400"/>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gregobagel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988" y="2285500"/>
            <a:ext cx="4059923" cy="271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7796" y="1029040"/>
            <a:ext cx="1730604" cy="875959"/>
          </a:xfrm>
        </p:spPr>
        <p:txBody>
          <a:bodyPr>
            <a:normAutofit/>
          </a:bodyPr>
          <a:lstStyle/>
          <a:p>
            <a:r>
              <a:rPr lang="en-US" dirty="0"/>
              <a:t>Grace</a:t>
            </a:r>
          </a:p>
        </p:txBody>
      </p:sp>
      <p:sp>
        <p:nvSpPr>
          <p:cNvPr id="7" name="Text Placeholder 3"/>
          <p:cNvSpPr>
            <a:spLocks noGrp="1"/>
          </p:cNvSpPr>
          <p:nvPr>
            <p:ph type="body" sz="quarter" idx="4294967295"/>
          </p:nvPr>
        </p:nvSpPr>
        <p:spPr>
          <a:xfrm>
            <a:off x="5135427" y="1905000"/>
            <a:ext cx="3641538" cy="3675427"/>
          </a:xfrm>
          <a:prstGeom prst="rect">
            <a:avLst/>
          </a:prstGeom>
        </p:spPr>
        <p:txBody>
          <a:bodyPr>
            <a:normAutofit/>
          </a:bodyPr>
          <a:lstStyle/>
          <a:p>
            <a:r>
              <a:rPr lang="en-US" dirty="0"/>
              <a:t>Grace is a freely offered gift of God, not something that we have to earn.</a:t>
            </a:r>
          </a:p>
          <a:p>
            <a:r>
              <a:rPr lang="en-US" dirty="0"/>
              <a:t>The grace we receive in Baptism allows us to share in the closeness of the Trinity.</a:t>
            </a:r>
          </a:p>
          <a:p>
            <a:r>
              <a:rPr lang="en-US" dirty="0"/>
              <a:t>Grace enables us to live in a way that is worthy of his adopted children. </a:t>
            </a:r>
          </a:p>
        </p:txBody>
      </p:sp>
      <p:sp>
        <p:nvSpPr>
          <p:cNvPr id="6" name="TextBox 5"/>
          <p:cNvSpPr txBox="1"/>
          <p:nvPr/>
        </p:nvSpPr>
        <p:spPr bwMode="auto">
          <a:xfrm>
            <a:off x="459641" y="526059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ooyoo</a:t>
            </a:r>
            <a:r>
              <a:rPr lang="en-US" sz="800" dirty="0">
                <a:solidFill>
                  <a:schemeClr val="bg1">
                    <a:lumMod val="65000"/>
                  </a:schemeClr>
                </a:solidFill>
              </a:rPr>
              <a:t> / iStockphoto.com</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8972"/>
          <a:stretch/>
        </p:blipFill>
        <p:spPr>
          <a:xfrm>
            <a:off x="448398" y="1980259"/>
            <a:ext cx="4377899" cy="3205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5731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3895" y="930902"/>
            <a:ext cx="7543800" cy="1066800"/>
          </a:xfrm>
        </p:spPr>
        <p:txBody>
          <a:bodyPr>
            <a:normAutofit/>
          </a:bodyPr>
          <a:lstStyle/>
          <a:p>
            <a:r>
              <a:rPr lang="en-US" dirty="0"/>
              <a:t>Eternal Life: Our Ultimate Destiny</a:t>
            </a:r>
          </a:p>
        </p:txBody>
      </p:sp>
      <p:sp>
        <p:nvSpPr>
          <p:cNvPr id="7" name="Text Placeholder 3"/>
          <p:cNvSpPr>
            <a:spLocks noGrp="1"/>
          </p:cNvSpPr>
          <p:nvPr>
            <p:ph type="body" sz="quarter" idx="4294967295"/>
          </p:nvPr>
        </p:nvSpPr>
        <p:spPr>
          <a:xfrm>
            <a:off x="1024395" y="1867205"/>
            <a:ext cx="3581400" cy="3657600"/>
          </a:xfrm>
          <a:prstGeom prst="rect">
            <a:avLst/>
          </a:prstGeom>
        </p:spPr>
        <p:txBody>
          <a:bodyPr>
            <a:normAutofit/>
          </a:bodyPr>
          <a:lstStyle/>
          <a:p>
            <a:r>
              <a:rPr lang="en-US" dirty="0"/>
              <a:t>As God’s children, we are destined to live forever in the presence of God.</a:t>
            </a:r>
          </a:p>
          <a:p>
            <a:r>
              <a:rPr lang="en-US" dirty="0"/>
              <a:t>Nothing can take the </a:t>
            </a:r>
            <a:r>
              <a:rPr lang="en-US" dirty="0" smtClean="0"/>
              <a:t/>
            </a:r>
            <a:br>
              <a:rPr lang="en-US" dirty="0" smtClean="0"/>
            </a:br>
            <a:r>
              <a:rPr lang="en-US" dirty="0" smtClean="0"/>
              <a:t>place </a:t>
            </a:r>
            <a:r>
              <a:rPr lang="en-US" dirty="0"/>
              <a:t>of </a:t>
            </a:r>
            <a:r>
              <a:rPr lang="en-US" dirty="0" smtClean="0"/>
              <a:t>God </a:t>
            </a:r>
            <a:r>
              <a:rPr lang="en-US" dirty="0"/>
              <a:t>in our lives.</a:t>
            </a:r>
          </a:p>
        </p:txBody>
      </p:sp>
      <p:sp>
        <p:nvSpPr>
          <p:cNvPr id="6" name="TextBox 5"/>
          <p:cNvSpPr txBox="1"/>
          <p:nvPr/>
        </p:nvSpPr>
        <p:spPr bwMode="auto">
          <a:xfrm rot="459371">
            <a:off x="4186539" y="557959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Ekaterina_Marory</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93458">
            <a:off x="4368239" y="2715641"/>
            <a:ext cx="4266997" cy="2843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860</TotalTime>
  <Words>919</Words>
  <Application>Microsoft Office PowerPoint</Application>
  <PresentationFormat>On-screen Show (4:3)</PresentationFormat>
  <Paragraphs>99</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LIC Presentation template</vt:lpstr>
      <vt:lpstr>We Are Children of God</vt:lpstr>
      <vt:lpstr> God Desires Our Happiness</vt:lpstr>
      <vt:lpstr>Original Happiness Lost, Restored</vt:lpstr>
      <vt:lpstr>True Joy</vt:lpstr>
      <vt:lpstr>The Beatitudes and Happiness</vt:lpstr>
      <vt:lpstr>Baptism: Becoming God’s Adopted Children</vt:lpstr>
      <vt:lpstr>God’s Children and Heirs</vt:lpstr>
      <vt:lpstr>Grace</vt:lpstr>
      <vt:lpstr>Eternal Life: Our Ultimate Destiny</vt:lpstr>
      <vt:lpstr>Sharing in Jesus’ Resurrection</vt:lpstr>
      <vt:lpstr>Heaven</vt:lpstr>
      <vt:lpstr>The Catholic Funeral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106</cp:revision>
  <dcterms:created xsi:type="dcterms:W3CDTF">2011-01-10T17:35:40Z</dcterms:created>
  <dcterms:modified xsi:type="dcterms:W3CDTF">2015-03-05T19:19:46Z</dcterms:modified>
</cp:coreProperties>
</file>