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58" r:id="rId3"/>
    <p:sldId id="336" r:id="rId4"/>
    <p:sldId id="359" r:id="rId5"/>
    <p:sldId id="360" r:id="rId6"/>
    <p:sldId id="361" r:id="rId7"/>
    <p:sldId id="362" r:id="rId8"/>
    <p:sldId id="363" r:id="rId9"/>
    <p:sldId id="364" r:id="rId10"/>
    <p:sldId id="3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126" d="100"/>
          <a:sy n="126" d="100"/>
        </p:scale>
        <p:origin x="-26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or review the just-war theory.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164274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Encourage the students to look at each principle to see whether it could apply to an individual.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extLst>
      <p:ext uri="{BB962C8B-B14F-4D97-AF65-F5344CB8AC3E}">
        <p14:creationId xmlns:p14="http://schemas.microsoft.com/office/powerpoint/2010/main" val="249876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After showing the last statement, ask the students what other methods governments can use to resolve conflicts.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245413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Tell the students that the Church bases its modern just-war theory on the thirteenth-century writings of Saint Thomas Aquinas.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1541726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Check the Web sites of “World without Genocide” or “Genocide Watch” to learn about current cases. Inform the students that genocide is a common feature of modern warfare, particularly in Africa and Asia.</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217353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Encourage the students to give serious thought to this question. Remind them that as voters they will someday have input on issues of war and peace, and can voice their opinions even before they reach voting age.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4284509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If a student asks about rebellion against an oppressive government, explain that people may defend themselves against a regime that threatens their survival.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303876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Note that in order to support a war, citizens must be well informed about the reasons for it and the long-term goal.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31960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235205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modern methods of warfare make this last condition very difficult to meet. The Church allows that a war that harms civilians can still be a just war as long as that harm isn’t intentional.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3555725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xmlns:p14="http://schemas.microsoft.com/office/powerpoint/2010/mai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smtClean="0"/>
              <a:t>Life Issues: War</a:t>
            </a:r>
            <a:endParaRPr lang="en-US" dirty="0"/>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TX003159</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28</a:t>
            </a:r>
            <a:endParaRPr lang="en-US" dirty="0">
              <a:solidFill>
                <a:schemeClr val="bg1"/>
              </a:solidFill>
              <a:latin typeface="Arial" pitchFamily="34" charset="0"/>
              <a:cs typeface="Arial"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a:spLocks noChangeArrowheads="1"/>
          </p:cNvSpPr>
          <p:nvPr/>
        </p:nvSpPr>
        <p:spPr bwMode="auto">
          <a:xfrm>
            <a:off x="152400" y="3564523"/>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Neftali / www.shutterstock.com </a:t>
            </a:r>
            <a:endParaRPr lang="en-US" sz="500" dirty="0">
              <a:latin typeface="Arial" pitchFamily="34" charset="0"/>
              <a:cs typeface="Arial" pitchFamily="34" charset="0"/>
            </a:endParaRPr>
          </a:p>
        </p:txBody>
      </p:sp>
      <p:sp>
        <p:nvSpPr>
          <p:cNvPr id="11" name="TextBox 10"/>
          <p:cNvSpPr txBox="1"/>
          <p:nvPr/>
        </p:nvSpPr>
        <p:spPr bwMode="auto">
          <a:xfrm>
            <a:off x="914400" y="3974068"/>
            <a:ext cx="7848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Nations may wage war only after exhausting all peaceful alternatives. </a:t>
            </a:r>
            <a:endParaRPr lang="en-US" dirty="0">
              <a:solidFill>
                <a:schemeClr val="bg1">
                  <a:lumMod val="65000"/>
                </a:schemeClr>
              </a:solidFill>
              <a:latin typeface="Arial" pitchFamily="34" charset="0"/>
              <a:cs typeface="Arial" pitchFamily="34" charset="0"/>
            </a:endParaRPr>
          </a:p>
        </p:txBody>
      </p:sp>
      <p:sp>
        <p:nvSpPr>
          <p:cNvPr id="13" name="Content Placeholder 6"/>
          <p:cNvSpPr txBox="1">
            <a:spLocks/>
          </p:cNvSpPr>
          <p:nvPr/>
        </p:nvSpPr>
        <p:spPr>
          <a:xfrm>
            <a:off x="4151850" y="2514600"/>
            <a:ext cx="5677950" cy="685800"/>
          </a:xfrm>
          <a:prstGeom prst="rect">
            <a:avLst/>
          </a:prstGeom>
        </p:spPr>
        <p:txBody>
          <a:bodyPr>
            <a:noAutofit/>
          </a:bodyPr>
          <a:lstStyle/>
          <a:p>
            <a:r>
              <a:rPr lang="en-US" sz="2400" b="1" dirty="0">
                <a:latin typeface="Arial" pitchFamily="34" charset="0"/>
                <a:cs typeface="Arial" pitchFamily="34" charset="0"/>
              </a:rPr>
              <a:t>Last Resort</a:t>
            </a:r>
          </a:p>
        </p:txBody>
      </p:sp>
      <p:sp>
        <p:nvSpPr>
          <p:cNvPr id="14" name="TextBox 13"/>
          <p:cNvSpPr txBox="1"/>
          <p:nvPr/>
        </p:nvSpPr>
        <p:spPr bwMode="auto">
          <a:xfrm>
            <a:off x="915388" y="4614386"/>
            <a:ext cx="746661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QUESTION:  How do the principles of a just war relate to the conflict resolution principles we use in daily life?</a:t>
            </a:r>
          </a:p>
        </p:txBody>
      </p:sp>
      <p:pic>
        <p:nvPicPr>
          <p:cNvPr id="12290" name="Picture 2" descr="G:\powerpoint images\chapter28\shutterstock_1071635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2211"/>
            <a:ext cx="3091317" cy="23667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33452734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5638800" y="6231523"/>
            <a:ext cx="218404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Ilya</a:t>
            </a:r>
            <a:r>
              <a:rPr lang="en-US" sz="500" dirty="0">
                <a:latin typeface="Arial" pitchFamily="34" charset="0"/>
                <a:cs typeface="Arial" pitchFamily="34" charset="0"/>
              </a:rPr>
              <a:t> </a:t>
            </a:r>
            <a:r>
              <a:rPr lang="en-US" sz="500" dirty="0" err="1">
                <a:latin typeface="Arial" pitchFamily="34" charset="0"/>
                <a:cs typeface="Arial" pitchFamily="34" charset="0"/>
              </a:rPr>
              <a:t>Andriyanov</a:t>
            </a:r>
            <a:r>
              <a:rPr lang="en-US" sz="500" dirty="0">
                <a:latin typeface="Arial" pitchFamily="34" charset="0"/>
                <a:cs typeface="Arial" pitchFamily="34" charset="0"/>
              </a:rPr>
              <a:t> / www.shutterstock.com </a:t>
            </a:r>
          </a:p>
        </p:txBody>
      </p:sp>
      <p:sp>
        <p:nvSpPr>
          <p:cNvPr id="19" name="Content Placeholder 6"/>
          <p:cNvSpPr txBox="1">
            <a:spLocks/>
          </p:cNvSpPr>
          <p:nvPr/>
        </p:nvSpPr>
        <p:spPr>
          <a:xfrm>
            <a:off x="1063704" y="1714500"/>
            <a:ext cx="6861096" cy="876300"/>
          </a:xfrm>
          <a:prstGeom prst="rect">
            <a:avLst/>
          </a:prstGeom>
        </p:spPr>
        <p:txBody>
          <a:bodyPr>
            <a:noAutofit/>
          </a:bodyPr>
          <a:lstStyle/>
          <a:p>
            <a:pPr algn="ctr"/>
            <a:r>
              <a:rPr lang="en-US" sz="2400" b="1" dirty="0">
                <a:latin typeface="Arial" pitchFamily="34" charset="0"/>
                <a:cs typeface="Arial" pitchFamily="34" charset="0"/>
              </a:rPr>
              <a:t>Is War Morally Permissible?</a:t>
            </a:r>
          </a:p>
        </p:txBody>
      </p:sp>
      <p:sp>
        <p:nvSpPr>
          <p:cNvPr id="20" name="TextBox 19"/>
          <p:cNvSpPr txBox="1"/>
          <p:nvPr/>
        </p:nvSpPr>
        <p:spPr bwMode="auto">
          <a:xfrm>
            <a:off x="781712" y="2590800"/>
            <a:ext cx="8209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Love is incompatible with violence.</a:t>
            </a:r>
            <a:endParaRPr lang="en-US" dirty="0">
              <a:solidFill>
                <a:schemeClr val="bg1">
                  <a:lumMod val="65000"/>
                </a:schemeClr>
              </a:solidFill>
              <a:latin typeface="Arial" pitchFamily="34" charset="0"/>
              <a:cs typeface="Arial" pitchFamily="34" charset="0"/>
            </a:endParaRPr>
          </a:p>
        </p:txBody>
      </p:sp>
      <p:sp>
        <p:nvSpPr>
          <p:cNvPr id="27" name="TextBox 26"/>
          <p:cNvSpPr txBox="1"/>
          <p:nvPr/>
        </p:nvSpPr>
        <p:spPr bwMode="auto">
          <a:xfrm>
            <a:off x="781712" y="3048000"/>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All citizens and governments must do everything they can to avoid war.</a:t>
            </a:r>
            <a:endParaRPr lang="en-US" dirty="0">
              <a:solidFill>
                <a:schemeClr val="bg1">
                  <a:lumMod val="65000"/>
                </a:schemeClr>
              </a:solidFill>
              <a:latin typeface="Arial" pitchFamily="34" charset="0"/>
              <a:cs typeface="Arial" pitchFamily="34" charset="0"/>
            </a:endParaRPr>
          </a:p>
        </p:txBody>
      </p:sp>
      <p:pic>
        <p:nvPicPr>
          <p:cNvPr id="1032" name="Picture 8" descr="G:\powerpoint images\chapter28\shutterstock_769085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23497"/>
            <a:ext cx="3143250" cy="2098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6" name="TextBox 15"/>
          <p:cNvSpPr txBox="1"/>
          <p:nvPr/>
        </p:nvSpPr>
        <p:spPr bwMode="auto">
          <a:xfrm>
            <a:off x="781712" y="3516868"/>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have the right to stop an individual, or a nation, from inflicting harm.</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414659021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a:spLocks noChangeArrowheads="1"/>
          </p:cNvSpPr>
          <p:nvPr/>
        </p:nvSpPr>
        <p:spPr bwMode="auto">
          <a:xfrm>
            <a:off x="6621632" y="6079123"/>
            <a:ext cx="1969918"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Jason and Bonnie Grower / www.shutterstock.com </a:t>
            </a:r>
          </a:p>
        </p:txBody>
      </p:sp>
      <p:pic>
        <p:nvPicPr>
          <p:cNvPr id="2054" name="Picture 6" descr="G:\powerpoint images\chapter28\shutterstock_79781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679" y="3094311"/>
            <a:ext cx="1968321" cy="2947874"/>
          </a:xfrm>
          <a:prstGeom prst="rect">
            <a:avLst/>
          </a:prstGeom>
          <a:ln>
            <a:noFill/>
          </a:ln>
          <a:effectLst>
            <a:outerShdw blurRad="292100" dist="139700" dir="2700000" algn="tl" rotWithShape="0">
              <a:srgbClr val="333333">
                <a:alpha val="65000"/>
              </a:srgbClr>
            </a:outerShdw>
          </a:effectLst>
          <a:extLst/>
        </p:spPr>
      </p:pic>
      <p:sp>
        <p:nvSpPr>
          <p:cNvPr id="15" name="Content Placeholder 6"/>
          <p:cNvSpPr txBox="1">
            <a:spLocks/>
          </p:cNvSpPr>
          <p:nvPr/>
        </p:nvSpPr>
        <p:spPr>
          <a:xfrm>
            <a:off x="1143000" y="1866900"/>
            <a:ext cx="6861096" cy="876300"/>
          </a:xfrm>
          <a:prstGeom prst="rect">
            <a:avLst/>
          </a:prstGeom>
        </p:spPr>
        <p:txBody>
          <a:bodyPr>
            <a:noAutofit/>
          </a:bodyPr>
          <a:lstStyle/>
          <a:p>
            <a:pPr algn="ctr"/>
            <a:r>
              <a:rPr lang="en-US" sz="2400" b="1" dirty="0">
                <a:latin typeface="Arial" pitchFamily="34" charset="0"/>
                <a:cs typeface="Arial" pitchFamily="34" charset="0"/>
              </a:rPr>
              <a:t>Just-War Theory</a:t>
            </a:r>
          </a:p>
        </p:txBody>
      </p:sp>
      <p:sp>
        <p:nvSpPr>
          <p:cNvPr id="16" name="TextBox 15"/>
          <p:cNvSpPr txBox="1"/>
          <p:nvPr/>
        </p:nvSpPr>
        <p:spPr bwMode="auto">
          <a:xfrm>
            <a:off x="553112" y="2719962"/>
            <a:ext cx="56190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principles of legitimate self-defense are just as applicable for nations as they are for individuals.</a:t>
            </a:r>
            <a:endParaRPr lang="en-US" dirty="0">
              <a:solidFill>
                <a:schemeClr val="bg1">
                  <a:lumMod val="65000"/>
                </a:schemeClr>
              </a:solidFill>
              <a:latin typeface="Arial" pitchFamily="34" charset="0"/>
              <a:cs typeface="Arial" pitchFamily="34" charset="0"/>
            </a:endParaRPr>
          </a:p>
        </p:txBody>
      </p:sp>
      <p:sp>
        <p:nvSpPr>
          <p:cNvPr id="17" name="TextBox 16"/>
          <p:cNvSpPr txBox="1"/>
          <p:nvPr/>
        </p:nvSpPr>
        <p:spPr bwMode="auto">
          <a:xfrm>
            <a:off x="553112" y="3468469"/>
            <a:ext cx="57714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Church has developed criteria that must be met for a </a:t>
            </a:r>
            <a:r>
              <a:rPr lang="en-US" dirty="0" smtClean="0">
                <a:latin typeface="Arial" pitchFamily="34" charset="0"/>
                <a:cs typeface="Arial" pitchFamily="34" charset="0"/>
              </a:rPr>
              <a:t>war </a:t>
            </a:r>
            <a:r>
              <a:rPr lang="en-US" dirty="0">
                <a:latin typeface="Arial" pitchFamily="34" charset="0"/>
                <a:cs typeface="Arial" pitchFamily="34" charset="0"/>
              </a:rPr>
              <a:t>to be morally permissible.</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99958640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G:\powerpoint images\chapter28\shutterstock_1090877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886200"/>
            <a:ext cx="3400444" cy="2256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TextBox 5"/>
          <p:cNvSpPr txBox="1">
            <a:spLocks noChangeArrowheads="1"/>
          </p:cNvSpPr>
          <p:nvPr/>
        </p:nvSpPr>
        <p:spPr bwMode="auto">
          <a:xfrm>
            <a:off x="2819400" y="6155323"/>
            <a:ext cx="2497753"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homeros</a:t>
            </a:r>
            <a:r>
              <a:rPr lang="en-US" sz="500" dirty="0">
                <a:latin typeface="Arial" pitchFamily="34" charset="0"/>
                <a:cs typeface="Arial" pitchFamily="34" charset="0"/>
              </a:rPr>
              <a:t> / www.shutterstock.com </a:t>
            </a:r>
          </a:p>
        </p:txBody>
      </p:sp>
      <p:sp>
        <p:nvSpPr>
          <p:cNvPr id="19" name="Content Placeholder 6"/>
          <p:cNvSpPr txBox="1">
            <a:spLocks/>
          </p:cNvSpPr>
          <p:nvPr/>
        </p:nvSpPr>
        <p:spPr>
          <a:xfrm>
            <a:off x="1392529" y="1698874"/>
            <a:ext cx="6456071" cy="663326"/>
          </a:xfrm>
          <a:prstGeom prst="rect">
            <a:avLst/>
          </a:prstGeom>
        </p:spPr>
        <p:txBody>
          <a:bodyPr>
            <a:noAutofit/>
          </a:bodyPr>
          <a:lstStyle/>
          <a:p>
            <a:pPr algn="ctr"/>
            <a:r>
              <a:rPr lang="en-US" sz="2400" b="1" dirty="0">
                <a:latin typeface="Arial" pitchFamily="34" charset="0"/>
                <a:cs typeface="Arial" pitchFamily="34" charset="0"/>
              </a:rPr>
              <a:t>Just Cause </a:t>
            </a:r>
          </a:p>
        </p:txBody>
      </p:sp>
      <p:sp>
        <p:nvSpPr>
          <p:cNvPr id="12" name="TextBox 11"/>
          <p:cNvSpPr txBox="1"/>
          <p:nvPr/>
        </p:nvSpPr>
        <p:spPr bwMode="auto">
          <a:xfrm>
            <a:off x="990600" y="2590800"/>
            <a:ext cx="8534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Nations may wage war to correct a grave, public evil.</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1028638" y="30596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An example: a nation can intervene to prevent genocide.</a:t>
            </a:r>
          </a:p>
        </p:txBody>
      </p:sp>
    </p:spTree>
    <p:extLst>
      <p:ext uri="{BB962C8B-B14F-4D97-AF65-F5344CB8AC3E}">
        <p14:creationId xmlns:p14="http://schemas.microsoft.com/office/powerpoint/2010/main" val="332724723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1010364" y="6410713"/>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Timothy Large / www.shutterstock.com </a:t>
            </a:r>
          </a:p>
        </p:txBody>
      </p:sp>
      <p:sp>
        <p:nvSpPr>
          <p:cNvPr id="15" name="Content Placeholder 6"/>
          <p:cNvSpPr txBox="1">
            <a:spLocks/>
          </p:cNvSpPr>
          <p:nvPr/>
        </p:nvSpPr>
        <p:spPr>
          <a:xfrm>
            <a:off x="838200" y="1981200"/>
            <a:ext cx="7425082" cy="663326"/>
          </a:xfrm>
          <a:prstGeom prst="rect">
            <a:avLst/>
          </a:prstGeom>
        </p:spPr>
        <p:txBody>
          <a:bodyPr>
            <a:noAutofit/>
          </a:bodyPr>
          <a:lstStyle/>
          <a:p>
            <a:pPr algn="ctr"/>
            <a:r>
              <a:rPr lang="en-US" sz="2400" b="1" dirty="0">
                <a:latin typeface="Arial" pitchFamily="34" charset="0"/>
                <a:cs typeface="Arial" pitchFamily="34" charset="0"/>
              </a:rPr>
              <a:t>Comparative Justice</a:t>
            </a:r>
          </a:p>
        </p:txBody>
      </p:sp>
      <p:sp>
        <p:nvSpPr>
          <p:cNvPr id="18" name="TextBox 17"/>
          <p:cNvSpPr txBox="1"/>
          <p:nvPr/>
        </p:nvSpPr>
        <p:spPr bwMode="auto">
          <a:xfrm>
            <a:off x="969541" y="2743200"/>
            <a:ext cx="7488659"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good achieved through war must far outweigh the loss of life and disruption it causes.</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969542" y="3429000"/>
            <a:ext cx="67056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QUESTION:  In your view, what kind of good would outweigh the suffering caused by war? </a:t>
            </a:r>
            <a:endParaRPr lang="en-US" dirty="0">
              <a:solidFill>
                <a:schemeClr val="bg1">
                  <a:lumMod val="65000"/>
                </a:schemeClr>
              </a:solidFill>
              <a:latin typeface="Arial" pitchFamily="34" charset="0"/>
              <a:cs typeface="Arial" pitchFamily="34" charset="0"/>
            </a:endParaRPr>
          </a:p>
        </p:txBody>
      </p:sp>
      <p:pic>
        <p:nvPicPr>
          <p:cNvPr id="4102" name="Picture 6" descr="G:\powerpoint images\chapter28\shutterstock_16109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839" y="4419600"/>
            <a:ext cx="2885361" cy="1926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91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102862" y="2915706"/>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Only duly constituted public authorities may wage war.</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1713450" y="2057400"/>
            <a:ext cx="5677950" cy="685800"/>
          </a:xfrm>
          <a:prstGeom prst="rect">
            <a:avLst/>
          </a:prstGeom>
        </p:spPr>
        <p:txBody>
          <a:bodyPr>
            <a:noAutofit/>
          </a:bodyPr>
          <a:lstStyle/>
          <a:p>
            <a:pPr algn="ctr"/>
            <a:r>
              <a:rPr lang="en-US" sz="2400" b="1" dirty="0">
                <a:latin typeface="Arial" pitchFamily="34" charset="0"/>
                <a:cs typeface="Arial" pitchFamily="34" charset="0"/>
              </a:rPr>
              <a:t>Legitimate Authority</a:t>
            </a:r>
          </a:p>
        </p:txBody>
      </p:sp>
      <p:sp>
        <p:nvSpPr>
          <p:cNvPr id="10" name="TextBox 5"/>
          <p:cNvSpPr txBox="1">
            <a:spLocks noChangeArrowheads="1"/>
          </p:cNvSpPr>
          <p:nvPr/>
        </p:nvSpPr>
        <p:spPr bwMode="auto">
          <a:xfrm>
            <a:off x="3048000" y="6383923"/>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Konstantin L / www.shutterstock.com </a:t>
            </a:r>
            <a:endParaRPr lang="en-US" sz="500" dirty="0">
              <a:latin typeface="Arial" pitchFamily="34" charset="0"/>
              <a:cs typeface="Arial" pitchFamily="34" charset="0"/>
            </a:endParaRPr>
          </a:p>
        </p:txBody>
      </p:sp>
      <p:sp>
        <p:nvSpPr>
          <p:cNvPr id="12" name="TextBox 11"/>
          <p:cNvSpPr txBox="1"/>
          <p:nvPr/>
        </p:nvSpPr>
        <p:spPr bwMode="auto">
          <a:xfrm>
            <a:off x="1103850" y="3440668"/>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 private army may not conduct its own war.</a:t>
            </a:r>
          </a:p>
        </p:txBody>
      </p:sp>
      <p:pic>
        <p:nvPicPr>
          <p:cNvPr id="5126" name="Picture 6" descr="G:\powerpoint images\chapter28\shutterstock_613918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342985"/>
            <a:ext cx="2853662" cy="1905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396414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G:\powerpoint images\chapter28\shutterstock_710046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16703"/>
            <a:ext cx="3267075" cy="39792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bwMode="auto">
          <a:xfrm>
            <a:off x="761012" y="2819400"/>
            <a:ext cx="53349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Nations must use war only for a truly just cause and </a:t>
            </a:r>
            <a:r>
              <a:rPr lang="en-US" dirty="0" smtClean="0">
                <a:latin typeface="Arial" pitchFamily="34" charset="0"/>
                <a:cs typeface="Arial" pitchFamily="34" charset="0"/>
              </a:rPr>
              <a:t>solely </a:t>
            </a:r>
            <a:r>
              <a:rPr lang="en-US" dirty="0">
                <a:latin typeface="Arial" pitchFamily="34" charset="0"/>
                <a:cs typeface="Arial" pitchFamily="34" charset="0"/>
              </a:rPr>
              <a:t>for that purpose. </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722850" y="1828800"/>
            <a:ext cx="5677950" cy="685800"/>
          </a:xfrm>
          <a:prstGeom prst="rect">
            <a:avLst/>
          </a:prstGeom>
        </p:spPr>
        <p:txBody>
          <a:bodyPr>
            <a:noAutofit/>
          </a:bodyPr>
          <a:lstStyle/>
          <a:p>
            <a:pPr algn="ctr"/>
            <a:r>
              <a:rPr lang="en-US" sz="2400" b="1" dirty="0">
                <a:latin typeface="Arial" pitchFamily="34" charset="0"/>
                <a:cs typeface="Arial" pitchFamily="34" charset="0"/>
              </a:rPr>
              <a:t>Right Intention</a:t>
            </a:r>
          </a:p>
        </p:txBody>
      </p:sp>
      <p:sp>
        <p:nvSpPr>
          <p:cNvPr id="10" name="TextBox 5"/>
          <p:cNvSpPr txBox="1">
            <a:spLocks noChangeArrowheads="1"/>
          </p:cNvSpPr>
          <p:nvPr/>
        </p:nvSpPr>
        <p:spPr bwMode="auto">
          <a:xfrm>
            <a:off x="6248400" y="5486400"/>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blinkblink / www.shutterstock.com </a:t>
            </a:r>
            <a:endParaRPr lang="en-US" sz="500" dirty="0">
              <a:latin typeface="Arial" pitchFamily="34" charset="0"/>
              <a:cs typeface="Arial" pitchFamily="34" charset="0"/>
            </a:endParaRPr>
          </a:p>
        </p:txBody>
      </p:sp>
      <p:sp>
        <p:nvSpPr>
          <p:cNvPr id="12" name="TextBox 11"/>
          <p:cNvSpPr txBox="1"/>
          <p:nvPr/>
        </p:nvSpPr>
        <p:spPr bwMode="auto">
          <a:xfrm>
            <a:off x="762000" y="3572962"/>
            <a:ext cx="712575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Nations may not wage war out of ethnic </a:t>
            </a:r>
            <a:r>
              <a:rPr lang="en-US" dirty="0" smtClean="0">
                <a:latin typeface="Arial" pitchFamily="34" charset="0"/>
                <a:cs typeface="Arial" pitchFamily="34" charset="0"/>
              </a:rPr>
              <a:t>hatred or </a:t>
            </a:r>
            <a:br>
              <a:rPr lang="en-US" dirty="0" smtClean="0">
                <a:latin typeface="Arial" pitchFamily="34" charset="0"/>
                <a:cs typeface="Arial" pitchFamily="34" charset="0"/>
              </a:rPr>
            </a:br>
            <a:r>
              <a:rPr lang="en-US" dirty="0" smtClean="0">
                <a:latin typeface="Arial" pitchFamily="34" charset="0"/>
                <a:cs typeface="Arial" pitchFamily="34" charset="0"/>
              </a:rPr>
              <a:t>revenge</a:t>
            </a:r>
            <a:r>
              <a:rPr lang="en-US" dirty="0">
                <a:latin typeface="Arial" pitchFamily="34" charset="0"/>
                <a:cs typeface="Arial" pitchFamily="34" charset="0"/>
              </a:rPr>
              <a:t>, or for material gain.</a:t>
            </a:r>
          </a:p>
        </p:txBody>
      </p:sp>
    </p:spTree>
    <p:extLst>
      <p:ext uri="{BB962C8B-B14F-4D97-AF65-F5344CB8AC3E}">
        <p14:creationId xmlns:p14="http://schemas.microsoft.com/office/powerpoint/2010/main" val="202930938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a:spLocks noChangeArrowheads="1"/>
          </p:cNvSpPr>
          <p:nvPr/>
        </p:nvSpPr>
        <p:spPr bwMode="auto">
          <a:xfrm>
            <a:off x="2662380" y="6536323"/>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TsuneoMP / www.shutterstock.com </a:t>
            </a:r>
            <a:endParaRPr lang="en-US" sz="500" dirty="0">
              <a:latin typeface="Arial" pitchFamily="34" charset="0"/>
              <a:cs typeface="Arial" pitchFamily="34" charset="0"/>
            </a:endParaRPr>
          </a:p>
        </p:txBody>
      </p:sp>
      <p:pic>
        <p:nvPicPr>
          <p:cNvPr id="10243" name="Picture 3" descr="G:\powerpoint images\chapter28\shutterstock_1066466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780" y="4252269"/>
            <a:ext cx="3814620" cy="21496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1" name="TextBox 10"/>
          <p:cNvSpPr txBox="1"/>
          <p:nvPr/>
        </p:nvSpPr>
        <p:spPr bwMode="auto">
          <a:xfrm>
            <a:off x="1065812" y="2743200"/>
            <a:ext cx="73161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War may not be used in a futile cause or in a case where disproportionate measures are required to achieve success. </a:t>
            </a:r>
            <a:endParaRPr lang="en-US" dirty="0">
              <a:solidFill>
                <a:schemeClr val="bg1">
                  <a:lumMod val="65000"/>
                </a:schemeClr>
              </a:solidFill>
              <a:latin typeface="Arial" pitchFamily="34" charset="0"/>
              <a:cs typeface="Arial" pitchFamily="34" charset="0"/>
            </a:endParaRPr>
          </a:p>
        </p:txBody>
      </p:sp>
      <p:sp>
        <p:nvSpPr>
          <p:cNvPr id="13" name="Content Placeholder 6"/>
          <p:cNvSpPr txBox="1">
            <a:spLocks/>
          </p:cNvSpPr>
          <p:nvPr/>
        </p:nvSpPr>
        <p:spPr>
          <a:xfrm>
            <a:off x="1789650" y="1905000"/>
            <a:ext cx="5677950" cy="685800"/>
          </a:xfrm>
          <a:prstGeom prst="rect">
            <a:avLst/>
          </a:prstGeom>
        </p:spPr>
        <p:txBody>
          <a:bodyPr>
            <a:noAutofit/>
          </a:bodyPr>
          <a:lstStyle/>
          <a:p>
            <a:pPr algn="ctr"/>
            <a:r>
              <a:rPr lang="en-US" sz="2400" b="1" dirty="0">
                <a:latin typeface="Arial" pitchFamily="34" charset="0"/>
                <a:cs typeface="Arial" pitchFamily="34" charset="0"/>
              </a:rPr>
              <a:t>Probability of Success</a:t>
            </a:r>
          </a:p>
        </p:txBody>
      </p:sp>
      <p:sp>
        <p:nvSpPr>
          <p:cNvPr id="14" name="TextBox 13"/>
          <p:cNvSpPr txBox="1"/>
          <p:nvPr/>
        </p:nvSpPr>
        <p:spPr bwMode="auto">
          <a:xfrm>
            <a:off x="1066800" y="3471386"/>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Nations may not cause grave destruction for a lost cause.</a:t>
            </a:r>
          </a:p>
        </p:txBody>
      </p:sp>
    </p:spTree>
    <p:extLst>
      <p:ext uri="{BB962C8B-B14F-4D97-AF65-F5344CB8AC3E}">
        <p14:creationId xmlns:p14="http://schemas.microsoft.com/office/powerpoint/2010/main" val="40618812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a:spLocks noChangeArrowheads="1"/>
          </p:cNvSpPr>
          <p:nvPr/>
        </p:nvSpPr>
        <p:spPr bwMode="auto">
          <a:xfrm>
            <a:off x="5029200" y="6231523"/>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Karla Caspari / www.shutterstock.com </a:t>
            </a:r>
            <a:endParaRPr lang="en-US" sz="500" dirty="0">
              <a:latin typeface="Arial" pitchFamily="34" charset="0"/>
              <a:cs typeface="Arial" pitchFamily="34" charset="0"/>
            </a:endParaRPr>
          </a:p>
        </p:txBody>
      </p:sp>
      <p:sp>
        <p:nvSpPr>
          <p:cNvPr id="11" name="TextBox 10"/>
          <p:cNvSpPr txBox="1"/>
          <p:nvPr/>
        </p:nvSpPr>
        <p:spPr bwMode="auto">
          <a:xfrm>
            <a:off x="838200" y="2819400"/>
            <a:ext cx="74685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overall destruction expected must be outweighed by the good to be achieved.</a:t>
            </a:r>
            <a:endParaRPr lang="en-US" dirty="0">
              <a:solidFill>
                <a:schemeClr val="bg1">
                  <a:lumMod val="65000"/>
                </a:schemeClr>
              </a:solidFill>
              <a:latin typeface="Arial" pitchFamily="34" charset="0"/>
              <a:cs typeface="Arial" pitchFamily="34" charset="0"/>
            </a:endParaRPr>
          </a:p>
        </p:txBody>
      </p:sp>
      <p:sp>
        <p:nvSpPr>
          <p:cNvPr id="13" name="Content Placeholder 6"/>
          <p:cNvSpPr txBox="1">
            <a:spLocks/>
          </p:cNvSpPr>
          <p:nvPr/>
        </p:nvSpPr>
        <p:spPr>
          <a:xfrm>
            <a:off x="1713450" y="1981200"/>
            <a:ext cx="5677950" cy="685800"/>
          </a:xfrm>
          <a:prstGeom prst="rect">
            <a:avLst/>
          </a:prstGeom>
        </p:spPr>
        <p:txBody>
          <a:bodyPr>
            <a:noAutofit/>
          </a:bodyPr>
          <a:lstStyle/>
          <a:p>
            <a:pPr algn="ctr"/>
            <a:r>
              <a:rPr lang="en-US" sz="2400" b="1" dirty="0">
                <a:latin typeface="Arial" pitchFamily="34" charset="0"/>
                <a:cs typeface="Arial" pitchFamily="34" charset="0"/>
              </a:rPr>
              <a:t>Proportionality</a:t>
            </a:r>
          </a:p>
        </p:txBody>
      </p:sp>
      <p:sp>
        <p:nvSpPr>
          <p:cNvPr id="14" name="TextBox 13"/>
          <p:cNvSpPr txBox="1"/>
          <p:nvPr/>
        </p:nvSpPr>
        <p:spPr bwMode="auto">
          <a:xfrm>
            <a:off x="839188" y="3547586"/>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Loss of civilian life must be avoided at all costs.</a:t>
            </a:r>
          </a:p>
        </p:txBody>
      </p:sp>
      <p:pic>
        <p:nvPicPr>
          <p:cNvPr id="11266" name="Picture 2" descr="G:\powerpoint images\chapter28\shutterstock_593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267201"/>
            <a:ext cx="2861973"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6953298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1468</TotalTime>
  <Words>613</Words>
  <Application>Microsoft Macintosh PowerPoint</Application>
  <PresentationFormat>On-screen Show (4:3)</PresentationFormat>
  <Paragraphs>60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LIC Presentation template-New</vt:lpstr>
      <vt:lpstr>Life Issues: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Systems Administrator</cp:lastModifiedBy>
  <cp:revision>265</cp:revision>
  <dcterms:created xsi:type="dcterms:W3CDTF">2011-06-08T19:56:13Z</dcterms:created>
  <dcterms:modified xsi:type="dcterms:W3CDTF">2015-01-20T19:18:12Z</dcterms:modified>
</cp:coreProperties>
</file>