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82" autoAdjust="0"/>
    <p:restoredTop sz="82585" autoAdjust="0"/>
  </p:normalViewPr>
  <p:slideViewPr>
    <p:cSldViewPr>
      <p:cViewPr>
        <p:scale>
          <a:sx n="100" d="100"/>
          <a:sy n="100" d="100"/>
        </p:scale>
        <p:origin x="-80" y="-4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AE440-636E-4765-A45F-D0E7FB684277}" type="datetimeFigureOut">
              <a:rPr lang="en-US" smtClean="0"/>
              <a:t>1/8/15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D8E72-1F9D-43E8-AD05-38CF23EBE006}" type="slidenum">
              <a:rPr lang="en-US" smtClean="0"/>
              <a:t>‹#›</a:t>
            </a:fld>
            <a:endParaRPr lang="en-US"/>
          </a:p>
        </p:txBody>
      </p:sp>
    </p:spTree>
    <p:extLst>
      <p:ext uri="{BB962C8B-B14F-4D97-AF65-F5344CB8AC3E}">
        <p14:creationId xmlns:p14="http://schemas.microsoft.com/office/powerpoint/2010/main" val="172092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(As stated in the student book glossary, mandalas are patterned icons that promote enlightenment through visual stimulation.) The photo of the Dalai Lama, the saffron robes of the monks, and the distinctive yellow hat all indicate that these are Tibetan Buddhists, and in fact members of the </a:t>
            </a:r>
            <a:r>
              <a:rPr lang="en-US" sz="1200" kern="1200" dirty="0" err="1" smtClean="0">
                <a:solidFill>
                  <a:schemeClr val="tx1"/>
                </a:solidFill>
                <a:effectLst/>
                <a:latin typeface="+mn-lt"/>
                <a:ea typeface="+mn-ea"/>
                <a:cs typeface="+mn-cs"/>
              </a:rPr>
              <a:t>Gelug</a:t>
            </a:r>
            <a:r>
              <a:rPr lang="en-US" sz="1200" kern="1200" dirty="0" smtClean="0">
                <a:solidFill>
                  <a:schemeClr val="tx1"/>
                </a:solidFill>
                <a:effectLst/>
                <a:latin typeface="+mn-lt"/>
                <a:ea typeface="+mn-ea"/>
                <a:cs typeface="+mn-cs"/>
              </a:rPr>
              <a:t> or Yellow Hat Sect. The ritual of creating and deconstructing sand mandalas is itself a Tibetan Buddhist practice, now commonly performed by Tibetan monks visiting the places in North America.</a:t>
            </a:r>
          </a:p>
          <a:p>
            <a:endParaRPr lang="en-US" dirty="0"/>
          </a:p>
        </p:txBody>
      </p:sp>
      <p:sp>
        <p:nvSpPr>
          <p:cNvPr id="4" name="Slide Number Placeholder 3"/>
          <p:cNvSpPr>
            <a:spLocks noGrp="1"/>
          </p:cNvSpPr>
          <p:nvPr>
            <p:ph type="sldNum" sz="quarter" idx="10"/>
          </p:nvPr>
        </p:nvSpPr>
        <p:spPr/>
        <p:txBody>
          <a:bodyPr/>
          <a:lstStyle/>
          <a:p>
            <a:fld id="{5E4D8E72-1F9D-43E8-AD05-38CF23EBE006}" type="slidenum">
              <a:rPr lang="en-US" smtClean="0"/>
              <a:t>2</a:t>
            </a:fld>
            <a:endParaRPr lang="en-US"/>
          </a:p>
        </p:txBody>
      </p:sp>
    </p:spTree>
    <p:extLst>
      <p:ext uri="{BB962C8B-B14F-4D97-AF65-F5344CB8AC3E}">
        <p14:creationId xmlns:p14="http://schemas.microsoft.com/office/powerpoint/2010/main" val="4199631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Buddha’s various hand gestures as portrayed in sculptures and paintings are categorized and assigned specific meanings. The statue shown on this slide is located in the </a:t>
            </a:r>
            <a:r>
              <a:rPr lang="en-US" sz="1200" kern="1200" dirty="0" err="1" smtClean="0">
                <a:solidFill>
                  <a:schemeClr val="tx1"/>
                </a:solidFill>
                <a:effectLst/>
                <a:latin typeface="+mn-lt"/>
                <a:ea typeface="+mn-ea"/>
                <a:cs typeface="+mn-cs"/>
              </a:rPr>
              <a:t>Phutthamonthon</a:t>
            </a:r>
            <a:r>
              <a:rPr lang="en-US" sz="1200" kern="1200" dirty="0" smtClean="0">
                <a:solidFill>
                  <a:schemeClr val="tx1"/>
                </a:solidFill>
                <a:effectLst/>
                <a:latin typeface="+mn-lt"/>
                <a:ea typeface="+mn-ea"/>
                <a:cs typeface="+mn-cs"/>
              </a:rPr>
              <a:t> (or Buddha </a:t>
            </a:r>
            <a:r>
              <a:rPr lang="en-US" sz="1200" kern="1200" dirty="0" err="1" smtClean="0">
                <a:solidFill>
                  <a:schemeClr val="tx1"/>
                </a:solidFill>
                <a:effectLst/>
                <a:latin typeface="+mn-lt"/>
                <a:ea typeface="+mn-ea"/>
                <a:cs typeface="+mn-cs"/>
              </a:rPr>
              <a:t>Monthon</a:t>
            </a:r>
            <a:r>
              <a:rPr lang="en-US" sz="1200" kern="1200" dirty="0" smtClean="0">
                <a:solidFill>
                  <a:schemeClr val="tx1"/>
                </a:solidFill>
                <a:effectLst/>
                <a:latin typeface="+mn-lt"/>
                <a:ea typeface="+mn-ea"/>
                <a:cs typeface="+mn-cs"/>
              </a:rPr>
              <a:t>), a Buddhist park in the province of </a:t>
            </a:r>
            <a:r>
              <a:rPr lang="en-US" sz="1200" kern="1200" dirty="0" err="1" smtClean="0">
                <a:solidFill>
                  <a:schemeClr val="tx1"/>
                </a:solidFill>
                <a:effectLst/>
                <a:latin typeface="+mn-lt"/>
                <a:ea typeface="+mn-ea"/>
                <a:cs typeface="+mn-cs"/>
              </a:rPr>
              <a:t>Nakhom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Pathom</a:t>
            </a:r>
            <a:r>
              <a:rPr lang="en-US" sz="1200" kern="1200" dirty="0" smtClean="0">
                <a:solidFill>
                  <a:schemeClr val="tx1"/>
                </a:solidFill>
                <a:effectLst/>
                <a:latin typeface="+mn-lt"/>
                <a:ea typeface="+mn-ea"/>
                <a:cs typeface="+mn-cs"/>
              </a:rPr>
              <a:t>, Thailand. Other colossal sculptures include one at Bodh Gaya, India, the location of the Buddha’s enlightenment underneath the Bo tree. More information could be provided to the students regarding the important function of hand gestures, or mudras. A Google search will provide access to sites with charts and explanations.</a:t>
            </a:r>
          </a:p>
          <a:p>
            <a:endParaRPr lang="en-US" dirty="0"/>
          </a:p>
        </p:txBody>
      </p:sp>
      <p:sp>
        <p:nvSpPr>
          <p:cNvPr id="4" name="Slide Number Placeholder 3"/>
          <p:cNvSpPr>
            <a:spLocks noGrp="1"/>
          </p:cNvSpPr>
          <p:nvPr>
            <p:ph type="sldNum" sz="quarter" idx="10"/>
          </p:nvPr>
        </p:nvSpPr>
        <p:spPr/>
        <p:txBody>
          <a:bodyPr/>
          <a:lstStyle/>
          <a:p>
            <a:fld id="{5E4D8E72-1F9D-43E8-AD05-38CF23EBE006}" type="slidenum">
              <a:rPr lang="en-US" smtClean="0"/>
              <a:t>11</a:t>
            </a:fld>
            <a:endParaRPr lang="en-US"/>
          </a:p>
        </p:txBody>
      </p:sp>
    </p:spTree>
    <p:extLst>
      <p:ext uri="{BB962C8B-B14F-4D97-AF65-F5344CB8AC3E}">
        <p14:creationId xmlns:p14="http://schemas.microsoft.com/office/powerpoint/2010/main" val="3170826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Budai</a:t>
            </a:r>
            <a:r>
              <a:rPr lang="en-US" sz="1200" kern="1200" dirty="0" smtClean="0">
                <a:solidFill>
                  <a:schemeClr val="tx1"/>
                </a:solidFill>
                <a:effectLst/>
                <a:latin typeface="+mn-lt"/>
                <a:ea typeface="+mn-ea"/>
                <a:cs typeface="+mn-cs"/>
              </a:rPr>
              <a:t> [Chinese] is known in Japan as </a:t>
            </a:r>
            <a:r>
              <a:rPr lang="en-US" sz="1200" kern="1200" dirty="0" err="1" smtClean="0">
                <a:solidFill>
                  <a:schemeClr val="tx1"/>
                </a:solidFill>
                <a:effectLst/>
                <a:latin typeface="+mn-lt"/>
                <a:ea typeface="+mn-ea"/>
                <a:cs typeface="+mn-cs"/>
              </a:rPr>
              <a:t>Hotei</a:t>
            </a:r>
            <a:r>
              <a:rPr lang="en-US" sz="1200" kern="1200" dirty="0" smtClean="0">
                <a:solidFill>
                  <a:schemeClr val="tx1"/>
                </a:solidFill>
                <a:effectLst/>
                <a:latin typeface="+mn-lt"/>
                <a:ea typeface="+mn-ea"/>
                <a:cs typeface="+mn-cs"/>
              </a:rPr>
              <a:t>). Based on a </a:t>
            </a:r>
            <a:r>
              <a:rPr lang="en-US" sz="1200" kern="1200" dirty="0" err="1" smtClean="0">
                <a:solidFill>
                  <a:schemeClr val="tx1"/>
                </a:solidFill>
                <a:effectLst/>
                <a:latin typeface="+mn-lt"/>
                <a:ea typeface="+mn-ea"/>
                <a:cs typeface="+mn-cs"/>
              </a:rPr>
              <a:t>Ch’an</a:t>
            </a:r>
            <a:r>
              <a:rPr lang="en-US" sz="1200" kern="1200" dirty="0" smtClean="0">
                <a:solidFill>
                  <a:schemeClr val="tx1"/>
                </a:solidFill>
                <a:effectLst/>
                <a:latin typeface="+mn-lt"/>
                <a:ea typeface="+mn-ea"/>
                <a:cs typeface="+mn-cs"/>
              </a:rPr>
              <a:t> (Zen) monk who lived in the tenth century, this is not actually Gautama Buddha but rather a celestial Buddha named </a:t>
            </a:r>
            <a:r>
              <a:rPr lang="en-US" sz="1200" kern="1200" dirty="0" err="1" smtClean="0">
                <a:solidFill>
                  <a:schemeClr val="tx1"/>
                </a:solidFill>
                <a:effectLst/>
                <a:latin typeface="+mn-lt"/>
                <a:ea typeface="+mn-ea"/>
                <a:cs typeface="+mn-cs"/>
              </a:rPr>
              <a:t>Budai</a:t>
            </a:r>
            <a:r>
              <a:rPr lang="en-US" sz="1200" kern="1200" dirty="0" smtClean="0">
                <a:solidFill>
                  <a:schemeClr val="tx1"/>
                </a:solidFill>
                <a:effectLst/>
                <a:latin typeface="+mn-lt"/>
                <a:ea typeface="+mn-ea"/>
                <a:cs typeface="+mn-cs"/>
              </a:rPr>
              <a:t>, often thought to be an earthly incarnation of the future Buddha </a:t>
            </a:r>
            <a:r>
              <a:rPr lang="en-US" sz="1200" kern="1200" dirty="0" err="1" smtClean="0">
                <a:solidFill>
                  <a:schemeClr val="tx1"/>
                </a:solidFill>
                <a:effectLst/>
                <a:latin typeface="+mn-lt"/>
                <a:ea typeface="+mn-ea"/>
                <a:cs typeface="+mn-cs"/>
              </a:rPr>
              <a:t>Maitreya</a:t>
            </a:r>
            <a:r>
              <a:rPr lang="en-US" sz="1200" kern="1200" dirty="0" smtClean="0">
                <a:solidFill>
                  <a:schemeClr val="tx1"/>
                </a:solidFill>
                <a:effectLst/>
                <a:latin typeface="+mn-lt"/>
                <a:ea typeface="+mn-ea"/>
                <a:cs typeface="+mn-cs"/>
              </a:rPr>
              <a:t>. Along with providing opportunity for contrasting images of </a:t>
            </a:r>
            <a:r>
              <a:rPr lang="en-US" sz="1200" kern="1200" dirty="0" err="1" smtClean="0">
                <a:solidFill>
                  <a:schemeClr val="tx1"/>
                </a:solidFill>
                <a:effectLst/>
                <a:latin typeface="+mn-lt"/>
                <a:ea typeface="+mn-ea"/>
                <a:cs typeface="+mn-cs"/>
              </a:rPr>
              <a:t>Buddhas</a:t>
            </a:r>
            <a:r>
              <a:rPr lang="en-US" sz="1200" kern="1200" dirty="0" smtClean="0">
                <a:solidFill>
                  <a:schemeClr val="tx1"/>
                </a:solidFill>
                <a:effectLst/>
                <a:latin typeface="+mn-lt"/>
                <a:ea typeface="+mn-ea"/>
                <a:cs typeface="+mn-cs"/>
              </a:rPr>
              <a:t>, this slide—especially the second bullet point—can be the basis for a more in-depth discussion of the great variety of </a:t>
            </a:r>
            <a:r>
              <a:rPr lang="en-US" sz="1200" kern="1200" dirty="0" err="1" smtClean="0">
                <a:solidFill>
                  <a:schemeClr val="tx1"/>
                </a:solidFill>
                <a:effectLst/>
                <a:latin typeface="+mn-lt"/>
                <a:ea typeface="+mn-ea"/>
                <a:cs typeface="+mn-cs"/>
              </a:rPr>
              <a:t>Buddhas</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bodhisattvas</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5E4D8E72-1F9D-43E8-AD05-38CF23EBE006}" type="slidenum">
              <a:rPr lang="en-US" smtClean="0"/>
              <a:t>12</a:t>
            </a:fld>
            <a:endParaRPr lang="en-US"/>
          </a:p>
        </p:txBody>
      </p:sp>
    </p:spTree>
    <p:extLst>
      <p:ext uri="{BB962C8B-B14F-4D97-AF65-F5344CB8AC3E}">
        <p14:creationId xmlns:p14="http://schemas.microsoft.com/office/powerpoint/2010/main" val="2496663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famous sculpture shown on this slide is in </a:t>
            </a:r>
            <a:r>
              <a:rPr lang="en-US" sz="1200" kern="1200" dirty="0" err="1" smtClean="0">
                <a:solidFill>
                  <a:schemeClr val="tx1"/>
                </a:solidFill>
                <a:effectLst/>
                <a:latin typeface="+mn-lt"/>
                <a:ea typeface="+mn-ea"/>
                <a:cs typeface="+mn-cs"/>
              </a:rPr>
              <a:t>Wat</a:t>
            </a:r>
            <a:r>
              <a:rPr lang="en-US" sz="1200" kern="1200" dirty="0" smtClean="0">
                <a:solidFill>
                  <a:schemeClr val="tx1"/>
                </a:solidFill>
                <a:effectLst/>
                <a:latin typeface="+mn-lt"/>
                <a:ea typeface="+mn-ea"/>
                <a:cs typeface="+mn-cs"/>
              </a:rPr>
              <a:t> Pho (Temple of the Reclining </a:t>
            </a:r>
            <a:r>
              <a:rPr lang="en-US" sz="1200" kern="1200" smtClean="0">
                <a:solidFill>
                  <a:schemeClr val="tx1"/>
                </a:solidFill>
                <a:effectLst/>
                <a:latin typeface="+mn-lt"/>
                <a:ea typeface="+mn-ea"/>
                <a:cs typeface="+mn-cs"/>
              </a:rPr>
              <a:t>Buddha), </a:t>
            </a:r>
            <a:r>
              <a:rPr lang="en-US" sz="1200" kern="1200" dirty="0" smtClean="0">
                <a:solidFill>
                  <a:schemeClr val="tx1"/>
                </a:solidFill>
                <a:effectLst/>
                <a:latin typeface="+mn-lt"/>
                <a:ea typeface="+mn-ea"/>
                <a:cs typeface="+mn-cs"/>
              </a:rPr>
              <a:t>in Bangkok, Thailand. The soles of the feet contain engravings of the 108 auspicious signs associated with the Buddha.</a:t>
            </a:r>
          </a:p>
          <a:p>
            <a:endParaRPr lang="en-US" dirty="0"/>
          </a:p>
        </p:txBody>
      </p:sp>
      <p:sp>
        <p:nvSpPr>
          <p:cNvPr id="4" name="Slide Number Placeholder 3"/>
          <p:cNvSpPr>
            <a:spLocks noGrp="1"/>
          </p:cNvSpPr>
          <p:nvPr>
            <p:ph type="sldNum" sz="quarter" idx="10"/>
          </p:nvPr>
        </p:nvSpPr>
        <p:spPr/>
        <p:txBody>
          <a:bodyPr/>
          <a:lstStyle/>
          <a:p>
            <a:fld id="{5E4D8E72-1F9D-43E8-AD05-38CF23EBE006}" type="slidenum">
              <a:rPr lang="en-US" smtClean="0"/>
              <a:t>13</a:t>
            </a:fld>
            <a:endParaRPr lang="en-US"/>
          </a:p>
        </p:txBody>
      </p:sp>
    </p:spTree>
    <p:extLst>
      <p:ext uri="{BB962C8B-B14F-4D97-AF65-F5344CB8AC3E}">
        <p14:creationId xmlns:p14="http://schemas.microsoft.com/office/powerpoint/2010/main" val="2907961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 The sculpture shown on this slide is in </a:t>
            </a:r>
            <a:r>
              <a:rPr lang="en-US" sz="1200" kern="1200" dirty="0" err="1" smtClean="0">
                <a:solidFill>
                  <a:schemeClr val="tx1"/>
                </a:solidFill>
                <a:effectLst/>
                <a:latin typeface="+mn-lt"/>
                <a:ea typeface="+mn-ea"/>
                <a:cs typeface="+mn-cs"/>
              </a:rPr>
              <a:t>Dazu</a:t>
            </a:r>
            <a:r>
              <a:rPr lang="en-US" sz="1200" kern="1200" dirty="0" smtClean="0">
                <a:solidFill>
                  <a:schemeClr val="tx1"/>
                </a:solidFill>
                <a:effectLst/>
                <a:latin typeface="+mn-lt"/>
                <a:ea typeface="+mn-ea"/>
                <a:cs typeface="+mn-cs"/>
              </a:rPr>
              <a:t>, China. Much could be offered here in order to explain the details of the six realms of rebirth and “codependent origination” (in Sanskrit, </a:t>
            </a:r>
            <a:r>
              <a:rPr lang="en-US" sz="1200" i="1" kern="1200" dirty="0" err="1" smtClean="0">
                <a:solidFill>
                  <a:schemeClr val="tx1"/>
                </a:solidFill>
                <a:effectLst/>
                <a:latin typeface="+mn-lt"/>
                <a:ea typeface="+mn-ea"/>
                <a:cs typeface="+mn-cs"/>
              </a:rPr>
              <a:t>pratītyasamutpāda</a:t>
            </a:r>
            <a:r>
              <a:rPr lang="en-US" sz="1200" kern="1200" dirty="0" smtClean="0">
                <a:solidFill>
                  <a:schemeClr val="tx1"/>
                </a:solidFill>
                <a:effectLst/>
                <a:latin typeface="+mn-lt"/>
                <a:ea typeface="+mn-ea"/>
                <a:cs typeface="+mn-cs"/>
              </a:rPr>
              <a:t>; in </a:t>
            </a:r>
            <a:r>
              <a:rPr lang="en-US" sz="1200" kern="1200" dirty="0" err="1" smtClean="0">
                <a:solidFill>
                  <a:schemeClr val="tx1"/>
                </a:solidFill>
                <a:effectLst/>
                <a:latin typeface="+mn-lt"/>
                <a:ea typeface="+mn-ea"/>
                <a:cs typeface="+mn-cs"/>
              </a:rPr>
              <a:t>Pali</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paticcasamuppāda</a:t>
            </a:r>
            <a:r>
              <a:rPr lang="en-US" sz="1200" kern="1200" dirty="0" smtClean="0">
                <a:solidFill>
                  <a:schemeClr val="tx1"/>
                </a:solidFill>
                <a:effectLst/>
                <a:latin typeface="+mn-lt"/>
                <a:ea typeface="+mn-ea"/>
                <a:cs typeface="+mn-cs"/>
              </a:rPr>
              <a:t>)—also known as </a:t>
            </a:r>
            <a:r>
              <a:rPr lang="en-US" sz="1200" i="1" kern="1200" dirty="0" smtClean="0">
                <a:solidFill>
                  <a:schemeClr val="tx1"/>
                </a:solidFill>
                <a:effectLst/>
                <a:latin typeface="+mn-lt"/>
                <a:ea typeface="+mn-ea"/>
                <a:cs typeface="+mn-cs"/>
              </a:rPr>
              <a:t>dependent origination, dependent co-arising, </a:t>
            </a:r>
            <a:r>
              <a:rPr lang="en-US" sz="1200" kern="1200" dirty="0" smtClean="0">
                <a:solidFill>
                  <a:schemeClr val="tx1"/>
                </a:solidFill>
                <a:effectLst/>
                <a:latin typeface="+mn-lt"/>
                <a:ea typeface="+mn-ea"/>
                <a:cs typeface="+mn-cs"/>
              </a:rPr>
              <a:t>and various other terms</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Although consideration of codependent origination is beyond the scope of the student book’s introductory study of the Buddhist tradition, this doctrine is highly significant, especially as a subject upon which Buddhist practitioners are to meditate. The Wheel of Life is also depicted in the </a:t>
            </a:r>
            <a:r>
              <a:rPr lang="en-US" sz="1200" i="1" kern="1200" dirty="0" err="1" smtClean="0">
                <a:solidFill>
                  <a:schemeClr val="tx1"/>
                </a:solidFill>
                <a:effectLst/>
                <a:latin typeface="+mn-lt"/>
                <a:ea typeface="+mn-ea"/>
                <a:cs typeface="+mn-cs"/>
              </a:rPr>
              <a:t>tangka</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 slide 8.</a:t>
            </a:r>
          </a:p>
          <a:p>
            <a:endParaRPr lang="en-US" dirty="0"/>
          </a:p>
        </p:txBody>
      </p:sp>
      <p:sp>
        <p:nvSpPr>
          <p:cNvPr id="4" name="Slide Number Placeholder 3"/>
          <p:cNvSpPr>
            <a:spLocks noGrp="1"/>
          </p:cNvSpPr>
          <p:nvPr>
            <p:ph type="sldNum" sz="quarter" idx="10"/>
          </p:nvPr>
        </p:nvSpPr>
        <p:spPr/>
        <p:txBody>
          <a:bodyPr/>
          <a:lstStyle/>
          <a:p>
            <a:fld id="{5E4D8E72-1F9D-43E8-AD05-38CF23EBE006}" type="slidenum">
              <a:rPr lang="en-US" smtClean="0"/>
              <a:t>3</a:t>
            </a:fld>
            <a:endParaRPr lang="en-US"/>
          </a:p>
        </p:txBody>
      </p:sp>
    </p:spTree>
    <p:extLst>
      <p:ext uri="{BB962C8B-B14F-4D97-AF65-F5344CB8AC3E}">
        <p14:creationId xmlns:p14="http://schemas.microsoft.com/office/powerpoint/2010/main" val="2466489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footprints often contain symbols and writing; this one contains both. Some of the “natural” footprints in the ground are venerated as relics, traditionally believed to be places where the Buddha actually stood.</a:t>
            </a:r>
          </a:p>
          <a:p>
            <a:endParaRPr lang="en-US" dirty="0"/>
          </a:p>
        </p:txBody>
      </p:sp>
      <p:sp>
        <p:nvSpPr>
          <p:cNvPr id="4" name="Slide Number Placeholder 3"/>
          <p:cNvSpPr>
            <a:spLocks noGrp="1"/>
          </p:cNvSpPr>
          <p:nvPr>
            <p:ph type="sldNum" sz="quarter" idx="10"/>
          </p:nvPr>
        </p:nvSpPr>
        <p:spPr/>
        <p:txBody>
          <a:bodyPr/>
          <a:lstStyle/>
          <a:p>
            <a:fld id="{5E4D8E72-1F9D-43E8-AD05-38CF23EBE006}" type="slidenum">
              <a:rPr lang="en-US" smtClean="0"/>
              <a:t>4</a:t>
            </a:fld>
            <a:endParaRPr lang="en-US"/>
          </a:p>
        </p:txBody>
      </p:sp>
    </p:spTree>
    <p:extLst>
      <p:ext uri="{BB962C8B-B14F-4D97-AF65-F5344CB8AC3E}">
        <p14:creationId xmlns:p14="http://schemas.microsoft.com/office/powerpoint/2010/main" val="1715941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The importance of </a:t>
            </a:r>
            <a:r>
              <a:rPr lang="en-US" sz="1200" kern="1200" dirty="0" err="1" smtClean="0">
                <a:solidFill>
                  <a:schemeClr val="tx1"/>
                </a:solidFill>
                <a:effectLst/>
                <a:latin typeface="+mn-lt"/>
                <a:ea typeface="+mn-ea"/>
                <a:cs typeface="+mn-cs"/>
              </a:rPr>
              <a:t>Avalokiteshvara</a:t>
            </a:r>
            <a:r>
              <a:rPr lang="en-US" sz="1200" kern="1200" dirty="0" smtClean="0">
                <a:solidFill>
                  <a:schemeClr val="tx1"/>
                </a:solidFill>
                <a:effectLst/>
                <a:latin typeface="+mn-lt"/>
                <a:ea typeface="+mn-ea"/>
                <a:cs typeface="+mn-cs"/>
              </a:rPr>
              <a:t> in various cultures, including China’s </a:t>
            </a:r>
            <a:r>
              <a:rPr lang="en-US" sz="1200" kern="1200" dirty="0" err="1" smtClean="0">
                <a:solidFill>
                  <a:schemeClr val="tx1"/>
                </a:solidFill>
                <a:effectLst/>
                <a:latin typeface="+mn-lt"/>
                <a:ea typeface="+mn-ea"/>
                <a:cs typeface="+mn-cs"/>
              </a:rPr>
              <a:t>Kuan</a:t>
            </a:r>
            <a:r>
              <a:rPr lang="en-US" sz="1200" kern="1200" dirty="0" smtClean="0">
                <a:solidFill>
                  <a:schemeClr val="tx1"/>
                </a:solidFill>
                <a:effectLst/>
                <a:latin typeface="+mn-lt"/>
                <a:ea typeface="+mn-ea"/>
                <a:cs typeface="+mn-cs"/>
              </a:rPr>
              <a:t> Yin, makes this </a:t>
            </a:r>
            <a:r>
              <a:rPr lang="en-US" sz="1200" i="1" kern="1200" dirty="0" smtClean="0">
                <a:solidFill>
                  <a:schemeClr val="tx1"/>
                </a:solidFill>
                <a:effectLst/>
                <a:latin typeface="+mn-lt"/>
                <a:ea typeface="+mn-ea"/>
                <a:cs typeface="+mn-cs"/>
              </a:rPr>
              <a:t>bodhisattva</a:t>
            </a:r>
            <a:r>
              <a:rPr lang="en-US" sz="1200" kern="1200" dirty="0" smtClean="0">
                <a:solidFill>
                  <a:schemeClr val="tx1"/>
                </a:solidFill>
                <a:effectLst/>
                <a:latin typeface="+mn-lt"/>
                <a:ea typeface="+mn-ea"/>
                <a:cs typeface="+mn-cs"/>
              </a:rPr>
              <a:t> an especially inviting subject for concentrated study. The variety of artistic manifestations is similarly inviting for further exploration. This example is from the Po Ling Temple in Kuala Lumpur, Malaysia.</a:t>
            </a:r>
          </a:p>
          <a:p>
            <a:endParaRPr lang="en-US" dirty="0"/>
          </a:p>
        </p:txBody>
      </p:sp>
      <p:sp>
        <p:nvSpPr>
          <p:cNvPr id="4" name="Slide Number Placeholder 3"/>
          <p:cNvSpPr>
            <a:spLocks noGrp="1"/>
          </p:cNvSpPr>
          <p:nvPr>
            <p:ph type="sldNum" sz="quarter" idx="10"/>
          </p:nvPr>
        </p:nvSpPr>
        <p:spPr/>
        <p:txBody>
          <a:bodyPr/>
          <a:lstStyle/>
          <a:p>
            <a:fld id="{5E4D8E72-1F9D-43E8-AD05-38CF23EBE006}" type="slidenum">
              <a:rPr lang="en-US" smtClean="0"/>
              <a:t>5</a:t>
            </a:fld>
            <a:endParaRPr lang="en-US"/>
          </a:p>
        </p:txBody>
      </p:sp>
    </p:spTree>
    <p:extLst>
      <p:ext uri="{BB962C8B-B14F-4D97-AF65-F5344CB8AC3E}">
        <p14:creationId xmlns:p14="http://schemas.microsoft.com/office/powerpoint/2010/main" val="4139500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This altar is situated at Lama Temple, in Beijing, China. The symbolic significance of offerings can be quite intricate; for example, the scent of burning incense is associated with moral purity. Any Buddhist practitioner—not just priests, monks, or nuns—is free to make such an offering, and scenes like this one are very common at Buddhist temples.</a:t>
            </a:r>
          </a:p>
          <a:p>
            <a:endParaRPr lang="en-US" dirty="0"/>
          </a:p>
        </p:txBody>
      </p:sp>
      <p:sp>
        <p:nvSpPr>
          <p:cNvPr id="4" name="Slide Number Placeholder 3"/>
          <p:cNvSpPr>
            <a:spLocks noGrp="1"/>
          </p:cNvSpPr>
          <p:nvPr>
            <p:ph type="sldNum" sz="quarter" idx="10"/>
          </p:nvPr>
        </p:nvSpPr>
        <p:spPr/>
        <p:txBody>
          <a:bodyPr/>
          <a:lstStyle/>
          <a:p>
            <a:fld id="{5E4D8E72-1F9D-43E8-AD05-38CF23EBE006}" type="slidenum">
              <a:rPr lang="en-US" smtClean="0"/>
              <a:t>6</a:t>
            </a:fld>
            <a:endParaRPr lang="en-US"/>
          </a:p>
        </p:txBody>
      </p:sp>
    </p:spTree>
    <p:extLst>
      <p:ext uri="{BB962C8B-B14F-4D97-AF65-F5344CB8AC3E}">
        <p14:creationId xmlns:p14="http://schemas.microsoft.com/office/powerpoint/2010/main" val="416640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symbolism of the wheel is featured in the Wheel of Life. The mantra </a:t>
            </a:r>
            <a:r>
              <a:rPr lang="en-US" sz="1200" i="1" kern="1200" dirty="0" smtClean="0">
                <a:solidFill>
                  <a:schemeClr val="tx1"/>
                </a:solidFill>
                <a:effectLst/>
                <a:latin typeface="+mn-lt"/>
                <a:ea typeface="+mn-ea"/>
                <a:cs typeface="+mn-cs"/>
              </a:rPr>
              <a:t>Om, </a:t>
            </a:r>
            <a:r>
              <a:rPr lang="en-US" sz="1200" i="1" kern="1200" dirty="0" err="1" smtClean="0">
                <a:solidFill>
                  <a:schemeClr val="tx1"/>
                </a:solidFill>
                <a:effectLst/>
                <a:latin typeface="+mn-lt"/>
                <a:ea typeface="+mn-ea"/>
                <a:cs typeface="+mn-cs"/>
              </a:rPr>
              <a:t>mani</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padme</a:t>
            </a:r>
            <a:r>
              <a:rPr lang="en-US" sz="1200" i="1" kern="1200" dirty="0" smtClean="0">
                <a:solidFill>
                  <a:schemeClr val="tx1"/>
                </a:solidFill>
                <a:effectLst/>
                <a:latin typeface="+mn-lt"/>
                <a:ea typeface="+mn-ea"/>
                <a:cs typeface="+mn-cs"/>
              </a:rPr>
              <a:t> hum</a:t>
            </a:r>
            <a:r>
              <a:rPr lang="en-US" sz="1200" kern="1200" dirty="0" smtClean="0">
                <a:solidFill>
                  <a:schemeClr val="tx1"/>
                </a:solidFill>
                <a:effectLst/>
                <a:latin typeface="+mn-lt"/>
                <a:ea typeface="+mn-ea"/>
                <a:cs typeface="+mn-cs"/>
              </a:rPr>
              <a:t> is often written on prayer wheels. The wheel symbolism relates to </a:t>
            </a:r>
            <a:r>
              <a:rPr lang="en-US" sz="1200" i="1" kern="1200" dirty="0" smtClean="0">
                <a:solidFill>
                  <a:schemeClr val="tx1"/>
                </a:solidFill>
                <a:effectLst/>
                <a:latin typeface="+mn-lt"/>
                <a:ea typeface="+mn-ea"/>
                <a:cs typeface="+mn-cs"/>
              </a:rPr>
              <a:t>dharma</a:t>
            </a:r>
            <a:r>
              <a:rPr lang="en-US" sz="1200" kern="1200" dirty="0" smtClean="0">
                <a:solidFill>
                  <a:schemeClr val="tx1"/>
                </a:solidFill>
                <a:effectLst/>
                <a:latin typeface="+mn-lt"/>
                <a:ea typeface="+mn-ea"/>
                <a:cs typeface="+mn-cs"/>
              </a:rPr>
              <a:t>, based in part on the traditional manner of referencing the Buddha’s process of teaching: “turning the wheel of </a:t>
            </a:r>
            <a:r>
              <a:rPr lang="en-US" sz="1200" i="1" kern="1200" dirty="0" smtClean="0">
                <a:solidFill>
                  <a:schemeClr val="tx1"/>
                </a:solidFill>
                <a:effectLst/>
                <a:latin typeface="+mn-lt"/>
                <a:ea typeface="+mn-ea"/>
                <a:cs typeface="+mn-cs"/>
              </a:rPr>
              <a:t>dharma</a:t>
            </a:r>
            <a:r>
              <a:rPr lang="en-US" sz="1200" kern="1200" dirty="0" smtClean="0">
                <a:solidFill>
                  <a:schemeClr val="tx1"/>
                </a:solidFill>
                <a:effectLst/>
                <a:latin typeface="+mn-lt"/>
                <a:ea typeface="+mn-ea"/>
                <a:cs typeface="+mn-cs"/>
              </a:rPr>
              <a:t>.” This turning is divided into three phases, traditionally believed to have been set forth on three occasions, the first being the Buddha’s famous sermon at the Deer Park near Varanasi where he taught the Four Noble Truths.</a:t>
            </a:r>
          </a:p>
          <a:p>
            <a:endParaRPr lang="en-US" dirty="0"/>
          </a:p>
        </p:txBody>
      </p:sp>
      <p:sp>
        <p:nvSpPr>
          <p:cNvPr id="4" name="Slide Number Placeholder 3"/>
          <p:cNvSpPr>
            <a:spLocks noGrp="1"/>
          </p:cNvSpPr>
          <p:nvPr>
            <p:ph type="sldNum" sz="quarter" idx="10"/>
          </p:nvPr>
        </p:nvSpPr>
        <p:spPr/>
        <p:txBody>
          <a:bodyPr/>
          <a:lstStyle/>
          <a:p>
            <a:fld id="{5E4D8E72-1F9D-43E8-AD05-38CF23EBE006}" type="slidenum">
              <a:rPr lang="en-US" smtClean="0"/>
              <a:t>7</a:t>
            </a:fld>
            <a:endParaRPr lang="en-US"/>
          </a:p>
        </p:txBody>
      </p:sp>
    </p:spTree>
    <p:extLst>
      <p:ext uri="{BB962C8B-B14F-4D97-AF65-F5344CB8AC3E}">
        <p14:creationId xmlns:p14="http://schemas.microsoft.com/office/powerpoint/2010/main" val="2926171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Usually </a:t>
            </a:r>
            <a:r>
              <a:rPr lang="en-US" sz="1200" i="1" kern="1200" dirty="0" err="1" smtClean="0">
                <a:solidFill>
                  <a:schemeClr val="tx1"/>
                </a:solidFill>
                <a:effectLst/>
                <a:latin typeface="+mn-lt"/>
                <a:ea typeface="+mn-ea"/>
                <a:cs typeface="+mn-cs"/>
              </a:rPr>
              <a:t>tangkas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(also spelled as </a:t>
            </a:r>
            <a:r>
              <a:rPr lang="en-US" sz="1200" i="1" kern="1200" dirty="0" err="1" smtClean="0">
                <a:solidFill>
                  <a:schemeClr val="tx1"/>
                </a:solidFill>
                <a:effectLst/>
                <a:latin typeface="+mn-lt"/>
                <a:ea typeface="+mn-ea"/>
                <a:cs typeface="+mn-cs"/>
              </a:rPr>
              <a:t>thangka</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a:t>
            </a:r>
            <a:r>
              <a:rPr lang="en-US" sz="1200" i="1" kern="1200" dirty="0" err="1" smtClean="0">
                <a:solidFill>
                  <a:schemeClr val="tx1"/>
                </a:solidFill>
                <a:effectLst/>
                <a:latin typeface="+mn-lt"/>
                <a:ea typeface="+mn-ea"/>
                <a:cs typeface="+mn-cs"/>
              </a:rPr>
              <a:t>tanka</a:t>
            </a:r>
            <a:r>
              <a:rPr lang="en-US" sz="1200" kern="1200" dirty="0" smtClean="0">
                <a:solidFill>
                  <a:schemeClr val="tx1"/>
                </a:solidFill>
                <a:effectLst/>
                <a:latin typeface="+mn-lt"/>
                <a:ea typeface="+mn-ea"/>
                <a:cs typeface="+mn-cs"/>
              </a:rPr>
              <a:t>) are painted on silk. Typically they feature mandalas, the patterned icons that are also portrayed by Tibetan Buddhists in sand (as shown on slide 2; the Wheel of Life is shown on slide 3). The mandala shown on this slide is clearly set forth in a fourfold scheme (with accompanying schemes of six, eight, and twelve), representative of the cosmos. Like most every Tibetan </a:t>
            </a:r>
            <a:r>
              <a:rPr lang="en-US" sz="1200" i="1" kern="1200" dirty="0" err="1" smtClean="0">
                <a:solidFill>
                  <a:schemeClr val="tx1"/>
                </a:solidFill>
                <a:effectLst/>
                <a:latin typeface="+mn-lt"/>
                <a:ea typeface="+mn-ea"/>
                <a:cs typeface="+mn-cs"/>
              </a:rPr>
              <a:t>tangka</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one includes depictions of various </a:t>
            </a:r>
            <a:r>
              <a:rPr lang="en-US" sz="1200" kern="1200" dirty="0" err="1" smtClean="0">
                <a:solidFill>
                  <a:schemeClr val="tx1"/>
                </a:solidFill>
                <a:effectLst/>
                <a:latin typeface="+mn-lt"/>
                <a:ea typeface="+mn-ea"/>
                <a:cs typeface="+mn-cs"/>
              </a:rPr>
              <a:t>Buddhas</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bodhisattvas.</a:t>
            </a:r>
            <a:r>
              <a:rPr lang="en-US" sz="1200" kern="1200" dirty="0" smtClean="0">
                <a:solidFill>
                  <a:schemeClr val="tx1"/>
                </a:solidFill>
                <a:effectLst/>
                <a:latin typeface="+mn-lt"/>
                <a:ea typeface="+mn-ea"/>
                <a:cs typeface="+mn-cs"/>
              </a:rPr>
              <a:t> This slide might provide an opportunity to ask the students to consider how such a patterned icon could aid in meditation.</a:t>
            </a:r>
          </a:p>
          <a:p>
            <a:endParaRPr lang="en-US" dirty="0"/>
          </a:p>
        </p:txBody>
      </p:sp>
      <p:sp>
        <p:nvSpPr>
          <p:cNvPr id="4" name="Slide Number Placeholder 3"/>
          <p:cNvSpPr>
            <a:spLocks noGrp="1"/>
          </p:cNvSpPr>
          <p:nvPr>
            <p:ph type="sldNum" sz="quarter" idx="10"/>
          </p:nvPr>
        </p:nvSpPr>
        <p:spPr/>
        <p:txBody>
          <a:bodyPr/>
          <a:lstStyle/>
          <a:p>
            <a:fld id="{5E4D8E72-1F9D-43E8-AD05-38CF23EBE006}" type="slidenum">
              <a:rPr lang="en-US" smtClean="0"/>
              <a:t>8</a:t>
            </a:fld>
            <a:endParaRPr lang="en-US"/>
          </a:p>
        </p:txBody>
      </p:sp>
    </p:spTree>
    <p:extLst>
      <p:ext uri="{BB962C8B-B14F-4D97-AF65-F5344CB8AC3E}">
        <p14:creationId xmlns:p14="http://schemas.microsoft.com/office/powerpoint/2010/main" val="1466675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sculpture shown on this slide is from Bangkok, Thailand. This slide and the following four illustrate five common ways of depicting the Buddha: emaciated, sitting (touching the ground), standing, laughing (although this is not Gautama the Buddha), and reclining. Having discovered that extreme asceticism did not lead to enlightenment, Gautama chose instead the Middle Way. The students will likely find it surprising to learn that the Middle Way is to avoid consuming food after noon.</a:t>
            </a:r>
          </a:p>
          <a:p>
            <a:endParaRPr lang="en-US" dirty="0"/>
          </a:p>
        </p:txBody>
      </p:sp>
      <p:sp>
        <p:nvSpPr>
          <p:cNvPr id="4" name="Slide Number Placeholder 3"/>
          <p:cNvSpPr>
            <a:spLocks noGrp="1"/>
          </p:cNvSpPr>
          <p:nvPr>
            <p:ph type="sldNum" sz="quarter" idx="10"/>
          </p:nvPr>
        </p:nvSpPr>
        <p:spPr/>
        <p:txBody>
          <a:bodyPr/>
          <a:lstStyle/>
          <a:p>
            <a:fld id="{5E4D8E72-1F9D-43E8-AD05-38CF23EBE006}" type="slidenum">
              <a:rPr lang="en-US" smtClean="0"/>
              <a:t>9</a:t>
            </a:fld>
            <a:endParaRPr lang="en-US"/>
          </a:p>
        </p:txBody>
      </p:sp>
    </p:spTree>
    <p:extLst>
      <p:ext uri="{BB962C8B-B14F-4D97-AF65-F5344CB8AC3E}">
        <p14:creationId xmlns:p14="http://schemas.microsoft.com/office/powerpoint/2010/main" val="2588592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stone sculpture shown on this slide is located in </a:t>
            </a:r>
            <a:r>
              <a:rPr lang="en-US" sz="1200" kern="1200" dirty="0" err="1" smtClean="0">
                <a:solidFill>
                  <a:schemeClr val="tx1"/>
                </a:solidFill>
                <a:effectLst/>
                <a:latin typeface="+mn-lt"/>
                <a:ea typeface="+mn-ea"/>
                <a:cs typeface="+mn-cs"/>
              </a:rPr>
              <a:t>Wat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Mahathat</a:t>
            </a:r>
            <a:r>
              <a:rPr lang="en-US" sz="1200" kern="1200" dirty="0" smtClean="0">
                <a:solidFill>
                  <a:schemeClr val="tx1"/>
                </a:solidFill>
                <a:effectLst/>
                <a:latin typeface="+mn-lt"/>
                <a:ea typeface="+mn-ea"/>
                <a:cs typeface="+mn-cs"/>
              </a:rPr>
              <a:t> Temple, in Thailand. This common way of depicting the Buddha is also known as “Buddha defying Mara.” Mara is the demonic being who tried to tempt Gautama to abandon his quest. The ground is said to have shaken in response, confirming Gautama’s triumph. More detail on the events of the night of enlightenment could be provided, perhaps by sharing with the students ancient accounts from Buddhist scriptures.</a:t>
            </a:r>
          </a:p>
          <a:p>
            <a:endParaRPr lang="en-US" dirty="0"/>
          </a:p>
        </p:txBody>
      </p:sp>
      <p:sp>
        <p:nvSpPr>
          <p:cNvPr id="4" name="Slide Number Placeholder 3"/>
          <p:cNvSpPr>
            <a:spLocks noGrp="1"/>
          </p:cNvSpPr>
          <p:nvPr>
            <p:ph type="sldNum" sz="quarter" idx="10"/>
          </p:nvPr>
        </p:nvSpPr>
        <p:spPr/>
        <p:txBody>
          <a:bodyPr/>
          <a:lstStyle/>
          <a:p>
            <a:fld id="{5E4D8E72-1F9D-43E8-AD05-38CF23EBE006}" type="slidenum">
              <a:rPr lang="en-US" smtClean="0"/>
              <a:t>10</a:t>
            </a:fld>
            <a:endParaRPr lang="en-US"/>
          </a:p>
        </p:txBody>
      </p:sp>
    </p:spTree>
    <p:extLst>
      <p:ext uri="{BB962C8B-B14F-4D97-AF65-F5344CB8AC3E}">
        <p14:creationId xmlns:p14="http://schemas.microsoft.com/office/powerpoint/2010/main" val="2347902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dirty="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1/8/15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4: Buddhism</a:t>
            </a:r>
          </a:p>
        </p:txBody>
      </p:sp>
      <p:sp>
        <p:nvSpPr>
          <p:cNvPr id="3" name="Subtitle 2"/>
          <p:cNvSpPr>
            <a:spLocks noGrp="1"/>
          </p:cNvSpPr>
          <p:nvPr>
            <p:ph type="subTitle" idx="1"/>
          </p:nvPr>
        </p:nvSpPr>
        <p:spPr/>
        <p:txBody>
          <a:bodyPr/>
          <a:lstStyle/>
          <a:p>
            <a:r>
              <a:rPr lang="en-US" i="1" dirty="0"/>
              <a:t>World Religions: A Voyage </a:t>
            </a:r>
            <a:r>
              <a:rPr lang="en-US" i="1"/>
              <a:t>of </a:t>
            </a:r>
            <a:r>
              <a:rPr lang="en-US" i="1" smtClean="0"/>
              <a:t>Discovery</a:t>
            </a:r>
            <a:endParaRPr lang="en-US" dirty="0"/>
          </a:p>
        </p:txBody>
      </p:sp>
      <p:sp>
        <p:nvSpPr>
          <p:cNvPr id="4" name="Rectangle 3"/>
          <p:cNvSpPr/>
          <p:nvPr/>
        </p:nvSpPr>
        <p:spPr>
          <a:xfrm>
            <a:off x="7543800" y="6096000"/>
            <a:ext cx="1281120" cy="230832"/>
          </a:xfrm>
          <a:prstGeom prst="rect">
            <a:avLst/>
          </a:prstGeom>
        </p:spPr>
        <p:txBody>
          <a:bodyPr wrap="none">
            <a:spAutoFit/>
          </a:bodyPr>
          <a:lstStyle/>
          <a:p>
            <a:r>
              <a:rPr lang="en-US" sz="900" dirty="0">
                <a:latin typeface="Arial" pitchFamily="34" charset="0"/>
                <a:cs typeface="Arial" pitchFamily="34" charset="0"/>
              </a:rPr>
              <a:t>DOC ID #: </a:t>
            </a:r>
            <a:r>
              <a:rPr lang="en-US" sz="900" dirty="0" smtClean="0">
                <a:latin typeface="Arial" pitchFamily="34" charset="0"/>
                <a:cs typeface="Arial" pitchFamily="34" charset="0"/>
              </a:rPr>
              <a:t>TX003941</a:t>
            </a:r>
            <a:endParaRPr lang="en-US" sz="9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4343400" cy="533400"/>
          </a:xfrm>
        </p:spPr>
        <p:txBody>
          <a:bodyPr/>
          <a:lstStyle/>
          <a:p>
            <a:r>
              <a:rPr lang="en-US" dirty="0"/>
              <a:t>Earth-Touching Buddha</a:t>
            </a:r>
          </a:p>
        </p:txBody>
      </p:sp>
      <p:sp>
        <p:nvSpPr>
          <p:cNvPr id="3" name="Content Placeholder 2"/>
          <p:cNvSpPr>
            <a:spLocks noGrp="1"/>
          </p:cNvSpPr>
          <p:nvPr>
            <p:ph idx="1"/>
          </p:nvPr>
        </p:nvSpPr>
        <p:spPr>
          <a:xfrm>
            <a:off x="656634" y="1752600"/>
            <a:ext cx="3534366" cy="4373563"/>
          </a:xfrm>
        </p:spPr>
        <p:txBody>
          <a:bodyPr>
            <a:normAutofit/>
          </a:bodyPr>
          <a:lstStyle/>
          <a:p>
            <a:pPr lvl="0"/>
            <a:r>
              <a:rPr lang="en-US" dirty="0"/>
              <a:t>Gautama sat in meditation, which </a:t>
            </a:r>
            <a:r>
              <a:rPr lang="en-US" dirty="0" smtClean="0"/>
              <a:t>led </a:t>
            </a:r>
            <a:r>
              <a:rPr lang="en-US" dirty="0"/>
              <a:t>to his enlightenment.</a:t>
            </a:r>
          </a:p>
          <a:p>
            <a:pPr lvl="0"/>
            <a:r>
              <a:rPr lang="en-US" dirty="0"/>
              <a:t>He touched the ground in response to a challenge by Mara.</a:t>
            </a:r>
          </a:p>
          <a:p>
            <a:pPr lvl="0"/>
            <a:r>
              <a:rPr lang="en-US" dirty="0"/>
              <a:t>By touching the ground, the Buddha called Earth to witness his triumph</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2756875"/>
            <a:ext cx="4343400" cy="28898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5791200" y="5760720"/>
            <a:ext cx="3124200" cy="184666"/>
          </a:xfrm>
          <a:prstGeom prst="rect">
            <a:avLst/>
          </a:prstGeom>
          <a:noFill/>
          <a:ln w="9525">
            <a:noFill/>
            <a:miter lim="800000"/>
            <a:headEnd/>
            <a:tailEnd/>
          </a:ln>
        </p:spPr>
        <p:txBody>
          <a:bodyPr wrap="square" rtlCol="0">
            <a:spAutoFit/>
          </a:bodyPr>
          <a:lstStyle/>
          <a:p>
            <a:pPr algn="r"/>
            <a:r>
              <a:rPr lang="en-US" sz="600" dirty="0" smtClean="0"/>
              <a:t>© think4photop </a:t>
            </a:r>
            <a:r>
              <a:rPr lang="en-US" sz="600" dirty="0"/>
              <a:t>/ www.shutterstock.com</a:t>
            </a:r>
          </a:p>
        </p:txBody>
      </p:sp>
    </p:spTree>
    <p:extLst>
      <p:ext uri="{BB962C8B-B14F-4D97-AF65-F5344CB8AC3E}">
        <p14:creationId xmlns:p14="http://schemas.microsoft.com/office/powerpoint/2010/main" val="3461460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Standing Buddha</a:t>
            </a:r>
          </a:p>
        </p:txBody>
      </p:sp>
      <p:sp>
        <p:nvSpPr>
          <p:cNvPr id="3" name="Content Placeholder 2"/>
          <p:cNvSpPr>
            <a:spLocks noGrp="1"/>
          </p:cNvSpPr>
          <p:nvPr>
            <p:ph idx="1"/>
          </p:nvPr>
        </p:nvSpPr>
        <p:spPr>
          <a:xfrm>
            <a:off x="1219200" y="1752600"/>
            <a:ext cx="5029200" cy="4373563"/>
          </a:xfrm>
        </p:spPr>
        <p:txBody>
          <a:bodyPr/>
          <a:lstStyle/>
          <a:p>
            <a:pPr lvl="0"/>
            <a:r>
              <a:rPr lang="en-US" dirty="0"/>
              <a:t>Standing Buddha sculptures feature a variety of symbolic gestures and events.</a:t>
            </a:r>
          </a:p>
          <a:p>
            <a:pPr lvl="0"/>
            <a:r>
              <a:rPr lang="en-US" dirty="0"/>
              <a:t>The index finger joining the thumb symbolizes intellectual discourse.</a:t>
            </a:r>
          </a:p>
          <a:p>
            <a:pPr lvl="0"/>
            <a:r>
              <a:rPr lang="en-US" dirty="0"/>
              <a:t>At 52 feet high, this is the world’s tallest Buddha statue</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1600200"/>
            <a:ext cx="2378691"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6400800" y="5194747"/>
            <a:ext cx="2590800" cy="184666"/>
          </a:xfrm>
          <a:prstGeom prst="rect">
            <a:avLst/>
          </a:prstGeom>
          <a:noFill/>
          <a:ln w="9525">
            <a:noFill/>
            <a:miter lim="800000"/>
            <a:headEnd/>
            <a:tailEnd/>
          </a:ln>
        </p:spPr>
        <p:txBody>
          <a:bodyPr wrap="square" rtlCol="0">
            <a:spAutoFit/>
          </a:bodyPr>
          <a:lstStyle/>
          <a:p>
            <a:r>
              <a:rPr lang="en-US" sz="600" dirty="0" smtClean="0"/>
              <a:t>© </a:t>
            </a:r>
            <a:r>
              <a:rPr lang="en-US" sz="600" dirty="0" err="1" smtClean="0"/>
              <a:t>wasanajai</a:t>
            </a:r>
            <a:r>
              <a:rPr lang="en-US" sz="600" dirty="0" smtClean="0"/>
              <a:t> </a:t>
            </a:r>
            <a:r>
              <a:rPr lang="en-US" sz="600" dirty="0"/>
              <a:t>/ www.shutterstock.com</a:t>
            </a:r>
          </a:p>
        </p:txBody>
      </p:sp>
    </p:spTree>
    <p:extLst>
      <p:ext uri="{BB962C8B-B14F-4D97-AF65-F5344CB8AC3E}">
        <p14:creationId xmlns:p14="http://schemas.microsoft.com/office/powerpoint/2010/main" val="1421551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63" y="1066800"/>
            <a:ext cx="8229600" cy="533400"/>
          </a:xfrm>
        </p:spPr>
        <p:txBody>
          <a:bodyPr/>
          <a:lstStyle/>
          <a:p>
            <a:r>
              <a:rPr lang="en-US" dirty="0"/>
              <a:t>Laughing Buddha</a:t>
            </a:r>
          </a:p>
        </p:txBody>
      </p:sp>
      <p:sp>
        <p:nvSpPr>
          <p:cNvPr id="3" name="Content Placeholder 2"/>
          <p:cNvSpPr>
            <a:spLocks noGrp="1"/>
          </p:cNvSpPr>
          <p:nvPr>
            <p:ph idx="1"/>
          </p:nvPr>
        </p:nvSpPr>
        <p:spPr>
          <a:xfrm>
            <a:off x="685800" y="1752600"/>
            <a:ext cx="4114800" cy="4373563"/>
          </a:xfrm>
        </p:spPr>
        <p:txBody>
          <a:bodyPr/>
          <a:lstStyle/>
          <a:p>
            <a:pPr lvl="0"/>
            <a:r>
              <a:rPr lang="en-US" dirty="0"/>
              <a:t>The laughing Buddha is associated with prosperity and good luck.</a:t>
            </a:r>
          </a:p>
          <a:p>
            <a:pPr lvl="0"/>
            <a:r>
              <a:rPr lang="en-US" dirty="0"/>
              <a:t>This is especially popular in China.</a:t>
            </a:r>
          </a:p>
          <a:p>
            <a:pPr lvl="0"/>
            <a:r>
              <a:rPr lang="en-US" dirty="0"/>
              <a:t>Rubbing the belly of the laughing Buddha is said to bring good luck</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6637" y="1409700"/>
            <a:ext cx="3916363" cy="39163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bwMode="auto">
          <a:xfrm>
            <a:off x="6019800" y="5334000"/>
            <a:ext cx="3124200" cy="184666"/>
          </a:xfrm>
          <a:prstGeom prst="rect">
            <a:avLst/>
          </a:prstGeom>
          <a:noFill/>
          <a:ln w="9525">
            <a:noFill/>
            <a:miter lim="800000"/>
            <a:headEnd/>
            <a:tailEnd/>
          </a:ln>
        </p:spPr>
        <p:txBody>
          <a:bodyPr wrap="square" rtlCol="0">
            <a:spAutoFit/>
          </a:bodyPr>
          <a:lstStyle/>
          <a:p>
            <a:r>
              <a:rPr lang="en-US" sz="600" dirty="0" smtClean="0"/>
              <a:t>© </a:t>
            </a:r>
            <a:r>
              <a:rPr lang="en-US" sz="600" dirty="0"/>
              <a:t>Lawrence Wee / www.shutterstock.com</a:t>
            </a:r>
          </a:p>
        </p:txBody>
      </p:sp>
    </p:spTree>
    <p:extLst>
      <p:ext uri="{BB962C8B-B14F-4D97-AF65-F5344CB8AC3E}">
        <p14:creationId xmlns:p14="http://schemas.microsoft.com/office/powerpoint/2010/main" val="1419442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990600"/>
            <a:ext cx="3581400" cy="685800"/>
          </a:xfrm>
        </p:spPr>
        <p:txBody>
          <a:bodyPr/>
          <a:lstStyle/>
          <a:p>
            <a:r>
              <a:rPr lang="en-US" dirty="0"/>
              <a:t>Reclining Buddha</a:t>
            </a:r>
          </a:p>
        </p:txBody>
      </p:sp>
      <p:sp>
        <p:nvSpPr>
          <p:cNvPr id="3" name="Content Placeholder 2"/>
          <p:cNvSpPr>
            <a:spLocks noGrp="1"/>
          </p:cNvSpPr>
          <p:nvPr>
            <p:ph idx="1"/>
          </p:nvPr>
        </p:nvSpPr>
        <p:spPr>
          <a:xfrm>
            <a:off x="5029200" y="1752600"/>
            <a:ext cx="4038600" cy="4373563"/>
          </a:xfrm>
        </p:spPr>
        <p:txBody>
          <a:bodyPr>
            <a:normAutofit/>
          </a:bodyPr>
          <a:lstStyle/>
          <a:p>
            <a:pPr lvl="0"/>
            <a:r>
              <a:rPr lang="en-US" dirty="0"/>
              <a:t>The reclining Buddha sculptures depict his passing away into </a:t>
            </a:r>
            <a:r>
              <a:rPr lang="en-US" i="1" dirty="0"/>
              <a:t>nirvana.</a:t>
            </a:r>
            <a:endParaRPr lang="en-US" dirty="0"/>
          </a:p>
          <a:p>
            <a:pPr lvl="0"/>
            <a:r>
              <a:rPr lang="en-US" dirty="0"/>
              <a:t>This event, the </a:t>
            </a:r>
            <a:r>
              <a:rPr lang="en-US" i="1" dirty="0" err="1"/>
              <a:t>parinirvana</a:t>
            </a:r>
            <a:r>
              <a:rPr lang="en-US" i="1" dirty="0"/>
              <a:t>,</a:t>
            </a:r>
            <a:r>
              <a:rPr lang="en-US" dirty="0"/>
              <a:t> is commonly depicted in art.</a:t>
            </a:r>
          </a:p>
          <a:p>
            <a:pPr lvl="0"/>
            <a:r>
              <a:rPr lang="en-US" dirty="0"/>
              <a:t>The sculpture is about </a:t>
            </a:r>
            <a:r>
              <a:rPr lang="en-US" dirty="0" smtClean="0"/>
              <a:t/>
            </a:r>
            <a:br>
              <a:rPr lang="en-US" dirty="0" smtClean="0"/>
            </a:br>
            <a:r>
              <a:rPr lang="en-US" dirty="0" smtClean="0"/>
              <a:t>50 </a:t>
            </a:r>
            <a:r>
              <a:rPr lang="en-US" dirty="0"/>
              <a:t>feet high and 140 </a:t>
            </a:r>
            <a:r>
              <a:rPr lang="en-US" dirty="0" smtClean="0"/>
              <a:t/>
            </a:r>
            <a:br>
              <a:rPr lang="en-US" dirty="0" smtClean="0"/>
            </a:br>
            <a:r>
              <a:rPr lang="en-US" dirty="0" smtClean="0"/>
              <a:t>feet </a:t>
            </a:r>
            <a:r>
              <a:rPr lang="en-US" dirty="0"/>
              <a:t>long</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336" y="2024947"/>
            <a:ext cx="4160561" cy="27756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a:off x="304800" y="4937760"/>
            <a:ext cx="3124200" cy="184666"/>
          </a:xfrm>
          <a:prstGeom prst="rect">
            <a:avLst/>
          </a:prstGeom>
          <a:noFill/>
          <a:ln w="9525">
            <a:noFill/>
            <a:miter lim="800000"/>
            <a:headEnd/>
            <a:tailEnd/>
          </a:ln>
        </p:spPr>
        <p:txBody>
          <a:bodyPr wrap="square" rtlCol="0">
            <a:spAutoFit/>
          </a:bodyPr>
          <a:lstStyle/>
          <a:p>
            <a:r>
              <a:rPr lang="en-US" sz="600" dirty="0" smtClean="0"/>
              <a:t>© David </a:t>
            </a:r>
            <a:r>
              <a:rPr lang="en-US" sz="600" dirty="0"/>
              <a:t>Davis / www.shutterstock.com</a:t>
            </a:r>
          </a:p>
        </p:txBody>
      </p:sp>
    </p:spTree>
    <p:extLst>
      <p:ext uri="{BB962C8B-B14F-4D97-AF65-F5344CB8AC3E}">
        <p14:creationId xmlns:p14="http://schemas.microsoft.com/office/powerpoint/2010/main" val="1590075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1066800"/>
            <a:ext cx="5089634" cy="533400"/>
          </a:xfrm>
        </p:spPr>
        <p:txBody>
          <a:bodyPr/>
          <a:lstStyle/>
          <a:p>
            <a:r>
              <a:rPr lang="en-US" dirty="0"/>
              <a:t>Impermanence</a:t>
            </a:r>
          </a:p>
        </p:txBody>
      </p:sp>
      <p:sp>
        <p:nvSpPr>
          <p:cNvPr id="3" name="Content Placeholder 2"/>
          <p:cNvSpPr>
            <a:spLocks noGrp="1"/>
          </p:cNvSpPr>
          <p:nvPr>
            <p:ph idx="1"/>
          </p:nvPr>
        </p:nvSpPr>
        <p:spPr>
          <a:xfrm>
            <a:off x="4724400" y="1752600"/>
            <a:ext cx="4038600" cy="4373563"/>
          </a:xfrm>
        </p:spPr>
        <p:txBody>
          <a:bodyPr>
            <a:normAutofit/>
          </a:bodyPr>
          <a:lstStyle/>
          <a:p>
            <a:pPr lvl="0"/>
            <a:r>
              <a:rPr lang="en-US" dirty="0"/>
              <a:t>This is one of the Three Marks of Existence.</a:t>
            </a:r>
          </a:p>
          <a:p>
            <a:pPr lvl="0"/>
            <a:r>
              <a:rPr lang="en-US" dirty="0"/>
              <a:t>Tibetan Buddhists spend several days constructing intricate sand mandalas.</a:t>
            </a:r>
          </a:p>
          <a:p>
            <a:pPr lvl="0"/>
            <a:r>
              <a:rPr lang="en-US" dirty="0"/>
              <a:t>Shortly after completion, the mandala is quickly destroyed, symbolizing the impermanence of existence</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438400"/>
            <a:ext cx="4005694" cy="2667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381000" y="5212080"/>
            <a:ext cx="3124200" cy="184666"/>
          </a:xfrm>
          <a:prstGeom prst="rect">
            <a:avLst/>
          </a:prstGeom>
          <a:noFill/>
          <a:ln w="9525">
            <a:noFill/>
            <a:miter lim="800000"/>
            <a:headEnd/>
            <a:tailEnd/>
          </a:ln>
        </p:spPr>
        <p:txBody>
          <a:bodyPr wrap="square" rtlCol="0">
            <a:spAutoFit/>
          </a:bodyPr>
          <a:lstStyle/>
          <a:p>
            <a:r>
              <a:rPr lang="en-US" sz="600" dirty="0" smtClean="0"/>
              <a:t>© </a:t>
            </a:r>
            <a:r>
              <a:rPr lang="en-US" sz="600" dirty="0" err="1" smtClean="0"/>
              <a:t>Artur</a:t>
            </a:r>
            <a:r>
              <a:rPr lang="en-US" sz="600" dirty="0" smtClean="0"/>
              <a:t> </a:t>
            </a:r>
            <a:r>
              <a:rPr lang="en-US" sz="600" dirty="0" err="1"/>
              <a:t>Bogacki</a:t>
            </a:r>
            <a:r>
              <a:rPr lang="en-US" sz="600" dirty="0"/>
              <a:t> / www.shutterstock.com</a:t>
            </a:r>
          </a:p>
        </p:txBody>
      </p:sp>
    </p:spTree>
    <p:extLst>
      <p:ext uri="{BB962C8B-B14F-4D97-AF65-F5344CB8AC3E}">
        <p14:creationId xmlns:p14="http://schemas.microsoft.com/office/powerpoint/2010/main" val="1542955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343" y="952500"/>
            <a:ext cx="8229600" cy="533400"/>
          </a:xfrm>
        </p:spPr>
        <p:txBody>
          <a:bodyPr/>
          <a:lstStyle/>
          <a:p>
            <a:r>
              <a:rPr lang="en-US" dirty="0"/>
              <a:t>Buddhist Wheel of Life</a:t>
            </a:r>
          </a:p>
        </p:txBody>
      </p:sp>
      <p:sp>
        <p:nvSpPr>
          <p:cNvPr id="3" name="Content Placeholder 2"/>
          <p:cNvSpPr>
            <a:spLocks noGrp="1"/>
          </p:cNvSpPr>
          <p:nvPr>
            <p:ph idx="1"/>
          </p:nvPr>
        </p:nvSpPr>
        <p:spPr>
          <a:xfrm>
            <a:off x="990600" y="1752600"/>
            <a:ext cx="3810000" cy="4373563"/>
          </a:xfrm>
        </p:spPr>
        <p:txBody>
          <a:bodyPr>
            <a:normAutofit lnSpcReduction="10000"/>
          </a:bodyPr>
          <a:lstStyle/>
          <a:p>
            <a:pPr lvl="0"/>
            <a:r>
              <a:rPr lang="en-US" dirty="0"/>
              <a:t>The Wheel of Life represents </a:t>
            </a:r>
            <a:r>
              <a:rPr lang="en-US" i="1" dirty="0"/>
              <a:t>samsara.</a:t>
            </a:r>
            <a:endParaRPr lang="en-US" dirty="0"/>
          </a:p>
          <a:p>
            <a:pPr lvl="0"/>
            <a:r>
              <a:rPr lang="en-US" dirty="0"/>
              <a:t>It is portrayed in art as a reminder of essential teachings.</a:t>
            </a:r>
          </a:p>
          <a:p>
            <a:pPr lvl="0"/>
            <a:r>
              <a:rPr lang="en-US" dirty="0"/>
              <a:t>The six realms of rebirth are depicted in the second wheel.</a:t>
            </a:r>
          </a:p>
          <a:p>
            <a:pPr lvl="0"/>
            <a:r>
              <a:rPr lang="en-US" dirty="0"/>
              <a:t>The twelve links of “codependent origination” are depicted in the third wheel</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4988" y="1814018"/>
            <a:ext cx="3754212" cy="2819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a:off x="5867400" y="4737556"/>
            <a:ext cx="3124200" cy="184666"/>
          </a:xfrm>
          <a:prstGeom prst="rect">
            <a:avLst/>
          </a:prstGeom>
          <a:noFill/>
          <a:ln w="9525">
            <a:noFill/>
            <a:miter lim="800000"/>
            <a:headEnd/>
            <a:tailEnd/>
          </a:ln>
        </p:spPr>
        <p:txBody>
          <a:bodyPr wrap="square" rtlCol="0">
            <a:spAutoFit/>
          </a:bodyPr>
          <a:lstStyle/>
          <a:p>
            <a:pPr algn="r"/>
            <a:r>
              <a:rPr lang="en-US" sz="600" dirty="0" smtClean="0"/>
              <a:t>© </a:t>
            </a:r>
            <a:r>
              <a:rPr lang="en-US" sz="600" dirty="0" err="1" smtClean="0"/>
              <a:t>jejim</a:t>
            </a:r>
            <a:r>
              <a:rPr lang="en-US" sz="600" dirty="0" smtClean="0"/>
              <a:t> </a:t>
            </a:r>
            <a:r>
              <a:rPr lang="en-US" sz="600" dirty="0"/>
              <a:t>/ www.shutterstock.com</a:t>
            </a:r>
          </a:p>
        </p:txBody>
      </p:sp>
    </p:spTree>
    <p:extLst>
      <p:ext uri="{BB962C8B-B14F-4D97-AF65-F5344CB8AC3E}">
        <p14:creationId xmlns:p14="http://schemas.microsoft.com/office/powerpoint/2010/main" val="2459749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Buddha’s Footprint</a:t>
            </a:r>
          </a:p>
        </p:txBody>
      </p:sp>
      <p:sp>
        <p:nvSpPr>
          <p:cNvPr id="3" name="Content Placeholder 2"/>
          <p:cNvSpPr>
            <a:spLocks noGrp="1"/>
          </p:cNvSpPr>
          <p:nvPr>
            <p:ph idx="1"/>
          </p:nvPr>
        </p:nvSpPr>
        <p:spPr>
          <a:xfrm>
            <a:off x="1371600" y="1752600"/>
            <a:ext cx="4419600" cy="4373563"/>
          </a:xfrm>
        </p:spPr>
        <p:txBody>
          <a:bodyPr/>
          <a:lstStyle/>
          <a:p>
            <a:pPr lvl="0"/>
            <a:r>
              <a:rPr lang="en-US" dirty="0"/>
              <a:t>The Buddha’s footprint is among the tradition’s earliest visual symbols.</a:t>
            </a:r>
          </a:p>
          <a:p>
            <a:pPr lvl="0"/>
            <a:r>
              <a:rPr lang="en-US" dirty="0"/>
              <a:t>It signifies the Buddha’s passing into </a:t>
            </a:r>
            <a:r>
              <a:rPr lang="en-US" i="1" dirty="0"/>
              <a:t>nirvana.</a:t>
            </a:r>
            <a:endParaRPr lang="en-US" dirty="0"/>
          </a:p>
          <a:p>
            <a:pPr lvl="0"/>
            <a:r>
              <a:rPr lang="en-US" dirty="0"/>
              <a:t>Sometimes the footprints are in rock on the ground, as if left by the Buddha.</a:t>
            </a:r>
          </a:p>
          <a:p>
            <a:pPr lvl="0"/>
            <a:r>
              <a:rPr lang="en-US" dirty="0"/>
              <a:t>Others have been made as wooden carvings</a:t>
            </a:r>
            <a:r>
              <a:rPr lang="en-US" dirty="0" smtClean="0"/>
              <a:t>.</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3007"/>
          <a:stretch/>
        </p:blipFill>
        <p:spPr>
          <a:xfrm>
            <a:off x="6096000" y="1066800"/>
            <a:ext cx="2678537" cy="42127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6400800" y="5410200"/>
            <a:ext cx="2590800" cy="184666"/>
          </a:xfrm>
          <a:prstGeom prst="rect">
            <a:avLst/>
          </a:prstGeom>
          <a:noFill/>
          <a:ln w="9525">
            <a:noFill/>
            <a:miter lim="800000"/>
            <a:headEnd/>
            <a:tailEnd/>
          </a:ln>
        </p:spPr>
        <p:txBody>
          <a:bodyPr wrap="square" rtlCol="0">
            <a:spAutoFit/>
          </a:bodyPr>
          <a:lstStyle/>
          <a:p>
            <a:r>
              <a:rPr lang="en-US" sz="600" dirty="0" smtClean="0"/>
              <a:t>© Venus </a:t>
            </a:r>
            <a:r>
              <a:rPr lang="en-US" sz="600" dirty="0"/>
              <a:t>Angel / </a:t>
            </a:r>
            <a:r>
              <a:rPr lang="en-US" sz="600" dirty="0" err="1" smtClean="0"/>
              <a:t>www.shutterstock.com</a:t>
            </a:r>
            <a:r>
              <a:rPr lang="en-US" sz="600" dirty="0" smtClean="0"/>
              <a:t> </a:t>
            </a:r>
            <a:endParaRPr lang="en-US" sz="600" dirty="0"/>
          </a:p>
        </p:txBody>
      </p:sp>
    </p:spTree>
    <p:extLst>
      <p:ext uri="{BB962C8B-B14F-4D97-AF65-F5344CB8AC3E}">
        <p14:creationId xmlns:p14="http://schemas.microsoft.com/office/powerpoint/2010/main" val="3460005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Avalokiteshvara</a:t>
            </a:r>
            <a:endParaRPr lang="en-US" dirty="0"/>
          </a:p>
        </p:txBody>
      </p:sp>
      <p:sp>
        <p:nvSpPr>
          <p:cNvPr id="3" name="Content Placeholder 2"/>
          <p:cNvSpPr>
            <a:spLocks noGrp="1"/>
          </p:cNvSpPr>
          <p:nvPr>
            <p:ph idx="1"/>
          </p:nvPr>
        </p:nvSpPr>
        <p:spPr>
          <a:xfrm>
            <a:off x="1371600" y="1752600"/>
            <a:ext cx="4419600" cy="4373563"/>
          </a:xfrm>
        </p:spPr>
        <p:txBody>
          <a:bodyPr>
            <a:normAutofit lnSpcReduction="10000"/>
          </a:bodyPr>
          <a:lstStyle/>
          <a:p>
            <a:pPr lvl="0"/>
            <a:r>
              <a:rPr lang="en-US" dirty="0"/>
              <a:t>The </a:t>
            </a:r>
            <a:r>
              <a:rPr lang="en-US" dirty="0" smtClean="0"/>
              <a:t>multi-armed </a:t>
            </a:r>
            <a:r>
              <a:rPr lang="en-US" dirty="0" err="1"/>
              <a:t>Avalokiteshvara</a:t>
            </a:r>
            <a:r>
              <a:rPr lang="en-US" dirty="0"/>
              <a:t> is the </a:t>
            </a:r>
            <a:r>
              <a:rPr lang="en-US" i="1" dirty="0"/>
              <a:t>bodhisattva </a:t>
            </a:r>
            <a:r>
              <a:rPr lang="en-US" dirty="0"/>
              <a:t>of </a:t>
            </a:r>
            <a:r>
              <a:rPr lang="en-US" dirty="0" smtClean="0"/>
              <a:t>compassion</a:t>
            </a:r>
            <a:r>
              <a:rPr lang="en-US" dirty="0"/>
              <a:t>.</a:t>
            </a:r>
          </a:p>
          <a:p>
            <a:pPr lvl="0"/>
            <a:r>
              <a:rPr lang="en-US" dirty="0"/>
              <a:t>In China, </a:t>
            </a:r>
            <a:r>
              <a:rPr lang="en-US" dirty="0" err="1"/>
              <a:t>Avalokiteshvara</a:t>
            </a:r>
            <a:r>
              <a:rPr lang="en-US" dirty="0"/>
              <a:t> is identified in female form as </a:t>
            </a:r>
            <a:r>
              <a:rPr lang="en-US" dirty="0" err="1"/>
              <a:t>Kuan</a:t>
            </a:r>
            <a:r>
              <a:rPr lang="en-US" dirty="0"/>
              <a:t> Yin.</a:t>
            </a:r>
          </a:p>
          <a:p>
            <a:pPr lvl="0"/>
            <a:r>
              <a:rPr lang="en-US" dirty="0" err="1"/>
              <a:t>Avalokiteshvara</a:t>
            </a:r>
            <a:r>
              <a:rPr lang="en-US" dirty="0"/>
              <a:t> is known in the Tibetan language as </a:t>
            </a:r>
            <a:r>
              <a:rPr lang="en-US" dirty="0" err="1"/>
              <a:t>Chenrezig</a:t>
            </a:r>
            <a:r>
              <a:rPr lang="en-US" dirty="0"/>
              <a:t>.</a:t>
            </a:r>
          </a:p>
          <a:p>
            <a:pPr lvl="0"/>
            <a:r>
              <a:rPr lang="en-US" dirty="0"/>
              <a:t>The Dalai Lama is believed to be the incarnation of </a:t>
            </a:r>
            <a:r>
              <a:rPr lang="en-US" dirty="0" err="1"/>
              <a:t>Chenrezig</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1689556"/>
            <a:ext cx="2107184" cy="32004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a:off x="6400800" y="4966156"/>
            <a:ext cx="2514600" cy="184666"/>
          </a:xfrm>
          <a:prstGeom prst="rect">
            <a:avLst/>
          </a:prstGeom>
          <a:noFill/>
          <a:ln w="9525">
            <a:noFill/>
            <a:miter lim="800000"/>
            <a:headEnd/>
            <a:tailEnd/>
          </a:ln>
        </p:spPr>
        <p:txBody>
          <a:bodyPr wrap="square" rtlCol="0">
            <a:spAutoFit/>
          </a:bodyPr>
          <a:lstStyle/>
          <a:p>
            <a:r>
              <a:rPr lang="en-US" sz="600" dirty="0" smtClean="0"/>
              <a:t>© </a:t>
            </a:r>
            <a:r>
              <a:rPr lang="en-US" sz="600" dirty="0" err="1" smtClean="0"/>
              <a:t>Gwoeii</a:t>
            </a:r>
            <a:r>
              <a:rPr lang="en-US" sz="600" dirty="0" smtClean="0"/>
              <a:t> </a:t>
            </a:r>
            <a:r>
              <a:rPr lang="en-US" sz="600" dirty="0"/>
              <a:t>/ www.shutterstock.com</a:t>
            </a:r>
          </a:p>
        </p:txBody>
      </p:sp>
    </p:spTree>
    <p:extLst>
      <p:ext uri="{BB962C8B-B14F-4D97-AF65-F5344CB8AC3E}">
        <p14:creationId xmlns:p14="http://schemas.microsoft.com/office/powerpoint/2010/main" val="2462359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1066800"/>
            <a:ext cx="3657600" cy="533400"/>
          </a:xfrm>
        </p:spPr>
        <p:txBody>
          <a:bodyPr/>
          <a:lstStyle/>
          <a:p>
            <a:r>
              <a:rPr lang="en-US" dirty="0"/>
              <a:t>Offering of Incense</a:t>
            </a:r>
          </a:p>
        </p:txBody>
      </p:sp>
      <p:sp>
        <p:nvSpPr>
          <p:cNvPr id="3" name="Content Placeholder 2"/>
          <p:cNvSpPr>
            <a:spLocks noGrp="1"/>
          </p:cNvSpPr>
          <p:nvPr>
            <p:ph idx="1"/>
          </p:nvPr>
        </p:nvSpPr>
        <p:spPr>
          <a:xfrm>
            <a:off x="3526220" y="1752600"/>
            <a:ext cx="4931979" cy="4373563"/>
          </a:xfrm>
        </p:spPr>
        <p:txBody>
          <a:bodyPr/>
          <a:lstStyle/>
          <a:p>
            <a:pPr lvl="0"/>
            <a:r>
              <a:rPr lang="en-US" dirty="0"/>
              <a:t>Buddhists commonly make offerings of burning incense, </a:t>
            </a:r>
            <a:r>
              <a:rPr lang="en-US" dirty="0" smtClean="0"/>
              <a:t/>
            </a:r>
            <a:br>
              <a:rPr lang="en-US" dirty="0" smtClean="0"/>
            </a:br>
            <a:r>
              <a:rPr lang="en-US" dirty="0" smtClean="0"/>
              <a:t>lit </a:t>
            </a:r>
            <a:r>
              <a:rPr lang="en-US" dirty="0"/>
              <a:t>candles, or flowers.</a:t>
            </a:r>
          </a:p>
          <a:p>
            <a:pPr lvl="0"/>
            <a:r>
              <a:rPr lang="en-US" dirty="0"/>
              <a:t>This ritual act cultivates mindfulness and virtue.</a:t>
            </a:r>
          </a:p>
          <a:p>
            <a:pPr lvl="0"/>
            <a:r>
              <a:rPr lang="en-US" dirty="0"/>
              <a:t>It is believed to reduce suffering and to lead to good rebirth</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676400"/>
            <a:ext cx="2455942" cy="36839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304800" y="5486400"/>
            <a:ext cx="3124200" cy="184666"/>
          </a:xfrm>
          <a:prstGeom prst="rect">
            <a:avLst/>
          </a:prstGeom>
          <a:noFill/>
          <a:ln w="9525">
            <a:noFill/>
            <a:miter lim="800000"/>
            <a:headEnd/>
            <a:tailEnd/>
          </a:ln>
        </p:spPr>
        <p:txBody>
          <a:bodyPr wrap="square" rtlCol="0">
            <a:spAutoFit/>
          </a:bodyPr>
          <a:lstStyle/>
          <a:p>
            <a:r>
              <a:rPr lang="en-US" sz="600" dirty="0" smtClean="0"/>
              <a:t>© TonyV3112 / </a:t>
            </a:r>
            <a:r>
              <a:rPr lang="en-US" sz="600" dirty="0"/>
              <a:t>www.shutterstock.com</a:t>
            </a:r>
          </a:p>
        </p:txBody>
      </p:sp>
    </p:spTree>
    <p:extLst>
      <p:ext uri="{BB962C8B-B14F-4D97-AF65-F5344CB8AC3E}">
        <p14:creationId xmlns:p14="http://schemas.microsoft.com/office/powerpoint/2010/main" val="1053788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Tibetan Prayer Wheel</a:t>
            </a:r>
          </a:p>
        </p:txBody>
      </p:sp>
      <p:sp>
        <p:nvSpPr>
          <p:cNvPr id="3" name="Content Placeholder 2"/>
          <p:cNvSpPr>
            <a:spLocks noGrp="1"/>
          </p:cNvSpPr>
          <p:nvPr>
            <p:ph idx="1"/>
          </p:nvPr>
        </p:nvSpPr>
        <p:spPr>
          <a:xfrm>
            <a:off x="1066800" y="1752600"/>
            <a:ext cx="3962400" cy="4373563"/>
          </a:xfrm>
        </p:spPr>
        <p:txBody>
          <a:bodyPr>
            <a:normAutofit/>
          </a:bodyPr>
          <a:lstStyle/>
          <a:p>
            <a:pPr lvl="0"/>
            <a:r>
              <a:rPr lang="en-US" dirty="0"/>
              <a:t>The wheel is a common Buddhist symbol.</a:t>
            </a:r>
          </a:p>
          <a:p>
            <a:pPr lvl="0"/>
            <a:r>
              <a:rPr lang="en-US" dirty="0"/>
              <a:t>Tibetan Buddhists commonly use prayer wheels, adorning them with essential teachings in the form of prayers.</a:t>
            </a:r>
          </a:p>
          <a:p>
            <a:pPr lvl="0"/>
            <a:r>
              <a:rPr lang="en-US" dirty="0"/>
              <a:t>Spinning the wheel is believed to have the same effect as speaking the prayers</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219200"/>
            <a:ext cx="2946400" cy="4419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bwMode="auto">
          <a:xfrm>
            <a:off x="5486400" y="5804356"/>
            <a:ext cx="3124200" cy="184666"/>
          </a:xfrm>
          <a:prstGeom prst="rect">
            <a:avLst/>
          </a:prstGeom>
          <a:noFill/>
          <a:ln w="9525">
            <a:noFill/>
            <a:miter lim="800000"/>
            <a:headEnd/>
            <a:tailEnd/>
          </a:ln>
        </p:spPr>
        <p:txBody>
          <a:bodyPr wrap="square" rtlCol="0">
            <a:spAutoFit/>
          </a:bodyPr>
          <a:lstStyle/>
          <a:p>
            <a:pPr algn="r"/>
            <a:r>
              <a:rPr lang="en-US" sz="600" dirty="0" smtClean="0"/>
              <a:t>© Pius Lee / </a:t>
            </a:r>
            <a:r>
              <a:rPr lang="en-US" sz="600" dirty="0"/>
              <a:t>www.shutterstock.com</a:t>
            </a:r>
          </a:p>
        </p:txBody>
      </p:sp>
    </p:spTree>
    <p:extLst>
      <p:ext uri="{BB962C8B-B14F-4D97-AF65-F5344CB8AC3E}">
        <p14:creationId xmlns:p14="http://schemas.microsoft.com/office/powerpoint/2010/main" val="1912998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Mandala</a:t>
            </a:r>
          </a:p>
        </p:txBody>
      </p:sp>
      <p:sp>
        <p:nvSpPr>
          <p:cNvPr id="3" name="Content Placeholder 2"/>
          <p:cNvSpPr>
            <a:spLocks noGrp="1"/>
          </p:cNvSpPr>
          <p:nvPr>
            <p:ph idx="1"/>
          </p:nvPr>
        </p:nvSpPr>
        <p:spPr>
          <a:xfrm>
            <a:off x="1143000" y="1752600"/>
            <a:ext cx="4419600" cy="4373563"/>
          </a:xfrm>
        </p:spPr>
        <p:txBody>
          <a:bodyPr/>
          <a:lstStyle/>
          <a:p>
            <a:pPr lvl="0"/>
            <a:r>
              <a:rPr lang="en-US" dirty="0"/>
              <a:t>The </a:t>
            </a:r>
            <a:r>
              <a:rPr lang="en-US" i="1" dirty="0" err="1"/>
              <a:t>tangka</a:t>
            </a:r>
            <a:r>
              <a:rPr lang="en-US" i="1" dirty="0"/>
              <a:t> </a:t>
            </a:r>
            <a:r>
              <a:rPr lang="en-US" dirty="0"/>
              <a:t>is a painting on cloth with embroidery.</a:t>
            </a:r>
          </a:p>
          <a:p>
            <a:pPr lvl="0"/>
            <a:r>
              <a:rPr lang="en-US" i="1" dirty="0" err="1"/>
              <a:t>Tangkas</a:t>
            </a:r>
            <a:r>
              <a:rPr lang="en-US" i="1" dirty="0"/>
              <a:t> </a:t>
            </a:r>
            <a:r>
              <a:rPr lang="en-US" dirty="0"/>
              <a:t>are used in Tibetan Buddhism and often portray mandalas.</a:t>
            </a:r>
          </a:p>
          <a:p>
            <a:pPr lvl="0"/>
            <a:r>
              <a:rPr lang="en-US" dirty="0"/>
              <a:t>The Wheel of Life features twelve links of “codependent origination</a:t>
            </a:r>
            <a:r>
              <a:rPr lang="en-US" dirty="0" smtClean="0"/>
              <a:t>.”</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974" t="6897" r="8240" b="6897"/>
          <a:stretch/>
        </p:blipFill>
        <p:spPr>
          <a:xfrm>
            <a:off x="5638800" y="1602311"/>
            <a:ext cx="3124201" cy="3810000"/>
          </a:xfrm>
          <a:prstGeom prst="rect">
            <a:avLst/>
          </a:prstGeom>
        </p:spPr>
      </p:pic>
      <p:sp>
        <p:nvSpPr>
          <p:cNvPr id="5" name="TextBox 4"/>
          <p:cNvSpPr txBox="1"/>
          <p:nvPr/>
        </p:nvSpPr>
        <p:spPr bwMode="auto">
          <a:xfrm>
            <a:off x="5638800" y="5394960"/>
            <a:ext cx="3124200" cy="184666"/>
          </a:xfrm>
          <a:prstGeom prst="rect">
            <a:avLst/>
          </a:prstGeom>
          <a:noFill/>
          <a:ln w="9525">
            <a:noFill/>
            <a:miter lim="800000"/>
            <a:headEnd/>
            <a:tailEnd/>
          </a:ln>
        </p:spPr>
        <p:txBody>
          <a:bodyPr wrap="square" rtlCol="0">
            <a:spAutoFit/>
          </a:bodyPr>
          <a:lstStyle/>
          <a:p>
            <a:pPr algn="r"/>
            <a:r>
              <a:rPr lang="en-US" sz="600" dirty="0" smtClean="0"/>
              <a:t>© </a:t>
            </a:r>
            <a:r>
              <a:rPr lang="en-US" sz="600" dirty="0" err="1" smtClean="0"/>
              <a:t>Zzvet</a:t>
            </a:r>
            <a:r>
              <a:rPr lang="en-US" sz="600" dirty="0" smtClean="0"/>
              <a:t> / </a:t>
            </a:r>
            <a:r>
              <a:rPr lang="en-US" sz="600" dirty="0"/>
              <a:t>www.shutterstock.com</a:t>
            </a:r>
          </a:p>
        </p:txBody>
      </p:sp>
    </p:spTree>
    <p:extLst>
      <p:ext uri="{BB962C8B-B14F-4D97-AF65-F5344CB8AC3E}">
        <p14:creationId xmlns:p14="http://schemas.microsoft.com/office/powerpoint/2010/main" val="820507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1552" y="1066800"/>
            <a:ext cx="3962400" cy="533400"/>
          </a:xfrm>
        </p:spPr>
        <p:txBody>
          <a:bodyPr/>
          <a:lstStyle/>
          <a:p>
            <a:r>
              <a:rPr lang="en-US" dirty="0"/>
              <a:t>Emaciated Buddha</a:t>
            </a:r>
          </a:p>
        </p:txBody>
      </p:sp>
      <p:sp>
        <p:nvSpPr>
          <p:cNvPr id="3" name="Content Placeholder 2"/>
          <p:cNvSpPr>
            <a:spLocks noGrp="1"/>
          </p:cNvSpPr>
          <p:nvPr>
            <p:ph idx="1"/>
          </p:nvPr>
        </p:nvSpPr>
        <p:spPr>
          <a:xfrm>
            <a:off x="3962400" y="1752600"/>
            <a:ext cx="4800600" cy="4373563"/>
          </a:xfrm>
        </p:spPr>
        <p:txBody>
          <a:bodyPr/>
          <a:lstStyle/>
          <a:p>
            <a:pPr lvl="0"/>
            <a:r>
              <a:rPr lang="en-US" dirty="0"/>
              <a:t>Prior to his enlightenment, Gautama practiced extreme asceticism.</a:t>
            </a:r>
          </a:p>
          <a:p>
            <a:pPr lvl="0"/>
            <a:r>
              <a:rPr lang="en-US" dirty="0"/>
              <a:t>Gautama chose instead the Middle Way of moderation.</a:t>
            </a:r>
          </a:p>
          <a:p>
            <a:pPr lvl="0"/>
            <a:r>
              <a:rPr lang="en-US" dirty="0"/>
              <a:t>Buddhist monks and nuns commonly avoid consuming food after noon</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990600"/>
            <a:ext cx="3009161"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381000" y="5562600"/>
            <a:ext cx="3124200" cy="184666"/>
          </a:xfrm>
          <a:prstGeom prst="rect">
            <a:avLst/>
          </a:prstGeom>
          <a:noFill/>
          <a:ln w="9525">
            <a:noFill/>
            <a:miter lim="800000"/>
            <a:headEnd/>
            <a:tailEnd/>
          </a:ln>
        </p:spPr>
        <p:txBody>
          <a:bodyPr wrap="square" rtlCol="0">
            <a:spAutoFit/>
          </a:bodyPr>
          <a:lstStyle/>
          <a:p>
            <a:r>
              <a:rPr lang="en-US" sz="600" dirty="0" smtClean="0"/>
              <a:t>© </a:t>
            </a:r>
            <a:r>
              <a:rPr lang="en-US" sz="600" dirty="0" err="1" smtClean="0"/>
              <a:t>javarman</a:t>
            </a:r>
            <a:r>
              <a:rPr lang="en-US" sz="600" dirty="0" smtClean="0"/>
              <a:t> </a:t>
            </a:r>
            <a:r>
              <a:rPr lang="en-US" sz="600" dirty="0"/>
              <a:t>/ www.shutterstock.com</a:t>
            </a:r>
          </a:p>
        </p:txBody>
      </p:sp>
    </p:spTree>
    <p:extLst>
      <p:ext uri="{BB962C8B-B14F-4D97-AF65-F5344CB8AC3E}">
        <p14:creationId xmlns:p14="http://schemas.microsoft.com/office/powerpoint/2010/main" val="820205397"/>
      </p:ext>
    </p:extLst>
  </p:cSld>
  <p:clrMapOvr>
    <a:masterClrMapping/>
  </p:clrMapOvr>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 Presentation template</Template>
  <TotalTime>70</TotalTime>
  <Words>1542</Words>
  <Application>Microsoft Macintosh PowerPoint</Application>
  <PresentationFormat>On-screen Show (4:3)</PresentationFormat>
  <Paragraphs>90</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LIC Presentation template</vt:lpstr>
      <vt:lpstr>Chapter 4: Buddhism</vt:lpstr>
      <vt:lpstr>Impermanence</vt:lpstr>
      <vt:lpstr>Buddhist Wheel of Life</vt:lpstr>
      <vt:lpstr>Buddha’s Footprint</vt:lpstr>
      <vt:lpstr>Avalokiteshvara</vt:lpstr>
      <vt:lpstr>Offering of Incense</vt:lpstr>
      <vt:lpstr>Tibetan Prayer Wheel</vt:lpstr>
      <vt:lpstr>Mandala</vt:lpstr>
      <vt:lpstr>Emaciated Buddha</vt:lpstr>
      <vt:lpstr>Earth-Touching Buddha</vt:lpstr>
      <vt:lpstr>Standing Buddha</vt:lpstr>
      <vt:lpstr>Laughing Buddha</vt:lpstr>
      <vt:lpstr>Reclining Buddha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Kristin Gudmundson</cp:lastModifiedBy>
  <cp:revision>27</cp:revision>
  <dcterms:created xsi:type="dcterms:W3CDTF">2011-01-10T17:35:40Z</dcterms:created>
  <dcterms:modified xsi:type="dcterms:W3CDTF">2015-01-09T02:34:01Z</dcterms:modified>
</cp:coreProperties>
</file>