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2880">
          <p15:clr>
            <a:srgbClr val="A4A3A4"/>
          </p15:clr>
        </p15:guide>
        <p15:guide id="3" pos="1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Ellair" initials="SE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00"/>
    <a:srgbClr val="4332B3"/>
    <a:srgbClr val="4D3ACF"/>
    <a:srgbClr val="C80000"/>
    <a:srgbClr val="823EC1"/>
    <a:srgbClr val="3BA4CF"/>
    <a:srgbClr val="332082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5" autoAdjust="0"/>
    <p:restoredTop sz="87896" autoAdjust="0"/>
  </p:normalViewPr>
  <p:slideViewPr>
    <p:cSldViewPr>
      <p:cViewPr varScale="1">
        <p:scale>
          <a:sx n="80" d="100"/>
          <a:sy n="80" d="100"/>
        </p:scale>
        <p:origin x="1632" y="84"/>
      </p:cViewPr>
      <p:guideLst>
        <p:guide orient="horz" pos="1200"/>
        <p:guide pos="2880"/>
        <p:guide pos="1296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6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8581FD-550E-4F26-B0B7-EB647264A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00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PowerPoint is designed for teachers who would like to provide more in-depth information regarding miracles in the synoptic Gospels. It should be used in conjunction with learning experience 6.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7618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53B36-6F5C-402F-9D8D-CDB9A994B15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translation helps us understand that Jesus demonstrates his own power in the miracles and allows people to experience God’s power through him.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555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F4565-0C10-475C-AB6E-FBD75C27279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synoptic Gospels provide us with four different kinds of miracles. In learning experience 6, students will have to read a miracle story and identify what type of miracle is found in the story.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3129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1F7F8-25A2-4480-B28C-AA9113955A7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200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01E07-2D44-4B51-9FF7-D1ABBA72E3B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healing of the leper at the beginning of Mark’s Gospel illustrates this point. </a:t>
            </a:r>
            <a:endParaRPr lang="en-US" dirty="0" smtClean="0">
              <a:effectLst/>
            </a:endParaRP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48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5A475-7D44-4833-9AA5-B98DE36E1FA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may wish to have the students locate and read Matthew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10:7‒8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28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84FDC-F7EF-4439-A842-3BABFA1656F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healing of the ten lepers is unique to the Gospel of Luke and illustrates these points well.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154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EDEDF-002B-4537-A54C-42CE0E05A8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Notes: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may choose to have students share their responses in pairs, small groups, or with the whole class.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095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1296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467600" y="6019800"/>
            <a:ext cx="1295400" cy="15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800"/>
            </a:lvl1pPr>
          </a:lstStyle>
          <a:p>
            <a:pPr>
              <a:defRPr/>
            </a:pPr>
            <a:r>
              <a:rPr lang="en-US" dirty="0" smtClean="0"/>
              <a:t>Document #: TX000000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174DD-0A7C-4E43-A7F1-A9352066A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B3152-2CAA-489E-A4B9-B4E234702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4B11-1131-47BF-A1EA-20D3CFFE5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283B3-1FBD-4CC0-B434-8093E88E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C500-17B0-4036-80A3-1CE269182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712A-49ED-4D2B-8F49-A0DD560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A38F2-15D0-4478-A507-BE90CD0F1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D61A4-7BC0-4D69-A5A0-886F0554C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CD283-E662-481B-A841-356D642A2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C0EEE4-B1FF-4A42-9919-29548DB51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5146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/>
              <a:t>The Miracles of Jesus 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467600" y="6019800"/>
            <a:ext cx="1524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Document #: </a:t>
            </a:r>
            <a:r>
              <a:rPr lang="en-US" sz="800" dirty="0" smtClean="0">
                <a:solidFill>
                  <a:schemeClr val="bg2"/>
                </a:solidFill>
              </a:rPr>
              <a:t>TX004712</a:t>
            </a:r>
            <a:endParaRPr lang="en-US" sz="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990600" y="138178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66FF"/>
                </a:solidFill>
              </a:rPr>
              <a:t>Miracle</a:t>
            </a:r>
            <a:r>
              <a:rPr lang="en-US" sz="2800" b="1" dirty="0"/>
              <a:t> Defined </a:t>
            </a:r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066800" y="2438400"/>
            <a:ext cx="365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/>
              <a:t>The word that is translated into English as “miracle” is the Greek word</a:t>
            </a:r>
            <a:r>
              <a:rPr lang="en-US" sz="2000" i="1" dirty="0"/>
              <a:t> </a:t>
            </a:r>
            <a:r>
              <a:rPr lang="en-US" sz="2000" i="1" dirty="0" err="1"/>
              <a:t>dynameis</a:t>
            </a:r>
            <a:r>
              <a:rPr lang="en-US" sz="2000" dirty="0"/>
              <a:t>. </a:t>
            </a:r>
            <a:endParaRPr lang="en-US" sz="2000" dirty="0" smtClean="0"/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A more literal translation is “act of power.”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675712">
            <a:off x="7012104" y="5638787"/>
            <a:ext cx="2362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soliman</a:t>
            </a: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 design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9" name="Picture 8" descr="Slide 2_shutterstock_1920105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368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66800" y="2553831"/>
            <a:ext cx="297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/>
              <a:t>Healing </a:t>
            </a:r>
            <a:r>
              <a:rPr lang="en-US" sz="2000" dirty="0" smtClean="0"/>
              <a:t>Miracles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 smtClean="0"/>
              <a:t>Exorcisms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Nature </a:t>
            </a:r>
            <a:r>
              <a:rPr lang="en-US" sz="2000" dirty="0" smtClean="0"/>
              <a:t>Miracles</a:t>
            </a:r>
          </a:p>
          <a:p>
            <a:pPr lvl="0"/>
            <a:r>
              <a:rPr lang="en-US" sz="2000" dirty="0" smtClean="0"/>
              <a:t> </a:t>
            </a:r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Restoration of Life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914400" y="1027093"/>
            <a:ext cx="655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Types of Miracles Found in the </a:t>
            </a:r>
            <a:r>
              <a:rPr lang="en-US" sz="2800" b="1" dirty="0">
                <a:solidFill>
                  <a:srgbClr val="3366FF"/>
                </a:solidFill>
              </a:rPr>
              <a:t>Synoptic Gospels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91000" y="6032956"/>
            <a:ext cx="2362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Nancy Bauer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4" name="Picture 3" descr="Slide 3_shutterstock_15430369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4191000" cy="4076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990600" y="84838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The Reign of God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143000" y="1645384"/>
            <a:ext cx="701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/>
              <a:t>The miracles are a significant way in which Jesus proclaims the Reign of God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Through miracles, Jesus demonstrates that the Reign of God has both already begun and is not yet fully realized. 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752600" y="6303298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Tiberiu</a:t>
            </a: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 Stan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4" name="Picture 3" descr="Slide 4_shutterstock_2160488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50384"/>
            <a:ext cx="5585156" cy="26115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200" y="2286000"/>
            <a:ext cx="3733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/>
              <a:t>Jesus often instructs those whom he has helped or healed not to speak of the miracle to others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Biblical scholars call this the “messianic secret.”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105400" y="6261556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iStock.com</a:t>
            </a: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fizia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838200" y="115318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3366FF"/>
                </a:solidFill>
              </a:rPr>
              <a:t>Gospel</a:t>
            </a:r>
            <a:r>
              <a:rPr lang="en-US" sz="2800" b="1" dirty="0"/>
              <a:t> of Mark </a:t>
            </a:r>
          </a:p>
        </p:txBody>
      </p:sp>
      <p:pic>
        <p:nvPicPr>
          <p:cNvPr id="5" name="Picture 4" descr="Slide 5_iStock_4905881_Lar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800100"/>
            <a:ext cx="3581400" cy="5372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890587" y="772180"/>
            <a:ext cx="7720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3366FF"/>
                </a:solidFill>
              </a:rPr>
              <a:t>Gospel</a:t>
            </a:r>
            <a:r>
              <a:rPr lang="en-US" sz="2800" b="1" dirty="0"/>
              <a:t> of Matthew 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066800" y="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057400" y="381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95400" y="1645384"/>
            <a:ext cx="7010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/>
              <a:t>Jesus reinforces his teaching about the coming of God’s Kingdom and its salvific act by performing miracles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Jesus commissions the Apostles to preach the Kingdom with authority and to follow his example.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95400" y="6259684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Renata</a:t>
            </a: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Sedmakova</a:t>
            </a: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 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6" name="Picture 5" descr="Slide 6_shutterstock_12657136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2" b="4488"/>
          <a:stretch/>
        </p:blipFill>
        <p:spPr>
          <a:xfrm>
            <a:off x="1360067" y="3581400"/>
            <a:ext cx="6945733" cy="2595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3505200" y="130558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3366FF"/>
                </a:solidFill>
              </a:rPr>
              <a:t>Gospel</a:t>
            </a:r>
            <a:r>
              <a:rPr lang="en-US" sz="2800" b="1" dirty="0"/>
              <a:t> of Luke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00600" y="2169855"/>
            <a:ext cx="3962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/>
              <a:t>Jesus consistently teaches that everyone is included and invited to the Reign of God</a:t>
            </a:r>
            <a:r>
              <a:rPr lang="en-US" sz="2000" dirty="0" smtClean="0"/>
              <a:t>.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Jesus’ miracles often demonstrate this point as he reaches out to sinners and outcasts.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21284866">
            <a:off x="1300302" y="6051267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Stephen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Orsillo</a:t>
            </a: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9" name="Picture 8" descr="Slide 7_shutterstock_918994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62" y="914400"/>
            <a:ext cx="3363638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85800" y="115318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For Reflection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14400" y="213360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/>
              <a:t>Which of Jesus’ miracles do you recall</a:t>
            </a:r>
            <a:r>
              <a:rPr lang="en-US" sz="2000" dirty="0" smtClean="0"/>
              <a:t>?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What miracle of Jesus most speaks to </a:t>
            </a:r>
            <a:r>
              <a:rPr lang="en-US" sz="2000" dirty="0" smtClean="0"/>
              <a:t>you?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In what way does that miracle speak to an “act of power” or God’s power acting through Jesus</a:t>
            </a:r>
            <a:r>
              <a:rPr lang="en-US" sz="2000" dirty="0" smtClean="0"/>
              <a:t>?</a:t>
            </a:r>
          </a:p>
          <a:p>
            <a:pPr lvl="0"/>
            <a:endParaRPr lang="en-US" sz="2000" dirty="0"/>
          </a:p>
          <a:p>
            <a:pPr marL="342900" lvl="0" indent="-342900">
              <a:buFont typeface="Arial"/>
              <a:buChar char="•"/>
            </a:pPr>
            <a:r>
              <a:rPr lang="en-US" sz="2000" dirty="0"/>
              <a:t>How do the miracles of Jesus strengthen your belief in him?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793832">
            <a:off x="6666575" y="5753859"/>
            <a:ext cx="23622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rgbClr val="7F7F7F"/>
                </a:solidFill>
                <a:latin typeface="Arial"/>
                <a:ea typeface="Calibri"/>
                <a:cs typeface="Arial"/>
              </a:rPr>
              <a:t>© Tad Denson / </a:t>
            </a:r>
            <a:r>
              <a:rPr lang="en-US" sz="800" dirty="0" err="1">
                <a:solidFill>
                  <a:srgbClr val="7F7F7F"/>
                </a:solidFill>
                <a:latin typeface="Arial"/>
                <a:ea typeface="Calibri"/>
                <a:cs typeface="Arial"/>
              </a:rPr>
              <a:t>Shutterstock.com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pic>
        <p:nvPicPr>
          <p:cNvPr id="9" name="Picture 8" descr="Slide 8_shutterstock_1585189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r="11328" b="7500"/>
          <a:stretch/>
        </p:blipFill>
        <p:spPr>
          <a:xfrm>
            <a:off x="6431280" y="1219200"/>
            <a:ext cx="2560320" cy="4511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3611</TotalTime>
  <Words>465</Words>
  <Application>Microsoft Office PowerPoint</Application>
  <PresentationFormat>On-screen Show (4:3)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Design</vt:lpstr>
      <vt:lpstr>The Miracles of Jesus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Independent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God &amp; Being Found by God</dc:title>
  <dc:creator>Caren Yang</dc:creator>
  <cp:lastModifiedBy>Brooke Saron</cp:lastModifiedBy>
  <cp:revision>362</cp:revision>
  <dcterms:created xsi:type="dcterms:W3CDTF">2009-06-22T14:27:32Z</dcterms:created>
  <dcterms:modified xsi:type="dcterms:W3CDTF">2015-04-02T18:56:33Z</dcterms:modified>
</cp:coreProperties>
</file>