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82" autoAdjust="0"/>
    <p:restoredTop sz="76046" autoAdjust="0"/>
  </p:normalViewPr>
  <p:slideViewPr>
    <p:cSldViewPr>
      <p:cViewPr varScale="1">
        <p:scale>
          <a:sx n="80" d="100"/>
          <a:sy n="80" d="100"/>
        </p:scale>
        <p:origin x="1650"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312103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fruits of the Spirit found in Galatians 5:22–23, as quoted in article 9 of the student book. Ask for examples of how these qualities would help us to focus on the well-being of others during an ordinary school 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Spirit teaches the community to pray through Sacred Tradition, and also inspires us to pray in our own words. Discuss our need to rely on the Spirit when we have no words for prayer, as in times of confusion or suffering.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With the students, brainstorm ordinary charisms seen within your school community. If your school is associated with a religious order, discuss how the </a:t>
            </a:r>
            <a:r>
              <a:rPr lang="en-US" sz="1200" kern="1200" dirty="0" err="1" smtClean="0">
                <a:solidFill>
                  <a:schemeClr val="tx1"/>
                </a:solidFill>
                <a:latin typeface="+mn-lt"/>
                <a:ea typeface="+mn-ea"/>
                <a:cs typeface="+mn-cs"/>
              </a:rPr>
              <a:t>charism</a:t>
            </a:r>
            <a:r>
              <a:rPr lang="en-US" sz="1200" kern="1200" dirty="0" smtClean="0">
                <a:solidFill>
                  <a:schemeClr val="tx1"/>
                </a:solidFill>
                <a:latin typeface="+mn-lt"/>
                <a:ea typeface="+mn-ea"/>
                <a:cs typeface="+mn-cs"/>
              </a:rPr>
              <a:t> of the founder is seen in the school’s mission or character.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doctrine of infallibility, as found in article 10 of the student 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the sidebar in article 10 of the </a:t>
            </a:r>
            <a:r>
              <a:rPr lang="en-US" sz="1200" kern="1200" smtClean="0">
                <a:solidFill>
                  <a:schemeClr val="tx1"/>
                </a:solidFill>
                <a:latin typeface="+mn-lt"/>
                <a:ea typeface="+mn-ea"/>
                <a:cs typeface="+mn-cs"/>
              </a:rPr>
              <a:t>student book, </a:t>
            </a:r>
            <a:r>
              <a:rPr lang="en-US" sz="1200" kern="1200" dirty="0" smtClean="0">
                <a:solidFill>
                  <a:schemeClr val="tx1"/>
                </a:solidFill>
                <a:latin typeface="+mn-lt"/>
                <a:ea typeface="+mn-ea"/>
                <a:cs typeface="+mn-cs"/>
              </a:rPr>
              <a:t>“A Challenge from Pope Benedict XVI to Youth.” Ask for examples of how young people can make a difference through the power of the Holy Spirit.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definition of </a:t>
            </a:r>
            <a:r>
              <a:rPr lang="en-US" sz="1200" i="1" kern="1200" dirty="0" smtClean="0">
                <a:solidFill>
                  <a:schemeClr val="tx1"/>
                </a:solidFill>
                <a:latin typeface="+mn-lt"/>
                <a:ea typeface="+mn-ea"/>
                <a:cs typeface="+mn-cs"/>
              </a:rPr>
              <a:t>Trinity</a:t>
            </a:r>
            <a:r>
              <a:rPr lang="en-US" sz="1200" kern="1200" dirty="0" smtClean="0">
                <a:solidFill>
                  <a:schemeClr val="tx1"/>
                </a:solidFill>
                <a:latin typeface="+mn-lt"/>
                <a:ea typeface="+mn-ea"/>
                <a:cs typeface="+mn-cs"/>
              </a:rPr>
              <a:t>, as in article 4 of the student book.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the mission of the Church includes sharing the Good News, and following Jesus in his example of poverty, obedience, service, and self-sacrifice. Ask the question that concludes article 4 of the student book, “Where do you see the Holy Spirit at work in the Church?”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the account of Pentecost in Acts 2:1–13. Explain that the Holy Spirit is poured out on all who are baptized, not only on those original followers. Referring to the sidebar in article 4 of the student book, “Being Open to the Spirit,” discuss how the Holy Spirit works in us.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the analogy of the birth of a child to that of the Church, as at the beginning of article 6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definitions of the terms in the first bullet point, as in article 7 of the student book. These elements of the Church’s works are discussed in the next slides.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identify the result of the Apostles’ preaching on Pentecost (three thousand people were baptized). Discuss modern-day examples of this element of the Spirit’s work, asking for examples of leaders or events that the Spirit uses to build the Church.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Using the example of the dramatic transformation of Jesus’ followers, discuss the ability of the Holy Spirit to inspire us and give us courage. Ask for examples of holy men and women who seemed to be on fire with the love of God.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Note that as members of the Body of Christ, we are not alone as we try to be good and holy people: we have the grace offered by the Holy Spirit supporting us. Ask for ways that we can access that grace (Sacraments, community, prayer).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Holy Spirit</a:t>
            </a:r>
            <a:br>
              <a:rPr lang="en-US" dirty="0" smtClean="0"/>
            </a:br>
            <a:r>
              <a:rPr lang="en-US" dirty="0" smtClean="0"/>
              <a:t>and the 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t>The Church</a:t>
            </a:r>
          </a:p>
          <a:p>
            <a:pPr marL="0" indent="0" algn="ctr">
              <a:buNone/>
            </a:pPr>
            <a:r>
              <a:rPr lang="en-US" dirty="0"/>
              <a:t>Unit 1, Chapter </a:t>
            </a:r>
            <a:r>
              <a:rPr lang="en-US" dirty="0" smtClean="0"/>
              <a:t>2</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TX005552</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According to the Holy Spirit</a:t>
            </a:r>
            <a:endParaRPr lang="en-US" dirty="0"/>
          </a:p>
        </p:txBody>
      </p:sp>
      <p:sp>
        <p:nvSpPr>
          <p:cNvPr id="7" name="Text Placeholder 3"/>
          <p:cNvSpPr>
            <a:spLocks noGrp="1"/>
          </p:cNvSpPr>
          <p:nvPr>
            <p:ph idx="1"/>
          </p:nvPr>
        </p:nvSpPr>
        <p:spPr>
          <a:prstGeom prst="rect">
            <a:avLst/>
          </a:prstGeom>
        </p:spPr>
        <p:txBody>
          <a:bodyPr/>
          <a:lstStyle/>
          <a:p>
            <a:r>
              <a:rPr lang="en-US" dirty="0" smtClean="0"/>
              <a:t>When we ignore the Holy Spirit, we focus on the gratification of our own needs.</a:t>
            </a:r>
          </a:p>
          <a:p>
            <a:r>
              <a:rPr lang="en-US" dirty="0" smtClean="0"/>
              <a:t>When we live in the </a:t>
            </a:r>
            <a:br>
              <a:rPr lang="en-US" dirty="0" smtClean="0"/>
            </a:br>
            <a:r>
              <a:rPr lang="en-US" dirty="0" smtClean="0"/>
              <a:t>Holy Spirit, we focus </a:t>
            </a:r>
            <a:br>
              <a:rPr lang="en-US" dirty="0" smtClean="0"/>
            </a:br>
            <a:r>
              <a:rPr lang="en-US" dirty="0" smtClean="0"/>
              <a:t>on the well-being of </a:t>
            </a:r>
            <a:br>
              <a:rPr lang="en-US" dirty="0" smtClean="0"/>
            </a:br>
            <a:r>
              <a:rPr lang="en-US" dirty="0" smtClean="0"/>
              <a:t>others. </a:t>
            </a:r>
          </a:p>
          <a:p>
            <a:r>
              <a:rPr lang="en-US" dirty="0" smtClean="0"/>
              <a:t>The Holy Spirit allows </a:t>
            </a:r>
            <a:br>
              <a:rPr lang="en-US" dirty="0" smtClean="0"/>
            </a:br>
            <a:r>
              <a:rPr lang="en-US" dirty="0" smtClean="0"/>
              <a:t>us to deepen our </a:t>
            </a:r>
            <a:br>
              <a:rPr lang="en-US" dirty="0" smtClean="0"/>
            </a:br>
            <a:r>
              <a:rPr lang="en-US" dirty="0" smtClean="0"/>
              <a:t>relationship with God.</a:t>
            </a:r>
          </a:p>
        </p:txBody>
      </p:sp>
      <p:sp>
        <p:nvSpPr>
          <p:cNvPr id="6" name="TextBox 5"/>
          <p:cNvSpPr txBox="1"/>
          <p:nvPr/>
        </p:nvSpPr>
        <p:spPr bwMode="auto">
          <a:xfrm>
            <a:off x="5105400" y="58043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Lisa F Young / Shutterstock.com</a:t>
            </a:r>
            <a:endParaRPr lang="en-US" sz="800" dirty="0">
              <a:solidFill>
                <a:schemeClr val="bg1">
                  <a:lumMod val="65000"/>
                </a:schemeClr>
              </a:solidFill>
            </a:endParaRPr>
          </a:p>
        </p:txBody>
      </p:sp>
      <p:pic>
        <p:nvPicPr>
          <p:cNvPr id="5" name="Picture 4" descr="C2S10-12639391Shutterstock.jpg"/>
          <p:cNvPicPr>
            <a:picLocks noChangeAspect="1"/>
          </p:cNvPicPr>
          <p:nvPr/>
        </p:nvPicPr>
        <p:blipFill>
          <a:blip r:embed="rId3" cstate="print"/>
          <a:stretch>
            <a:fillRect/>
          </a:stretch>
        </p:blipFill>
        <p:spPr>
          <a:xfrm>
            <a:off x="5029200" y="2756356"/>
            <a:ext cx="3352800" cy="29893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TextBox 10"/>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Teaching of the Holy Spirit</a:t>
            </a:r>
            <a:endParaRPr lang="en-US" dirty="0"/>
          </a:p>
        </p:txBody>
      </p:sp>
      <p:sp>
        <p:nvSpPr>
          <p:cNvPr id="7" name="Text Placeholder 3"/>
          <p:cNvSpPr>
            <a:spLocks noGrp="1"/>
          </p:cNvSpPr>
          <p:nvPr>
            <p:ph idx="1"/>
          </p:nvPr>
        </p:nvSpPr>
        <p:spPr>
          <a:xfrm>
            <a:off x="3581400" y="1752600"/>
            <a:ext cx="4267200" cy="4373563"/>
          </a:xfrm>
          <a:prstGeom prst="rect">
            <a:avLst/>
          </a:prstGeom>
        </p:spPr>
        <p:txBody>
          <a:bodyPr/>
          <a:lstStyle/>
          <a:p>
            <a:r>
              <a:rPr lang="en-US" dirty="0" smtClean="0"/>
              <a:t>The Holy Spirit helps us to understand the truths of faith.</a:t>
            </a:r>
          </a:p>
          <a:p>
            <a:r>
              <a:rPr lang="en-US" dirty="0" smtClean="0"/>
              <a:t>The Holy Spirit teaches us to pray.</a:t>
            </a:r>
          </a:p>
          <a:p>
            <a:endParaRPr lang="en-US" dirty="0"/>
          </a:p>
        </p:txBody>
      </p:sp>
      <p:sp>
        <p:nvSpPr>
          <p:cNvPr id="6" name="TextBox 5"/>
          <p:cNvSpPr txBox="1"/>
          <p:nvPr/>
        </p:nvSpPr>
        <p:spPr bwMode="auto">
          <a:xfrm>
            <a:off x="1038949" y="54233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AlexandreNunes</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 name="Picture 4" descr="C2S11-61383778Shutterstock.jpg"/>
          <p:cNvPicPr>
            <a:picLocks noChangeAspect="1"/>
          </p:cNvPicPr>
          <p:nvPr/>
        </p:nvPicPr>
        <p:blipFill>
          <a:blip r:embed="rId3" cstate="print"/>
          <a:stretch>
            <a:fillRect/>
          </a:stretch>
        </p:blipFill>
        <p:spPr>
          <a:xfrm>
            <a:off x="990600" y="1752600"/>
            <a:ext cx="2540000" cy="3810000"/>
          </a:xfrm>
          <a:prstGeom prst="rect">
            <a:avLst/>
          </a:prstGeom>
          <a:ln>
            <a:noFill/>
          </a:ln>
          <a:effectLst>
            <a:softEdge rad="112500"/>
          </a:effectLst>
        </p:spPr>
      </p:pic>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Charisms</a:t>
            </a:r>
            <a:endParaRPr lang="en-US" dirty="0"/>
          </a:p>
        </p:txBody>
      </p:sp>
      <p:sp>
        <p:nvSpPr>
          <p:cNvPr id="7" name="Text Placeholder 3"/>
          <p:cNvSpPr>
            <a:spLocks noGrp="1"/>
          </p:cNvSpPr>
          <p:nvPr>
            <p:ph idx="1"/>
          </p:nvPr>
        </p:nvSpPr>
        <p:spPr>
          <a:prstGeom prst="rect">
            <a:avLst/>
          </a:prstGeom>
        </p:spPr>
        <p:txBody>
          <a:bodyPr/>
          <a:lstStyle/>
          <a:p>
            <a:r>
              <a:rPr lang="en-US" dirty="0" smtClean="0"/>
              <a:t>The gifts of the Holy </a:t>
            </a:r>
            <a:br>
              <a:rPr lang="en-US" dirty="0" smtClean="0"/>
            </a:br>
            <a:r>
              <a:rPr lang="en-US" dirty="0" smtClean="0"/>
              <a:t>Spirit are for the </a:t>
            </a:r>
            <a:br>
              <a:rPr lang="en-US" dirty="0" smtClean="0"/>
            </a:br>
            <a:r>
              <a:rPr lang="en-US" dirty="0" smtClean="0"/>
              <a:t>benefit of the Church </a:t>
            </a:r>
            <a:br>
              <a:rPr lang="en-US" dirty="0" smtClean="0"/>
            </a:br>
            <a:r>
              <a:rPr lang="en-US" dirty="0" smtClean="0"/>
              <a:t>and the world.</a:t>
            </a:r>
          </a:p>
          <a:p>
            <a:r>
              <a:rPr lang="en-US" dirty="0" smtClean="0"/>
              <a:t>Ordinary </a:t>
            </a:r>
            <a:r>
              <a:rPr lang="en-US" dirty="0" err="1" smtClean="0"/>
              <a:t>charisms</a:t>
            </a:r>
            <a:r>
              <a:rPr lang="en-US" dirty="0" smtClean="0"/>
              <a:t> </a:t>
            </a:r>
            <a:br>
              <a:rPr lang="en-US" dirty="0" smtClean="0"/>
            </a:br>
            <a:r>
              <a:rPr lang="en-US" dirty="0" smtClean="0"/>
              <a:t>are seen when we </a:t>
            </a:r>
            <a:br>
              <a:rPr lang="en-US" dirty="0" smtClean="0"/>
            </a:br>
            <a:r>
              <a:rPr lang="en-US" dirty="0" smtClean="0"/>
              <a:t>use our gifts and talents to help others.</a:t>
            </a:r>
          </a:p>
          <a:p>
            <a:r>
              <a:rPr lang="en-US" dirty="0" smtClean="0"/>
              <a:t>Extraordinary </a:t>
            </a:r>
            <a:r>
              <a:rPr lang="en-US" dirty="0" err="1" smtClean="0"/>
              <a:t>charisms</a:t>
            </a:r>
            <a:r>
              <a:rPr lang="en-US" dirty="0" smtClean="0"/>
              <a:t> involve spiritual gifts beyond normal human abilities.</a:t>
            </a:r>
          </a:p>
          <a:p>
            <a:endParaRPr lang="en-US" dirty="0"/>
          </a:p>
        </p:txBody>
      </p:sp>
      <p:sp>
        <p:nvSpPr>
          <p:cNvPr id="6" name="TextBox 5"/>
          <p:cNvSpPr txBox="1"/>
          <p:nvPr/>
        </p:nvSpPr>
        <p:spPr bwMode="auto">
          <a:xfrm>
            <a:off x="4876800" y="36707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Jenny Sturm / Shutterstock.com</a:t>
            </a:r>
            <a:endParaRPr lang="en-US" sz="800" dirty="0">
              <a:solidFill>
                <a:schemeClr val="bg1">
                  <a:lumMod val="65000"/>
                </a:schemeClr>
              </a:solidFill>
            </a:endParaRPr>
          </a:p>
        </p:txBody>
      </p:sp>
      <p:pic>
        <p:nvPicPr>
          <p:cNvPr id="5" name="Picture 4" descr="C2S12-103942829Shutterstock.jpg"/>
          <p:cNvPicPr>
            <a:picLocks noChangeAspect="1"/>
          </p:cNvPicPr>
          <p:nvPr/>
        </p:nvPicPr>
        <p:blipFill>
          <a:blip r:embed="rId3" cstate="print"/>
          <a:stretch>
            <a:fillRect/>
          </a:stretch>
        </p:blipFill>
        <p:spPr>
          <a:xfrm>
            <a:off x="4953000" y="1219200"/>
            <a:ext cx="3770640" cy="250455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Charisms</a:t>
            </a:r>
            <a:r>
              <a:rPr lang="en-US" dirty="0" smtClean="0"/>
              <a:t> of Leadership</a:t>
            </a:r>
            <a:endParaRPr lang="en-US" dirty="0"/>
          </a:p>
        </p:txBody>
      </p:sp>
      <p:sp>
        <p:nvSpPr>
          <p:cNvPr id="7" name="Text Placeholder 3"/>
          <p:cNvSpPr>
            <a:spLocks noGrp="1"/>
          </p:cNvSpPr>
          <p:nvPr>
            <p:ph idx="1"/>
          </p:nvPr>
        </p:nvSpPr>
        <p:spPr>
          <a:prstGeom prst="rect">
            <a:avLst/>
          </a:prstGeom>
        </p:spPr>
        <p:txBody>
          <a:bodyPr/>
          <a:lstStyle/>
          <a:p>
            <a:r>
              <a:rPr lang="en-US" dirty="0" smtClean="0"/>
              <a:t>The Holy Spirit offers gifts that enable leaders to provide benefits to the whole Church. </a:t>
            </a:r>
          </a:p>
          <a:p>
            <a:r>
              <a:rPr lang="en-US" dirty="0" smtClean="0"/>
              <a:t>Members of religious </a:t>
            </a:r>
            <a:br>
              <a:rPr lang="en-US" dirty="0" smtClean="0"/>
            </a:br>
            <a:r>
              <a:rPr lang="en-US" dirty="0" smtClean="0"/>
              <a:t>orders often try to </a:t>
            </a:r>
            <a:br>
              <a:rPr lang="en-US" dirty="0" smtClean="0"/>
            </a:br>
            <a:r>
              <a:rPr lang="en-US" dirty="0" smtClean="0"/>
              <a:t>pursue the </a:t>
            </a:r>
            <a:r>
              <a:rPr lang="en-US" dirty="0" err="1" smtClean="0"/>
              <a:t>charism</a:t>
            </a:r>
            <a:r>
              <a:rPr lang="en-US" dirty="0" smtClean="0"/>
              <a:t> </a:t>
            </a:r>
            <a:br>
              <a:rPr lang="en-US" dirty="0" smtClean="0"/>
            </a:br>
            <a:r>
              <a:rPr lang="en-US" dirty="0" smtClean="0"/>
              <a:t>of their founder.</a:t>
            </a:r>
          </a:p>
          <a:p>
            <a:r>
              <a:rPr lang="en-US" dirty="0" smtClean="0"/>
              <a:t>The Pope and the </a:t>
            </a:r>
            <a:br>
              <a:rPr lang="en-US" dirty="0" smtClean="0"/>
            </a:br>
            <a:r>
              <a:rPr lang="en-US" dirty="0" smtClean="0"/>
              <a:t>bishops in union </a:t>
            </a:r>
            <a:br>
              <a:rPr lang="en-US" dirty="0" smtClean="0"/>
            </a:br>
            <a:r>
              <a:rPr lang="en-US" dirty="0" smtClean="0"/>
              <a:t>with him have the </a:t>
            </a:r>
            <a:br>
              <a:rPr lang="en-US" dirty="0" smtClean="0"/>
            </a:br>
            <a:r>
              <a:rPr lang="en-US" dirty="0" err="1" smtClean="0"/>
              <a:t>charism</a:t>
            </a:r>
            <a:r>
              <a:rPr lang="en-US" dirty="0" smtClean="0"/>
              <a:t> of infallibility.</a:t>
            </a:r>
          </a:p>
          <a:p>
            <a:endParaRPr lang="en-US" dirty="0"/>
          </a:p>
        </p:txBody>
      </p:sp>
      <p:sp>
        <p:nvSpPr>
          <p:cNvPr id="6" name="TextBox 5"/>
          <p:cNvSpPr txBox="1"/>
          <p:nvPr/>
        </p:nvSpPr>
        <p:spPr bwMode="auto">
          <a:xfrm>
            <a:off x="4772749" y="51816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Paolo Bona / Shutterstock.com</a:t>
            </a:r>
            <a:endParaRPr lang="en-US" sz="800" dirty="0">
              <a:solidFill>
                <a:schemeClr val="bg1">
                  <a:lumMod val="65000"/>
                </a:schemeClr>
              </a:solidFill>
            </a:endParaRPr>
          </a:p>
        </p:txBody>
      </p:sp>
      <p:pic>
        <p:nvPicPr>
          <p:cNvPr id="5" name="Picture 4" descr="C2S13-252171463Shutterstock.jpg"/>
          <p:cNvPicPr>
            <a:picLocks noChangeAspect="1"/>
          </p:cNvPicPr>
          <p:nvPr/>
        </p:nvPicPr>
        <p:blipFill>
          <a:blip r:embed="rId3" cstate="print"/>
          <a:stretch>
            <a:fillRect/>
          </a:stretch>
        </p:blipFill>
        <p:spPr>
          <a:xfrm>
            <a:off x="4876800" y="2819400"/>
            <a:ext cx="3565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Needs All </a:t>
            </a:r>
            <a:r>
              <a:rPr lang="en-US" dirty="0" err="1" smtClean="0"/>
              <a:t>Charisms</a:t>
            </a:r>
            <a:endParaRPr lang="en-US" dirty="0"/>
          </a:p>
        </p:txBody>
      </p:sp>
      <p:sp>
        <p:nvSpPr>
          <p:cNvPr id="7" name="Text Placeholder 3"/>
          <p:cNvSpPr>
            <a:spLocks noGrp="1"/>
          </p:cNvSpPr>
          <p:nvPr>
            <p:ph idx="1"/>
          </p:nvPr>
        </p:nvSpPr>
        <p:spPr>
          <a:prstGeom prst="rect">
            <a:avLst/>
          </a:prstGeom>
        </p:spPr>
        <p:txBody>
          <a:bodyPr/>
          <a:lstStyle/>
          <a:p>
            <a:r>
              <a:rPr lang="en-US" dirty="0" smtClean="0"/>
              <a:t>The Holy Spirit gives gifts to every member of the Church. </a:t>
            </a:r>
          </a:p>
          <a:p>
            <a:r>
              <a:rPr lang="en-US" dirty="0" smtClean="0"/>
              <a:t>Each person can help to build up the Church. </a:t>
            </a:r>
          </a:p>
          <a:p>
            <a:endParaRPr lang="en-US" dirty="0"/>
          </a:p>
        </p:txBody>
      </p:sp>
      <p:sp>
        <p:nvSpPr>
          <p:cNvPr id="6" name="TextBox 5"/>
          <p:cNvSpPr txBox="1"/>
          <p:nvPr/>
        </p:nvSpPr>
        <p:spPr bwMode="auto">
          <a:xfrm rot="21442396">
            <a:off x="2365401" y="6247807"/>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muzsy</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 name="Picture 4" descr="C2S14-61371244Shutterstock.jpg"/>
          <p:cNvPicPr>
            <a:picLocks noChangeAspect="1"/>
          </p:cNvPicPr>
          <p:nvPr/>
        </p:nvPicPr>
        <p:blipFill>
          <a:blip r:embed="rId3" cstate="print"/>
          <a:stretch>
            <a:fillRect/>
          </a:stretch>
        </p:blipFill>
        <p:spPr>
          <a:xfrm rot="237962">
            <a:off x="2447124" y="3560799"/>
            <a:ext cx="3900829" cy="2590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bwMode="auto">
          <a:xfrm>
            <a:off x="7467600" y="6336268"/>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Holy Spirit</a:t>
            </a:r>
            <a:endParaRPr lang="en-US" dirty="0"/>
          </a:p>
        </p:txBody>
      </p:sp>
      <p:sp>
        <p:nvSpPr>
          <p:cNvPr id="7" name="Text Placeholder 3"/>
          <p:cNvSpPr>
            <a:spLocks noGrp="1"/>
          </p:cNvSpPr>
          <p:nvPr>
            <p:ph idx="1"/>
          </p:nvPr>
        </p:nvSpPr>
        <p:spPr>
          <a:prstGeom prst="rect">
            <a:avLst/>
          </a:prstGeom>
        </p:spPr>
        <p:txBody>
          <a:bodyPr/>
          <a:lstStyle/>
          <a:p>
            <a:r>
              <a:rPr lang="en-US" dirty="0" smtClean="0"/>
              <a:t>The Third Divine Person of the Trinity first appears in the Book of Genesis. </a:t>
            </a:r>
          </a:p>
          <a:p>
            <a:r>
              <a:rPr lang="en-US" dirty="0" smtClean="0"/>
              <a:t>In the Old Testament, we see the Holy Spirit participating in the </a:t>
            </a:r>
            <a:br>
              <a:rPr lang="en-US" dirty="0" smtClean="0"/>
            </a:br>
            <a:r>
              <a:rPr lang="en-US" dirty="0" smtClean="0"/>
              <a:t>work of salvation.</a:t>
            </a:r>
          </a:p>
          <a:p>
            <a:r>
              <a:rPr lang="en-US" dirty="0" smtClean="0"/>
              <a:t>The Holy Spirit was </a:t>
            </a:r>
            <a:br>
              <a:rPr lang="en-US" dirty="0" smtClean="0"/>
            </a:br>
            <a:r>
              <a:rPr lang="en-US" dirty="0" smtClean="0"/>
              <a:t>fully revealed at </a:t>
            </a:r>
            <a:br>
              <a:rPr lang="en-US" dirty="0" smtClean="0"/>
            </a:br>
            <a:r>
              <a:rPr lang="en-US" dirty="0" smtClean="0"/>
              <a:t>Pentecost.</a:t>
            </a:r>
          </a:p>
        </p:txBody>
      </p:sp>
      <p:sp>
        <p:nvSpPr>
          <p:cNvPr id="6" name="TextBox 5"/>
          <p:cNvSpPr txBox="1"/>
          <p:nvPr/>
        </p:nvSpPr>
        <p:spPr bwMode="auto">
          <a:xfrm>
            <a:off x="4875079" y="58043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Nancy Bauer / Shutterstock.com</a:t>
            </a:r>
            <a:endParaRPr lang="en-US" sz="800" dirty="0">
              <a:solidFill>
                <a:schemeClr val="bg1">
                  <a:lumMod val="65000"/>
                </a:schemeClr>
              </a:solidFill>
            </a:endParaRPr>
          </a:p>
        </p:txBody>
      </p:sp>
      <p:pic>
        <p:nvPicPr>
          <p:cNvPr id="5" name="Picture 4" descr="C2S2-122655007Shutterstock.jpg"/>
          <p:cNvPicPr>
            <a:picLocks noChangeAspect="1"/>
          </p:cNvPicPr>
          <p:nvPr/>
        </p:nvPicPr>
        <p:blipFill>
          <a:blip r:embed="rId4" cstate="print"/>
          <a:stretch>
            <a:fillRect/>
          </a:stretch>
        </p:blipFill>
        <p:spPr>
          <a:xfrm>
            <a:off x="4570279" y="3124200"/>
            <a:ext cx="4116521" cy="2734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Spirit’s Mission</a:t>
            </a:r>
            <a:endParaRPr lang="en-US" dirty="0"/>
          </a:p>
        </p:txBody>
      </p:sp>
      <p:sp>
        <p:nvSpPr>
          <p:cNvPr id="7" name="Text Placeholder 3"/>
          <p:cNvSpPr>
            <a:spLocks noGrp="1"/>
          </p:cNvSpPr>
          <p:nvPr>
            <p:ph idx="1"/>
          </p:nvPr>
        </p:nvSpPr>
        <p:spPr>
          <a:xfrm>
            <a:off x="4876800" y="1752600"/>
            <a:ext cx="3124200" cy="4373563"/>
          </a:xfrm>
          <a:prstGeom prst="rect">
            <a:avLst/>
          </a:prstGeom>
        </p:spPr>
        <p:txBody>
          <a:bodyPr>
            <a:normAutofit/>
          </a:bodyPr>
          <a:lstStyle/>
          <a:p>
            <a:r>
              <a:rPr lang="en-US" dirty="0" smtClean="0"/>
              <a:t>The Holy Spirit has revealed the mission of Christ, which is continued by the Church.</a:t>
            </a:r>
          </a:p>
          <a:p>
            <a:r>
              <a:rPr lang="en-US" dirty="0" smtClean="0"/>
              <a:t>The Holy Spirit inspired the Apostles and other disciples to share the Good News.</a:t>
            </a:r>
          </a:p>
          <a:p>
            <a:endParaRPr lang="en-US" dirty="0"/>
          </a:p>
        </p:txBody>
      </p:sp>
      <p:sp>
        <p:nvSpPr>
          <p:cNvPr id="6" name="TextBox 5"/>
          <p:cNvSpPr txBox="1"/>
          <p:nvPr/>
        </p:nvSpPr>
        <p:spPr bwMode="auto">
          <a:xfrm>
            <a:off x="429349" y="4572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giulio</a:t>
            </a:r>
            <a:r>
              <a:rPr lang="en-US" sz="800" dirty="0" smtClean="0">
                <a:solidFill>
                  <a:schemeClr val="bg1">
                    <a:lumMod val="65000"/>
                  </a:schemeClr>
                </a:solidFill>
              </a:rPr>
              <a:t> </a:t>
            </a:r>
            <a:r>
              <a:rPr lang="en-US" sz="800" dirty="0" err="1" smtClean="0">
                <a:solidFill>
                  <a:schemeClr val="bg1">
                    <a:lumMod val="65000"/>
                  </a:schemeClr>
                </a:solidFill>
              </a:rPr>
              <a:t>napolitano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 name="Picture 4" descr="C2S3-171443828Shutterstock.jpg"/>
          <p:cNvPicPr>
            <a:picLocks noChangeAspect="1"/>
          </p:cNvPicPr>
          <p:nvPr/>
        </p:nvPicPr>
        <p:blipFill>
          <a:blip r:embed="rId4" cstate="print"/>
          <a:stretch>
            <a:fillRect/>
          </a:stretch>
        </p:blipFill>
        <p:spPr>
          <a:xfrm>
            <a:off x="533400" y="1905000"/>
            <a:ext cx="3962400" cy="264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Pentecost: The Church Revealed to the World</a:t>
            </a:r>
            <a:endParaRPr lang="en-US" dirty="0"/>
          </a:p>
        </p:txBody>
      </p:sp>
      <p:sp>
        <p:nvSpPr>
          <p:cNvPr id="7" name="Text Placeholder 3"/>
          <p:cNvSpPr>
            <a:spLocks noGrp="1"/>
          </p:cNvSpPr>
          <p:nvPr>
            <p:ph idx="1"/>
          </p:nvPr>
        </p:nvSpPr>
        <p:spPr>
          <a:xfrm>
            <a:off x="1371600" y="1752600"/>
            <a:ext cx="3962400" cy="4373563"/>
          </a:xfrm>
          <a:prstGeom prst="rect">
            <a:avLst/>
          </a:prstGeom>
        </p:spPr>
        <p:txBody>
          <a:bodyPr/>
          <a:lstStyle/>
          <a:p>
            <a:r>
              <a:rPr lang="en-US" dirty="0" smtClean="0"/>
              <a:t>Fifty days after Passover, Jesus’ followers gathered in Jerusalem.</a:t>
            </a:r>
          </a:p>
          <a:p>
            <a:r>
              <a:rPr lang="en-US" dirty="0" smtClean="0"/>
              <a:t>The Apostles were filled with the Holy Spirit</a:t>
            </a:r>
          </a:p>
          <a:p>
            <a:r>
              <a:rPr lang="en-US" dirty="0" smtClean="0"/>
              <a:t>They could speak so that they could be understood by all who heard them.</a:t>
            </a:r>
          </a:p>
          <a:p>
            <a:endParaRPr lang="en-US" dirty="0"/>
          </a:p>
        </p:txBody>
      </p:sp>
      <p:sp>
        <p:nvSpPr>
          <p:cNvPr id="6" name="TextBox 5"/>
          <p:cNvSpPr txBox="1"/>
          <p:nvPr/>
        </p:nvSpPr>
        <p:spPr bwMode="auto">
          <a:xfrm>
            <a:off x="5458549" y="58805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Darren Baker / Shutterstock.com</a:t>
            </a:r>
            <a:endParaRPr lang="en-US" sz="800" dirty="0">
              <a:solidFill>
                <a:schemeClr val="bg1">
                  <a:lumMod val="65000"/>
                </a:schemeClr>
              </a:solidFill>
            </a:endParaRPr>
          </a:p>
        </p:txBody>
      </p:sp>
      <p:pic>
        <p:nvPicPr>
          <p:cNvPr id="5" name="Picture 4" descr="C2S4-4379953Shutterstock.jpg"/>
          <p:cNvPicPr>
            <a:picLocks noChangeAspect="1"/>
          </p:cNvPicPr>
          <p:nvPr/>
        </p:nvPicPr>
        <p:blipFill>
          <a:blip r:embed="rId3" cstate="print"/>
          <a:stretch>
            <a:fillRect/>
          </a:stretch>
        </p:blipFill>
        <p:spPr>
          <a:xfrm>
            <a:off x="5410200" y="1752600"/>
            <a:ext cx="2844800" cy="4267200"/>
          </a:xfrm>
          <a:prstGeom prst="rect">
            <a:avLst/>
          </a:prstGeom>
          <a:ln>
            <a:noFill/>
          </a:ln>
          <a:effectLst>
            <a:softEdge rad="112500"/>
          </a:effectLst>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the Church</a:t>
            </a:r>
            <a:endParaRPr lang="en-US" dirty="0"/>
          </a:p>
        </p:txBody>
      </p:sp>
      <p:sp>
        <p:nvSpPr>
          <p:cNvPr id="7" name="Text Placeholder 3"/>
          <p:cNvSpPr>
            <a:spLocks noGrp="1"/>
          </p:cNvSpPr>
          <p:nvPr>
            <p:ph idx="1"/>
          </p:nvPr>
        </p:nvSpPr>
        <p:spPr>
          <a:xfrm>
            <a:off x="1371600" y="1752600"/>
            <a:ext cx="7620000" cy="4572000"/>
          </a:xfrm>
          <a:prstGeom prst="rect">
            <a:avLst/>
          </a:prstGeom>
        </p:spPr>
        <p:txBody>
          <a:bodyPr>
            <a:normAutofit/>
          </a:bodyPr>
          <a:lstStyle/>
          <a:p>
            <a:r>
              <a:rPr lang="en-US" dirty="0" smtClean="0"/>
              <a:t>Pentecost marked </a:t>
            </a:r>
            <a:br>
              <a:rPr lang="en-US" dirty="0" smtClean="0"/>
            </a:br>
            <a:r>
              <a:rPr lang="en-US" dirty="0" smtClean="0"/>
              <a:t>the beginning of the </a:t>
            </a:r>
            <a:br>
              <a:rPr lang="en-US" dirty="0" smtClean="0"/>
            </a:br>
            <a:r>
              <a:rPr lang="en-US" dirty="0" smtClean="0"/>
              <a:t>Church’s mission </a:t>
            </a:r>
            <a:br>
              <a:rPr lang="en-US" dirty="0" smtClean="0"/>
            </a:br>
            <a:r>
              <a:rPr lang="en-US" dirty="0" smtClean="0"/>
              <a:t>on earth.</a:t>
            </a:r>
          </a:p>
          <a:p>
            <a:r>
              <a:rPr lang="en-US" dirty="0" smtClean="0"/>
              <a:t>Christ was no longer </a:t>
            </a:r>
            <a:br>
              <a:rPr lang="en-US" dirty="0" smtClean="0"/>
            </a:br>
            <a:r>
              <a:rPr lang="en-US" dirty="0" smtClean="0"/>
              <a:t>present on earth in </a:t>
            </a:r>
            <a:br>
              <a:rPr lang="en-US" dirty="0" smtClean="0"/>
            </a:br>
            <a:r>
              <a:rPr lang="en-US" dirty="0" smtClean="0"/>
              <a:t>the same way as </a:t>
            </a:r>
            <a:br>
              <a:rPr lang="en-US" dirty="0" smtClean="0"/>
            </a:br>
            <a:r>
              <a:rPr lang="en-US" dirty="0" smtClean="0"/>
              <a:t>before.</a:t>
            </a:r>
          </a:p>
          <a:p>
            <a:r>
              <a:rPr lang="en-US" dirty="0" smtClean="0"/>
              <a:t>By sending us his </a:t>
            </a:r>
            <a:br>
              <a:rPr lang="en-US" dirty="0" smtClean="0"/>
            </a:br>
            <a:r>
              <a:rPr lang="en-US" dirty="0" smtClean="0"/>
              <a:t>Holy Spirit, Christ now acts in the world through his Church.</a:t>
            </a:r>
          </a:p>
          <a:p>
            <a:endParaRPr lang="en-US" dirty="0"/>
          </a:p>
        </p:txBody>
      </p:sp>
      <p:sp>
        <p:nvSpPr>
          <p:cNvPr id="6" name="TextBox 5"/>
          <p:cNvSpPr txBox="1"/>
          <p:nvPr/>
        </p:nvSpPr>
        <p:spPr bwMode="auto">
          <a:xfrm>
            <a:off x="4876800" y="48899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Irina Fischer / Shutterstock.com</a:t>
            </a:r>
            <a:endParaRPr lang="en-US" sz="800" dirty="0">
              <a:solidFill>
                <a:schemeClr val="bg1">
                  <a:lumMod val="65000"/>
                </a:schemeClr>
              </a:solidFill>
            </a:endParaRPr>
          </a:p>
        </p:txBody>
      </p:sp>
      <p:pic>
        <p:nvPicPr>
          <p:cNvPr id="5" name="Picture 4" descr="C2S5-123443959Shutterstock.jpg"/>
          <p:cNvPicPr>
            <a:picLocks noChangeAspect="1"/>
          </p:cNvPicPr>
          <p:nvPr/>
        </p:nvPicPr>
        <p:blipFill>
          <a:blip r:embed="rId3" cstate="print"/>
          <a:stretch>
            <a:fillRect/>
          </a:stretch>
        </p:blipFill>
        <p:spPr>
          <a:xfrm>
            <a:off x="4876800" y="1934004"/>
            <a:ext cx="3796733" cy="294279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Spirit’s Work</a:t>
            </a:r>
            <a:endParaRPr lang="en-US" dirty="0"/>
          </a:p>
        </p:txBody>
      </p:sp>
      <p:sp>
        <p:nvSpPr>
          <p:cNvPr id="7" name="Text Placeholder 3"/>
          <p:cNvSpPr>
            <a:spLocks noGrp="1"/>
          </p:cNvSpPr>
          <p:nvPr>
            <p:ph idx="1"/>
          </p:nvPr>
        </p:nvSpPr>
        <p:spPr>
          <a:prstGeom prst="rect">
            <a:avLst/>
          </a:prstGeom>
        </p:spPr>
        <p:txBody>
          <a:bodyPr/>
          <a:lstStyle/>
          <a:p>
            <a:r>
              <a:rPr lang="en-US" dirty="0" smtClean="0"/>
              <a:t>The Holy Spirit builds, animates, and sanctifies the Church.</a:t>
            </a:r>
          </a:p>
          <a:p>
            <a:r>
              <a:rPr lang="en-US" dirty="0" smtClean="0"/>
              <a:t>These elements of the Spirit’s mission are evidence of the Holy Spirit’s energy.</a:t>
            </a:r>
          </a:p>
          <a:p>
            <a:endParaRPr lang="en-US" dirty="0"/>
          </a:p>
        </p:txBody>
      </p:sp>
      <p:sp>
        <p:nvSpPr>
          <p:cNvPr id="6" name="TextBox 5"/>
          <p:cNvSpPr txBox="1"/>
          <p:nvPr/>
        </p:nvSpPr>
        <p:spPr bwMode="auto">
          <a:xfrm>
            <a:off x="3020149"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Vlasta</a:t>
            </a:r>
            <a:r>
              <a:rPr lang="en-US" sz="800" dirty="0" smtClean="0">
                <a:solidFill>
                  <a:schemeClr val="bg1">
                    <a:lumMod val="65000"/>
                  </a:schemeClr>
                </a:solidFill>
              </a:rPr>
              <a:t> </a:t>
            </a:r>
            <a:r>
              <a:rPr lang="en-US" sz="800" dirty="0" err="1" smtClean="0">
                <a:solidFill>
                  <a:schemeClr val="bg1">
                    <a:lumMod val="65000"/>
                  </a:schemeClr>
                </a:solidFill>
              </a:rPr>
              <a:t>Handlir</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 name="Picture 4" descr="C2S6-147368624Shutterstock.jpg"/>
          <p:cNvPicPr>
            <a:picLocks noChangeAspect="1"/>
          </p:cNvPicPr>
          <p:nvPr/>
        </p:nvPicPr>
        <p:blipFill>
          <a:blip r:embed="rId3" cstate="print"/>
          <a:stretch>
            <a:fillRect/>
          </a:stretch>
        </p:blipFill>
        <p:spPr>
          <a:xfrm>
            <a:off x="2743201" y="3505200"/>
            <a:ext cx="3505199" cy="3005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Spirit Builds the Church</a:t>
            </a:r>
            <a:endParaRPr lang="en-US" dirty="0"/>
          </a:p>
        </p:txBody>
      </p:sp>
      <p:sp>
        <p:nvSpPr>
          <p:cNvPr id="7" name="Text Placeholder 3"/>
          <p:cNvSpPr>
            <a:spLocks noGrp="1"/>
          </p:cNvSpPr>
          <p:nvPr>
            <p:ph idx="1"/>
          </p:nvPr>
        </p:nvSpPr>
        <p:spPr>
          <a:prstGeom prst="rect">
            <a:avLst/>
          </a:prstGeom>
        </p:spPr>
        <p:txBody>
          <a:bodyPr/>
          <a:lstStyle/>
          <a:p>
            <a:r>
              <a:rPr lang="en-US" dirty="0" smtClean="0"/>
              <a:t>The Holy Spirit builds individuals’ faith lives  .  .  .</a:t>
            </a:r>
          </a:p>
          <a:p>
            <a:r>
              <a:rPr lang="en-US" dirty="0" smtClean="0"/>
              <a:t>builds community  .  .  .</a:t>
            </a:r>
          </a:p>
          <a:p>
            <a:r>
              <a:rPr lang="en-US" dirty="0" smtClean="0"/>
              <a:t>and builds the Church by calling new members.</a:t>
            </a:r>
          </a:p>
          <a:p>
            <a:endParaRPr lang="en-US" dirty="0"/>
          </a:p>
        </p:txBody>
      </p:sp>
      <p:sp>
        <p:nvSpPr>
          <p:cNvPr id="6" name="TextBox 5"/>
          <p:cNvSpPr txBox="1"/>
          <p:nvPr/>
        </p:nvSpPr>
        <p:spPr bwMode="auto">
          <a:xfrm>
            <a:off x="25908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Irisska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 name="Picture 4" descr="C2S7-96357656Shutterstock.jpg"/>
          <p:cNvPicPr>
            <a:picLocks noChangeAspect="1"/>
          </p:cNvPicPr>
          <p:nvPr/>
        </p:nvPicPr>
        <p:blipFill>
          <a:blip r:embed="rId3" cstate="print"/>
          <a:stretch>
            <a:fillRect/>
          </a:stretch>
        </p:blipFill>
        <p:spPr>
          <a:xfrm>
            <a:off x="2667000" y="3962400"/>
            <a:ext cx="3733800" cy="248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Spirit Animates the Church</a:t>
            </a:r>
            <a:endParaRPr lang="en-US" dirty="0"/>
          </a:p>
        </p:txBody>
      </p:sp>
      <p:sp>
        <p:nvSpPr>
          <p:cNvPr id="7" name="Text Placeholder 3"/>
          <p:cNvSpPr>
            <a:spLocks noGrp="1"/>
          </p:cNvSpPr>
          <p:nvPr>
            <p:ph idx="1"/>
          </p:nvPr>
        </p:nvSpPr>
        <p:spPr>
          <a:prstGeom prst="rect">
            <a:avLst/>
          </a:prstGeom>
        </p:spPr>
        <p:txBody>
          <a:bodyPr/>
          <a:lstStyle/>
          <a:p>
            <a:r>
              <a:rPr lang="en-US" dirty="0" smtClean="0"/>
              <a:t>The tongues of fire at Pentecost symbolize transforming energy. </a:t>
            </a:r>
          </a:p>
          <a:p>
            <a:r>
              <a:rPr lang="en-US" dirty="0" smtClean="0"/>
              <a:t>Followers who had </a:t>
            </a:r>
            <a:br>
              <a:rPr lang="en-US" dirty="0" smtClean="0"/>
            </a:br>
            <a:r>
              <a:rPr lang="en-US" dirty="0" smtClean="0"/>
              <a:t>been huddling </a:t>
            </a:r>
            <a:br>
              <a:rPr lang="en-US" dirty="0" smtClean="0"/>
            </a:br>
            <a:r>
              <a:rPr lang="en-US" dirty="0" smtClean="0"/>
              <a:t>behind closed </a:t>
            </a:r>
            <a:br>
              <a:rPr lang="en-US" dirty="0" smtClean="0"/>
            </a:br>
            <a:r>
              <a:rPr lang="en-US" dirty="0" smtClean="0"/>
              <a:t>doors  .  .  .</a:t>
            </a:r>
          </a:p>
          <a:p>
            <a:r>
              <a:rPr lang="en-US" dirty="0" smtClean="0"/>
              <a:t>were converted into </a:t>
            </a:r>
            <a:br>
              <a:rPr lang="en-US" dirty="0" smtClean="0"/>
            </a:br>
            <a:r>
              <a:rPr lang="en-US" dirty="0" smtClean="0"/>
              <a:t>bold missionaries </a:t>
            </a:r>
            <a:br>
              <a:rPr lang="en-US" dirty="0" smtClean="0"/>
            </a:br>
            <a:r>
              <a:rPr lang="en-US" dirty="0" smtClean="0"/>
              <a:t>who began to </a:t>
            </a:r>
            <a:br>
              <a:rPr lang="en-US" dirty="0" smtClean="0"/>
            </a:br>
            <a:r>
              <a:rPr lang="en-US" dirty="0" smtClean="0"/>
              <a:t>proclaim their faith.</a:t>
            </a:r>
          </a:p>
          <a:p>
            <a:endParaRPr lang="en-US" dirty="0"/>
          </a:p>
        </p:txBody>
      </p:sp>
      <p:sp>
        <p:nvSpPr>
          <p:cNvPr id="6" name="TextBox 5"/>
          <p:cNvSpPr txBox="1"/>
          <p:nvPr/>
        </p:nvSpPr>
        <p:spPr bwMode="auto">
          <a:xfrm>
            <a:off x="4544149" y="544806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Pavel L Photo and Video / Shutterstock.com</a:t>
            </a:r>
            <a:endParaRPr lang="en-US" sz="800" dirty="0">
              <a:solidFill>
                <a:schemeClr val="bg1">
                  <a:lumMod val="65000"/>
                </a:schemeClr>
              </a:solidFill>
            </a:endParaRPr>
          </a:p>
        </p:txBody>
      </p:sp>
      <p:pic>
        <p:nvPicPr>
          <p:cNvPr id="5" name="Picture 4" descr="C2S8-143947018Shutterstock.jpg"/>
          <p:cNvPicPr>
            <a:picLocks noChangeAspect="1"/>
          </p:cNvPicPr>
          <p:nvPr/>
        </p:nvPicPr>
        <p:blipFill>
          <a:blip r:embed="rId3" cstate="print"/>
          <a:stretch>
            <a:fillRect/>
          </a:stretch>
        </p:blipFill>
        <p:spPr>
          <a:xfrm>
            <a:off x="4648200" y="2667000"/>
            <a:ext cx="4114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Spirit Sanctifies the Church</a:t>
            </a:r>
            <a:endParaRPr lang="en-US" dirty="0"/>
          </a:p>
        </p:txBody>
      </p:sp>
      <p:sp>
        <p:nvSpPr>
          <p:cNvPr id="7" name="Text Placeholder 3"/>
          <p:cNvSpPr>
            <a:spLocks noGrp="1"/>
          </p:cNvSpPr>
          <p:nvPr>
            <p:ph idx="1"/>
          </p:nvPr>
        </p:nvSpPr>
        <p:spPr>
          <a:xfrm>
            <a:off x="3733800" y="1752600"/>
            <a:ext cx="4495800" cy="4648200"/>
          </a:xfrm>
          <a:prstGeom prst="rect">
            <a:avLst/>
          </a:prstGeom>
        </p:spPr>
        <p:txBody>
          <a:bodyPr/>
          <a:lstStyle/>
          <a:p>
            <a:pPr marL="0" indent="0">
              <a:buNone/>
            </a:pPr>
            <a:r>
              <a:rPr lang="en-US" dirty="0" smtClean="0"/>
              <a:t>The Holy Spirit works to increase the holiness of the Church and her members:</a:t>
            </a:r>
          </a:p>
          <a:p>
            <a:r>
              <a:rPr lang="en-US" dirty="0" smtClean="0"/>
              <a:t>through the Sacraments </a:t>
            </a:r>
          </a:p>
          <a:p>
            <a:r>
              <a:rPr lang="en-US" dirty="0" smtClean="0"/>
              <a:t>through the virtue by which we live a moral life </a:t>
            </a:r>
          </a:p>
          <a:p>
            <a:r>
              <a:rPr lang="en-US" dirty="0" smtClean="0"/>
              <a:t>by the many gifts the Holy Spirit gives to each person</a:t>
            </a:r>
          </a:p>
          <a:p>
            <a:endParaRPr lang="en-US" dirty="0"/>
          </a:p>
        </p:txBody>
      </p:sp>
      <p:sp>
        <p:nvSpPr>
          <p:cNvPr id="6" name="TextBox 5"/>
          <p:cNvSpPr txBox="1"/>
          <p:nvPr/>
        </p:nvSpPr>
        <p:spPr bwMode="auto">
          <a:xfrm>
            <a:off x="1066800" y="54102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princessdlaf</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5" name="Picture 4" descr="C2S9-10858773iStock.jpg"/>
          <p:cNvPicPr>
            <a:picLocks noChangeAspect="1"/>
          </p:cNvPicPr>
          <p:nvPr/>
        </p:nvPicPr>
        <p:blipFill>
          <a:blip r:embed="rId3" cstate="print"/>
          <a:stretch>
            <a:fillRect/>
          </a:stretch>
        </p:blipFill>
        <p:spPr>
          <a:xfrm>
            <a:off x="1143141" y="1828800"/>
            <a:ext cx="2338952" cy="3505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5022</TotalTime>
  <Words>1119</Words>
  <Application>Microsoft Office PowerPoint</Application>
  <PresentationFormat>On-screen Show (4:3)</PresentationFormat>
  <Paragraphs>121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Regular</vt:lpstr>
      <vt:lpstr>Calibri</vt:lpstr>
      <vt:lpstr>LIC Presentation template</vt:lpstr>
      <vt:lpstr>The Holy Spirit and the Church</vt:lpstr>
      <vt:lpstr>Introducing the Holy Spirit</vt:lpstr>
      <vt:lpstr>The Holy Spirit’s Mission</vt:lpstr>
      <vt:lpstr>Pentecost: The Church Revealed to the World</vt:lpstr>
      <vt:lpstr>The Age of the Church</vt:lpstr>
      <vt:lpstr>The Holy Spirit’s Work</vt:lpstr>
      <vt:lpstr>The Spirit Builds the Church</vt:lpstr>
      <vt:lpstr>The Spirit Animates the Church</vt:lpstr>
      <vt:lpstr>The Spirit Sanctifies the Church</vt:lpstr>
      <vt:lpstr>Life According to the Holy Spirit</vt:lpstr>
      <vt:lpstr>The Teaching of the Holy Spirit</vt:lpstr>
      <vt:lpstr>Charisms</vt:lpstr>
      <vt:lpstr>Charisms of Leadership</vt:lpstr>
      <vt:lpstr>The Church Needs All Charisms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53</cp:revision>
  <dcterms:created xsi:type="dcterms:W3CDTF">2011-01-10T17:35:40Z</dcterms:created>
  <dcterms:modified xsi:type="dcterms:W3CDTF">2016-04-22T18:04:11Z</dcterms:modified>
</cp:coreProperties>
</file>