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358" r:id="rId3"/>
    <p:sldId id="336" r:id="rId4"/>
    <p:sldId id="359" r:id="rId5"/>
    <p:sldId id="360" r:id="rId6"/>
    <p:sldId id="361" r:id="rId7"/>
    <p:sldId id="364" r:id="rId8"/>
    <p:sldId id="363" r:id="rId9"/>
    <p:sldId id="365" r:id="rId10"/>
    <p:sldId id="3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651" autoAdjust="0"/>
  </p:normalViewPr>
  <p:slideViewPr>
    <p:cSldViewPr>
      <p:cViewPr varScale="1">
        <p:scale>
          <a:sx n="93" d="100"/>
          <a:sy n="93" d="100"/>
        </p:scale>
        <p:origin x="1752"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introduce or review the key points in chapter 4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332947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itchFamily="34" charset="0"/>
                <a:cs typeface="Arial" pitchFamily="34" charset="0"/>
              </a:rPr>
              <a:t>(The scriptural quotation is from the New Revised Standard Version of the Bible, Catholic Edition. Copyright © 1993 and 1989 by the Division of Christian Education of the National Council of the Churches of Christ in the United States of America. </a:t>
            </a:r>
            <a:r>
              <a:rPr lang="en-US" sz="1200" smtClean="0">
                <a:latin typeface="Arial" pitchFamily="34" charset="0"/>
                <a:cs typeface="Arial" pitchFamily="34" charset="0"/>
              </a:rPr>
              <a:t>All rights reserved.)</a:t>
            </a:r>
            <a:endParaRPr lang="en-US" sz="1200" smtClean="0">
              <a:solidFill>
                <a:schemeClr val="bg1">
                  <a:lumMod val="65000"/>
                </a:schemeClr>
              </a:solidFill>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10</a:t>
            </a:fld>
            <a:endParaRPr lang="en-US"/>
          </a:p>
        </p:txBody>
      </p:sp>
    </p:spTree>
    <p:extLst>
      <p:ext uri="{BB962C8B-B14F-4D97-AF65-F5344CB8AC3E}">
        <p14:creationId xmlns:p14="http://schemas.microsoft.com/office/powerpoint/2010/main" val="139603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Discuss the similarities and differences between trusting a loved one and trusting God. </a:t>
            </a:r>
            <a:r>
              <a:rPr lang="en-US" sz="1200" i="1" kern="1200" dirty="0" smtClean="0">
                <a:solidFill>
                  <a:schemeClr val="tx1"/>
                </a:solidFill>
                <a:effectLst/>
                <a:latin typeface="+mn-lt"/>
                <a:ea typeface="+mn-ea"/>
                <a:cs typeface="+mn-cs"/>
              </a:rPr>
              <a:t>(We trust that a loved one wants what’s best for us. However, we know that others may fail us and that their wisdom may be imperfect, while God alone is entirely trustworthy.)</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1177022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Ask the students to give examples of what it could mean to respond to God’s invitation to be in relationship through love, trust, faith, and our will.</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3350775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Discuss with the students the five points on page 49 of the student handbook, which show that God wants us to be part of his Church.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1229905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4249922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Comment with a more complete explanation, as needed, on the points on pages 50–51 of the student handbook. The next two slides cover those points as well.</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2117928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these points from page 51 of the student handbook.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33082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Explain these</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points from page 51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369949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effectLst/>
                <a:latin typeface="+mn-lt"/>
                <a:ea typeface="+mn-ea"/>
                <a:cs typeface="+mn-cs"/>
              </a:rPr>
              <a:t>Provide a definition for the term</a:t>
            </a:r>
            <a:r>
              <a:rPr lang="en-US" sz="1200" i="1" kern="1200" dirty="0" smtClean="0">
                <a:solidFill>
                  <a:schemeClr val="tx1"/>
                </a:solidFill>
                <a:effectLst/>
                <a:latin typeface="+mn-lt"/>
                <a:ea typeface="+mn-ea"/>
                <a:cs typeface="+mn-cs"/>
              </a:rPr>
              <a:t> creed</a:t>
            </a:r>
            <a:r>
              <a:rPr lang="en-US" sz="1200" kern="1200" dirty="0" smtClean="0">
                <a:solidFill>
                  <a:schemeClr val="tx1"/>
                </a:solidFill>
                <a:effectLst/>
                <a:latin typeface="+mn-lt"/>
                <a:ea typeface="+mn-ea"/>
                <a:cs typeface="+mn-cs"/>
              </a:rPr>
              <a:t>: a brief summary of the things you believe, or a statement of faith.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19514675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Faith</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600200" cy="152400"/>
          </a:xfrm>
        </p:spPr>
        <p:txBody>
          <a:bodyPr>
            <a:noAutofit/>
          </a:bodyPr>
          <a:lstStyle>
            <a:lvl1pPr>
              <a:buNone/>
              <a:defRPr sz="800">
                <a:solidFill>
                  <a:schemeClr val="bg1">
                    <a:lumMod val="50000"/>
                  </a:schemeClr>
                </a:solidFill>
              </a:defRPr>
            </a:lvl1pPr>
          </a:lstStyle>
          <a:p>
            <a:pPr lvl="0"/>
            <a:r>
              <a:rPr lang="en-US" dirty="0" smtClean="0"/>
              <a:t>Document </a:t>
            </a:r>
            <a:r>
              <a:rPr lang="en-US" smtClean="0"/>
              <a:t>#: </a:t>
            </a:r>
            <a:r>
              <a:rPr lang="en-US" smtClean="0"/>
              <a:t>TX003135</a:t>
            </a:r>
            <a:endParaRPr lang="en-US" dirty="0" smtClean="0"/>
          </a:p>
        </p:txBody>
      </p:sp>
      <p:sp>
        <p:nvSpPr>
          <p:cNvPr id="5" name="Rectangle 4"/>
          <p:cNvSpPr/>
          <p:nvPr/>
        </p:nvSpPr>
        <p:spPr>
          <a:xfrm>
            <a:off x="4057984" y="4572000"/>
            <a:ext cx="119776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4</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209800" y="1155672"/>
            <a:ext cx="4802777" cy="673128"/>
          </a:xfrm>
          <a:prstGeom prst="rect">
            <a:avLst/>
          </a:prstGeom>
        </p:spPr>
        <p:txBody>
          <a:bodyPr>
            <a:noAutofit/>
          </a:bodyPr>
          <a:lstStyle/>
          <a:p>
            <a:pPr algn="ctr"/>
            <a:r>
              <a:rPr lang="en-US" sz="2400" b="1" dirty="0" smtClean="0">
                <a:latin typeface="Arial" pitchFamily="34" charset="0"/>
                <a:cs typeface="Arial" pitchFamily="34" charset="0"/>
              </a:rPr>
              <a:t>An Early Creed </a:t>
            </a:r>
            <a:endParaRPr lang="en-US" sz="2400" b="1" dirty="0">
              <a:latin typeface="Arial" pitchFamily="34" charset="0"/>
              <a:cs typeface="Arial" pitchFamily="34" charset="0"/>
            </a:endParaRPr>
          </a:p>
        </p:txBody>
      </p:sp>
      <p:pic>
        <p:nvPicPr>
          <p:cNvPr id="9221" name="Picture 5" descr="E:\powerpoint images\chapter4\shutterstock_6575349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30283"/>
            <a:ext cx="4288537" cy="405151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
          <p:cNvSpPr txBox="1">
            <a:spLocks noChangeArrowheads="1"/>
          </p:cNvSpPr>
          <p:nvPr/>
        </p:nvSpPr>
        <p:spPr bwMode="auto">
          <a:xfrm>
            <a:off x="914400" y="5334000"/>
            <a:ext cx="1694178" cy="169277"/>
          </a:xfrm>
          <a:prstGeom prst="rect">
            <a:avLst/>
          </a:prstGeom>
          <a:noFill/>
          <a:ln w="9525">
            <a:noFill/>
            <a:miter lim="800000"/>
            <a:headEnd/>
            <a:tailEnd/>
          </a:ln>
        </p:spPr>
        <p:txBody>
          <a:bodyPr wrap="square">
            <a:spAutoFit/>
          </a:bodyPr>
          <a:lstStyle/>
          <a:p>
            <a:pPr algn="r"/>
            <a:r>
              <a:rPr lang="pt-BR" sz="500" dirty="0">
                <a:latin typeface="Arial" pitchFamily="34" charset="0"/>
                <a:cs typeface="Arial" pitchFamily="34" charset="0"/>
              </a:rPr>
              <a:t>Copyright: ULKASTUDIO / </a:t>
            </a:r>
            <a:r>
              <a:rPr lang="pt-BR" sz="500" dirty="0" smtClean="0">
                <a:latin typeface="Arial" pitchFamily="34" charset="0"/>
                <a:cs typeface="Arial" pitchFamily="34" charset="0"/>
              </a:rPr>
              <a:t>w/ww.shutterstock.com</a:t>
            </a:r>
            <a:endParaRPr lang="en-US" sz="500" dirty="0">
              <a:latin typeface="Arial" pitchFamily="34" charset="0"/>
              <a:cs typeface="Arial" pitchFamily="34" charset="0"/>
            </a:endParaRPr>
          </a:p>
        </p:txBody>
      </p:sp>
      <p:sp>
        <p:nvSpPr>
          <p:cNvPr id="12" name="TextBox 11"/>
          <p:cNvSpPr txBox="1"/>
          <p:nvPr/>
        </p:nvSpPr>
        <p:spPr bwMode="auto">
          <a:xfrm>
            <a:off x="762000" y="1875472"/>
            <a:ext cx="7616327" cy="1477328"/>
          </a:xfrm>
          <a:prstGeom prst="rect">
            <a:avLst/>
          </a:prstGeom>
          <a:noFill/>
          <a:ln w="9525">
            <a:noFill/>
            <a:miter lim="800000"/>
            <a:headEnd/>
            <a:tailEnd/>
          </a:ln>
        </p:spPr>
        <p:txBody>
          <a:bodyPr wrap="square" rtlCol="0">
            <a:spAutoFit/>
          </a:bodyPr>
          <a:lstStyle/>
          <a:p>
            <a:r>
              <a:rPr lang="en-US" dirty="0">
                <a:latin typeface="Arial" pitchFamily="34" charset="0"/>
                <a:cs typeface="Arial" pitchFamily="34" charset="0"/>
              </a:rPr>
              <a:t>For I handed on to you as of first importance what I in turn had received: that Christ died for our sins in accordance with the scriptures, and that he was buried, and that he was raised on the third day in accordance with the scriptures, and that he appeared to </a:t>
            </a:r>
            <a:r>
              <a:rPr lang="en-US" dirty="0" err="1">
                <a:latin typeface="Arial" pitchFamily="34" charset="0"/>
                <a:cs typeface="Arial" pitchFamily="34" charset="0"/>
              </a:rPr>
              <a:t>Cephas</a:t>
            </a:r>
            <a:r>
              <a:rPr lang="en-US" dirty="0">
                <a:latin typeface="Arial" pitchFamily="34" charset="0"/>
                <a:cs typeface="Arial" pitchFamily="34" charset="0"/>
              </a:rPr>
              <a:t>, then to the </a:t>
            </a:r>
            <a:r>
              <a:rPr lang="en-US" dirty="0" smtClean="0">
                <a:latin typeface="Arial" pitchFamily="34" charset="0"/>
                <a:cs typeface="Arial" pitchFamily="34" charset="0"/>
              </a:rPr>
              <a:t>twelve </a:t>
            </a:r>
          </a:p>
          <a:p>
            <a:r>
              <a:rPr lang="en-US" dirty="0" smtClean="0">
                <a:latin typeface="Arial" pitchFamily="34" charset="0"/>
                <a:cs typeface="Arial" pitchFamily="34" charset="0"/>
              </a:rPr>
              <a:t>(</a:t>
            </a:r>
            <a:r>
              <a:rPr lang="en-US" dirty="0">
                <a:latin typeface="Arial" pitchFamily="34" charset="0"/>
                <a:cs typeface="Arial" pitchFamily="34" charset="0"/>
              </a:rPr>
              <a:t>1 Corinthians 15:3–5).</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7639171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642514" y="1752600"/>
            <a:ext cx="6425286" cy="666750"/>
          </a:xfrm>
          <a:prstGeom prst="rect">
            <a:avLst/>
          </a:prstGeom>
        </p:spPr>
        <p:txBody>
          <a:bodyPr>
            <a:noAutofit/>
          </a:bodyPr>
          <a:lstStyle/>
          <a:p>
            <a:r>
              <a:rPr lang="en-US" sz="2400" b="1" dirty="0">
                <a:latin typeface="Arial" pitchFamily="34" charset="0"/>
                <a:cs typeface="Arial" pitchFamily="34" charset="0"/>
              </a:rPr>
              <a:t>Faith as Love and Trust</a:t>
            </a:r>
          </a:p>
        </p:txBody>
      </p:sp>
      <p:sp>
        <p:nvSpPr>
          <p:cNvPr id="11" name="TextBox 5"/>
          <p:cNvSpPr txBox="1">
            <a:spLocks noChangeArrowheads="1"/>
          </p:cNvSpPr>
          <p:nvPr/>
        </p:nvSpPr>
        <p:spPr bwMode="auto">
          <a:xfrm>
            <a:off x="4267200" y="6155323"/>
            <a:ext cx="2505715"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Supri</a:t>
            </a:r>
            <a:r>
              <a:rPr lang="en-US" sz="500" dirty="0">
                <a:latin typeface="Arial" pitchFamily="34" charset="0"/>
                <a:cs typeface="Arial" pitchFamily="34" charset="0"/>
              </a:rPr>
              <a:t> </a:t>
            </a:r>
            <a:r>
              <a:rPr lang="en-US" sz="500" dirty="0" err="1">
                <a:latin typeface="Arial" pitchFamily="34" charset="0"/>
                <a:cs typeface="Arial" pitchFamily="34" charset="0"/>
              </a:rPr>
              <a:t>Suharjoto</a:t>
            </a:r>
            <a:r>
              <a:rPr lang="en-US" sz="500" dirty="0">
                <a:latin typeface="Arial" pitchFamily="34" charset="0"/>
                <a:cs typeface="Arial" pitchFamily="34" charset="0"/>
              </a:rPr>
              <a:t> / www.shutterstock.com</a:t>
            </a:r>
          </a:p>
        </p:txBody>
      </p:sp>
      <p:sp>
        <p:nvSpPr>
          <p:cNvPr id="15" name="Content Placeholder 6"/>
          <p:cNvSpPr txBox="1">
            <a:spLocks/>
          </p:cNvSpPr>
          <p:nvPr/>
        </p:nvSpPr>
        <p:spPr>
          <a:xfrm>
            <a:off x="801874" y="2438400"/>
            <a:ext cx="6412720" cy="5143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Faith, </a:t>
            </a:r>
            <a:r>
              <a:rPr lang="en-US" dirty="0" smtClean="0">
                <a:latin typeface="Arial" pitchFamily="34" charset="0"/>
                <a:cs typeface="Arial" pitchFamily="34" charset="0"/>
              </a:rPr>
              <a:t>love, and trust are </a:t>
            </a:r>
            <a:r>
              <a:rPr lang="en-US" dirty="0">
                <a:latin typeface="Arial" pitchFamily="34" charset="0"/>
                <a:cs typeface="Arial" pitchFamily="34" charset="0"/>
              </a:rPr>
              <a:t>closely related.</a:t>
            </a:r>
          </a:p>
        </p:txBody>
      </p:sp>
      <p:sp>
        <p:nvSpPr>
          <p:cNvPr id="12" name="Content Placeholder 6"/>
          <p:cNvSpPr txBox="1">
            <a:spLocks/>
          </p:cNvSpPr>
          <p:nvPr/>
        </p:nvSpPr>
        <p:spPr>
          <a:xfrm>
            <a:off x="801226" y="3751421"/>
            <a:ext cx="4227974" cy="1049179"/>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If we trust in another person, it becomes easier to love him or her without </a:t>
            </a:r>
            <a:r>
              <a:rPr lang="en-US" dirty="0" smtClean="0">
                <a:latin typeface="Arial" pitchFamily="34" charset="0"/>
                <a:cs typeface="Arial" pitchFamily="34" charset="0"/>
              </a:rPr>
              <a:t>holding </a:t>
            </a:r>
            <a:r>
              <a:rPr lang="en-US" dirty="0">
                <a:latin typeface="Arial" pitchFamily="34" charset="0"/>
                <a:cs typeface="Arial" pitchFamily="34" charset="0"/>
              </a:rPr>
              <a:t>back.</a:t>
            </a: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sp>
        <p:nvSpPr>
          <p:cNvPr id="16" name="Content Placeholder 6"/>
          <p:cNvSpPr txBox="1">
            <a:spLocks/>
          </p:cNvSpPr>
          <p:nvPr/>
        </p:nvSpPr>
        <p:spPr>
          <a:xfrm>
            <a:off x="801874" y="2971800"/>
            <a:ext cx="4718183" cy="6096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If a person trusts us, it is easier to believe that he or she really loves us.</a:t>
            </a:r>
          </a:p>
        </p:txBody>
      </p:sp>
      <p:pic>
        <p:nvPicPr>
          <p:cNvPr id="1031" name="Picture 7" descr="E:\powerpoint images\chapter4\shutterstock_6722215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774819"/>
            <a:ext cx="3362217" cy="224498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fade">
                                      <p:cBhvr>
                                        <p:cTn id="1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5105400" y="5606555"/>
            <a:ext cx="2402294"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Yuri </a:t>
            </a:r>
            <a:r>
              <a:rPr lang="en-US" sz="500" dirty="0" err="1">
                <a:latin typeface="Arial" pitchFamily="34" charset="0"/>
                <a:cs typeface="Arial" pitchFamily="34" charset="0"/>
              </a:rPr>
              <a:t>Arcurs</a:t>
            </a:r>
            <a:r>
              <a:rPr lang="en-US" sz="500" dirty="0">
                <a:latin typeface="Arial" pitchFamily="34" charset="0"/>
                <a:cs typeface="Arial" pitchFamily="34" charset="0"/>
              </a:rPr>
              <a:t> / www.shutterstock.com</a:t>
            </a:r>
          </a:p>
        </p:txBody>
      </p:sp>
      <p:sp>
        <p:nvSpPr>
          <p:cNvPr id="5" name="Content Placeholder 6"/>
          <p:cNvSpPr txBox="1">
            <a:spLocks/>
          </p:cNvSpPr>
          <p:nvPr/>
        </p:nvSpPr>
        <p:spPr>
          <a:xfrm>
            <a:off x="1676400" y="1676400"/>
            <a:ext cx="5562600" cy="704850"/>
          </a:xfrm>
          <a:prstGeom prst="rect">
            <a:avLst/>
          </a:prstGeom>
        </p:spPr>
        <p:txBody>
          <a:bodyPr>
            <a:noAutofit/>
          </a:bodyPr>
          <a:lstStyle/>
          <a:p>
            <a:r>
              <a:rPr lang="en-US" sz="2400" b="1" dirty="0">
                <a:latin typeface="Arial" pitchFamily="34" charset="0"/>
                <a:cs typeface="Arial" pitchFamily="34" charset="0"/>
              </a:rPr>
              <a:t>Responding to God’s Invitation </a:t>
            </a:r>
          </a:p>
        </p:txBody>
      </p:sp>
      <p:sp>
        <p:nvSpPr>
          <p:cNvPr id="6" name="Content Placeholder 6"/>
          <p:cNvSpPr txBox="1">
            <a:spLocks/>
          </p:cNvSpPr>
          <p:nvPr/>
        </p:nvSpPr>
        <p:spPr>
          <a:xfrm>
            <a:off x="926967" y="2438400"/>
            <a:ext cx="7302633"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We were created with free will.</a:t>
            </a:r>
          </a:p>
        </p:txBody>
      </p:sp>
      <p:sp>
        <p:nvSpPr>
          <p:cNvPr id="8" name="Content Placeholder 6"/>
          <p:cNvSpPr txBox="1">
            <a:spLocks/>
          </p:cNvSpPr>
          <p:nvPr/>
        </p:nvSpPr>
        <p:spPr>
          <a:xfrm>
            <a:off x="926967" y="2976146"/>
            <a:ext cx="4864233" cy="833854"/>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God’s Revelation of himself, particularly in the person of Jesus Christ, is his loving invitation to us to be in a relationship.</a:t>
            </a:r>
          </a:p>
        </p:txBody>
      </p:sp>
      <p:sp>
        <p:nvSpPr>
          <p:cNvPr id="10" name="Content Placeholder 6"/>
          <p:cNvSpPr txBox="1">
            <a:spLocks/>
          </p:cNvSpPr>
          <p:nvPr/>
        </p:nvSpPr>
        <p:spPr>
          <a:xfrm>
            <a:off x="914401" y="4038600"/>
            <a:ext cx="4876800" cy="5334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We can respond with love, trust, faith, and our will.</a:t>
            </a:r>
          </a:p>
        </p:txBody>
      </p:sp>
      <p:pic>
        <p:nvPicPr>
          <p:cNvPr id="2055" name="Picture 7" descr="E:\powerpoint images\chapter4\shutterstock_146458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1007" y="2286000"/>
            <a:ext cx="2713672"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228600" y="5164723"/>
            <a:ext cx="2497753"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a:t>
            </a:r>
            <a:r>
              <a:rPr lang="en-US" sz="500" dirty="0" err="1">
                <a:latin typeface="Arial" pitchFamily="34" charset="0"/>
                <a:cs typeface="Arial" pitchFamily="34" charset="0"/>
              </a:rPr>
              <a:t>JHershPhoto</a:t>
            </a:r>
            <a:r>
              <a:rPr lang="en-US" sz="500" dirty="0">
                <a:latin typeface="Arial" pitchFamily="34" charset="0"/>
                <a:cs typeface="Arial" pitchFamily="34" charset="0"/>
              </a:rPr>
              <a:t> / www.shutterstock.com</a:t>
            </a:r>
          </a:p>
        </p:txBody>
      </p:sp>
      <p:sp>
        <p:nvSpPr>
          <p:cNvPr id="3" name="TextBox 2"/>
          <p:cNvSpPr txBox="1"/>
          <p:nvPr/>
        </p:nvSpPr>
        <p:spPr bwMode="auto">
          <a:xfrm>
            <a:off x="4070732" y="2465028"/>
            <a:ext cx="48386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Faith is a personal act: we each choose to believe or not to believe. </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2057400" y="1524000"/>
            <a:ext cx="5486399" cy="685800"/>
          </a:xfrm>
          <a:prstGeom prst="rect">
            <a:avLst/>
          </a:prstGeom>
        </p:spPr>
        <p:txBody>
          <a:bodyPr>
            <a:noAutofit/>
          </a:bodyPr>
          <a:lstStyle/>
          <a:p>
            <a:r>
              <a:rPr lang="en-US" sz="2400" b="1" dirty="0">
                <a:latin typeface="Arial" pitchFamily="34" charset="0"/>
                <a:cs typeface="Arial" pitchFamily="34" charset="0"/>
              </a:rPr>
              <a:t>Faith: Personal and Communal</a:t>
            </a:r>
          </a:p>
        </p:txBody>
      </p:sp>
      <p:sp>
        <p:nvSpPr>
          <p:cNvPr id="12" name="TextBox 11"/>
          <p:cNvSpPr txBox="1"/>
          <p:nvPr/>
        </p:nvSpPr>
        <p:spPr bwMode="auto">
          <a:xfrm>
            <a:off x="4070733" y="3191470"/>
            <a:ext cx="5073267"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Faith is a communal act: others pass on God’s Revelation to us, and others support our faith.</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4076700" y="4258270"/>
            <a:ext cx="4599469" cy="923330"/>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Scripture and Tradition teach that God wants us to be part of a church, a community of believers.</a:t>
            </a:r>
            <a:endParaRPr lang="en-US" dirty="0">
              <a:solidFill>
                <a:schemeClr val="bg1">
                  <a:lumMod val="65000"/>
                </a:schemeClr>
              </a:solidFill>
              <a:latin typeface="Arial" pitchFamily="34" charset="0"/>
              <a:cs typeface="Arial" pitchFamily="34" charset="0"/>
            </a:endParaRPr>
          </a:p>
        </p:txBody>
      </p:sp>
      <p:pic>
        <p:nvPicPr>
          <p:cNvPr id="3079" name="Picture 7" descr="E:\powerpoint images\chapter4\shutterstock_714097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90800"/>
            <a:ext cx="3624581" cy="242016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685800" y="3474177"/>
            <a:ext cx="7696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Our response to God’s loving invitation to believe in him</a:t>
            </a:r>
          </a:p>
        </p:txBody>
      </p:sp>
      <p:sp>
        <p:nvSpPr>
          <p:cNvPr id="16" name="Content Placeholder 6"/>
          <p:cNvSpPr txBox="1">
            <a:spLocks/>
          </p:cNvSpPr>
          <p:nvPr/>
        </p:nvSpPr>
        <p:spPr>
          <a:xfrm>
            <a:off x="762000" y="2362200"/>
            <a:ext cx="6934200" cy="609600"/>
          </a:xfrm>
          <a:prstGeom prst="rect">
            <a:avLst/>
          </a:prstGeom>
        </p:spPr>
        <p:txBody>
          <a:bodyPr>
            <a:noAutofit/>
          </a:bodyPr>
          <a:lstStyle/>
          <a:p>
            <a:r>
              <a:rPr lang="en-US" sz="2400" b="1" dirty="0">
                <a:latin typeface="Arial" pitchFamily="34" charset="0"/>
                <a:cs typeface="Arial" pitchFamily="34" charset="0"/>
              </a:rPr>
              <a:t>Faith: A Summary</a:t>
            </a:r>
          </a:p>
        </p:txBody>
      </p:sp>
      <p:sp>
        <p:nvSpPr>
          <p:cNvPr id="14" name="TextBox 5"/>
          <p:cNvSpPr txBox="1">
            <a:spLocks noChangeArrowheads="1"/>
          </p:cNvSpPr>
          <p:nvPr/>
        </p:nvSpPr>
        <p:spPr bwMode="auto">
          <a:xfrm>
            <a:off x="5867400" y="3335923"/>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William </a:t>
            </a:r>
            <a:r>
              <a:rPr lang="en-US" sz="500" dirty="0" err="1">
                <a:latin typeface="Arial" pitchFamily="34" charset="0"/>
                <a:cs typeface="Arial" pitchFamily="34" charset="0"/>
              </a:rPr>
              <a:t>Perugini</a:t>
            </a:r>
            <a:r>
              <a:rPr lang="en-US" sz="500" dirty="0">
                <a:latin typeface="Arial" pitchFamily="34" charset="0"/>
                <a:cs typeface="Arial" pitchFamily="34" charset="0"/>
              </a:rPr>
              <a:t> / www.shutterstock.com</a:t>
            </a:r>
          </a:p>
        </p:txBody>
      </p:sp>
      <p:sp>
        <p:nvSpPr>
          <p:cNvPr id="12" name="Content Placeholder 6"/>
          <p:cNvSpPr txBox="1">
            <a:spLocks/>
          </p:cNvSpPr>
          <p:nvPr/>
        </p:nvSpPr>
        <p:spPr>
          <a:xfrm>
            <a:off x="685800" y="4023452"/>
            <a:ext cx="76200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Giving ourselves completely—heart, mind, and will—to a loving relationship with God</a:t>
            </a:r>
          </a:p>
        </p:txBody>
      </p:sp>
      <p:sp>
        <p:nvSpPr>
          <p:cNvPr id="9" name="Content Placeholder 6"/>
          <p:cNvSpPr txBox="1">
            <a:spLocks/>
          </p:cNvSpPr>
          <p:nvPr/>
        </p:nvSpPr>
        <p:spPr>
          <a:xfrm>
            <a:off x="685800" y="4800600"/>
            <a:ext cx="6172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Believing in and being a part of the Church, the Body of Christ, on earth</a:t>
            </a:r>
          </a:p>
        </p:txBody>
      </p:sp>
      <p:pic>
        <p:nvPicPr>
          <p:cNvPr id="4104" name="Picture 8" descr="E:\powerpoint images\chapter4\shutterstock_8213521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90600"/>
            <a:ext cx="3429000" cy="22895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762000" y="2297668"/>
            <a:ext cx="8270091"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Faith is a grace, a supernatural gift of God.</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762000" y="2858869"/>
            <a:ext cx="7549704"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Holy Spirit helps us to recognize God’s invitation to a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relationship </a:t>
            </a:r>
            <a:r>
              <a:rPr lang="en-US" dirty="0">
                <a:latin typeface="Arial" pitchFamily="34" charset="0"/>
                <a:cs typeface="Arial" pitchFamily="34" charset="0"/>
              </a:rPr>
              <a:t>with him.</a:t>
            </a:r>
          </a:p>
        </p:txBody>
      </p:sp>
      <p:sp>
        <p:nvSpPr>
          <p:cNvPr id="16" name="Content Placeholder 6"/>
          <p:cNvSpPr txBox="1">
            <a:spLocks/>
          </p:cNvSpPr>
          <p:nvPr/>
        </p:nvSpPr>
        <p:spPr>
          <a:xfrm>
            <a:off x="2287190" y="1539716"/>
            <a:ext cx="6323410" cy="685800"/>
          </a:xfrm>
          <a:prstGeom prst="rect">
            <a:avLst/>
          </a:prstGeom>
        </p:spPr>
        <p:txBody>
          <a:bodyPr>
            <a:noAutofit/>
          </a:bodyPr>
          <a:lstStyle/>
          <a:p>
            <a:r>
              <a:rPr lang="en-US" sz="2400" b="1" dirty="0">
                <a:latin typeface="Arial" pitchFamily="34" charset="0"/>
                <a:cs typeface="Arial" pitchFamily="34" charset="0"/>
              </a:rPr>
              <a:t>Characteristics of Faith</a:t>
            </a:r>
          </a:p>
        </p:txBody>
      </p:sp>
      <p:sp>
        <p:nvSpPr>
          <p:cNvPr id="11" name="TextBox 5"/>
          <p:cNvSpPr txBox="1">
            <a:spLocks noChangeArrowheads="1"/>
          </p:cNvSpPr>
          <p:nvPr/>
        </p:nvSpPr>
        <p:spPr bwMode="auto">
          <a:xfrm>
            <a:off x="2286000" y="6400800"/>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mangostock</a:t>
            </a:r>
            <a:r>
              <a:rPr lang="en-US" sz="500" dirty="0">
                <a:latin typeface="Arial" pitchFamily="34" charset="0"/>
                <a:cs typeface="Arial" pitchFamily="34" charset="0"/>
              </a:rPr>
              <a:t> / www.shutterstock.com</a:t>
            </a:r>
          </a:p>
        </p:txBody>
      </p:sp>
      <p:pic>
        <p:nvPicPr>
          <p:cNvPr id="5127" name="Picture 7" descr="E:\powerpoint images\chapter4\shutterstock_6751385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5493" y="3463583"/>
            <a:ext cx="4170707" cy="278481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124200" y="1905000"/>
            <a:ext cx="5867400" cy="551408"/>
          </a:xfrm>
          <a:prstGeom prst="rect">
            <a:avLst/>
          </a:prstGeom>
        </p:spPr>
        <p:txBody>
          <a:bodyPr>
            <a:noAutofit/>
          </a:bodyPr>
          <a:lstStyle/>
          <a:p>
            <a:r>
              <a:rPr lang="en-US" sz="2400" b="1" dirty="0">
                <a:latin typeface="Arial" pitchFamily="34" charset="0"/>
                <a:cs typeface="Arial" pitchFamily="34" charset="0"/>
              </a:rPr>
              <a:t>Characteristics of Faith</a:t>
            </a:r>
          </a:p>
        </p:txBody>
      </p:sp>
      <p:sp>
        <p:nvSpPr>
          <p:cNvPr id="2" name="TextBox 1"/>
          <p:cNvSpPr txBox="1"/>
          <p:nvPr/>
        </p:nvSpPr>
        <p:spPr bwMode="auto">
          <a:xfrm>
            <a:off x="3276600" y="2761208"/>
            <a:ext cx="73914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Faith is certain.</a:t>
            </a:r>
            <a:endParaRPr lang="en-US" dirty="0">
              <a:solidFill>
                <a:schemeClr val="bg1">
                  <a:lumMod val="65000"/>
                </a:schemeClr>
              </a:solidFill>
              <a:latin typeface="Arial" pitchFamily="34" charset="0"/>
              <a:cs typeface="Arial" pitchFamily="34" charset="0"/>
            </a:endParaRPr>
          </a:p>
        </p:txBody>
      </p:sp>
      <p:sp>
        <p:nvSpPr>
          <p:cNvPr id="8" name="TextBox 5"/>
          <p:cNvSpPr txBox="1">
            <a:spLocks noChangeArrowheads="1"/>
          </p:cNvSpPr>
          <p:nvPr/>
        </p:nvSpPr>
        <p:spPr bwMode="auto">
          <a:xfrm>
            <a:off x="76200" y="5088523"/>
            <a:ext cx="2290836"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Yuri </a:t>
            </a:r>
            <a:r>
              <a:rPr lang="en-US" sz="500" dirty="0" err="1">
                <a:latin typeface="Arial" pitchFamily="34" charset="0"/>
                <a:cs typeface="Arial" pitchFamily="34" charset="0"/>
              </a:rPr>
              <a:t>Arcurs</a:t>
            </a:r>
            <a:r>
              <a:rPr lang="en-US" sz="500" dirty="0">
                <a:latin typeface="Arial" pitchFamily="34" charset="0"/>
                <a:cs typeface="Arial" pitchFamily="34" charset="0"/>
              </a:rPr>
              <a:t> / www.shutterstock.com</a:t>
            </a:r>
          </a:p>
        </p:txBody>
      </p:sp>
      <p:sp>
        <p:nvSpPr>
          <p:cNvPr id="11" name="TextBox 10"/>
          <p:cNvSpPr txBox="1"/>
          <p:nvPr/>
        </p:nvSpPr>
        <p:spPr bwMode="auto">
          <a:xfrm>
            <a:off x="3276600" y="3276600"/>
            <a:ext cx="7162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Faith seeks understanding.</a:t>
            </a:r>
            <a:endParaRPr lang="en-US" dirty="0">
              <a:solidFill>
                <a:schemeClr val="bg1">
                  <a:lumMod val="65000"/>
                </a:schemeClr>
              </a:solidFill>
              <a:latin typeface="Arial" pitchFamily="34" charset="0"/>
              <a:cs typeface="Arial" pitchFamily="34" charset="0"/>
            </a:endParaRPr>
          </a:p>
        </p:txBody>
      </p:sp>
      <p:sp>
        <p:nvSpPr>
          <p:cNvPr id="12" name="TextBox 11"/>
          <p:cNvSpPr txBox="1"/>
          <p:nvPr/>
        </p:nvSpPr>
        <p:spPr bwMode="auto">
          <a:xfrm>
            <a:off x="3276600" y="3810000"/>
            <a:ext cx="71628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Faith is not opposed to science.</a:t>
            </a:r>
            <a:endParaRPr lang="en-US" dirty="0">
              <a:solidFill>
                <a:schemeClr val="bg1">
                  <a:lumMod val="65000"/>
                </a:schemeClr>
              </a:solidFill>
              <a:latin typeface="Arial" pitchFamily="34" charset="0"/>
              <a:cs typeface="Arial" pitchFamily="34" charset="0"/>
            </a:endParaRPr>
          </a:p>
        </p:txBody>
      </p:sp>
      <p:pic>
        <p:nvPicPr>
          <p:cNvPr id="6151" name="Picture 7" descr="E:\powerpoint images\chapter4\shutterstock_172678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638300"/>
            <a:ext cx="2543175" cy="339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172200" y="6079123"/>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Martin </a:t>
            </a:r>
            <a:r>
              <a:rPr lang="en-US" sz="500" dirty="0" err="1">
                <a:latin typeface="Arial" pitchFamily="34" charset="0"/>
                <a:cs typeface="Arial" pitchFamily="34" charset="0"/>
              </a:rPr>
              <a:t>Allinger</a:t>
            </a:r>
            <a:r>
              <a:rPr lang="en-US" sz="500" dirty="0">
                <a:latin typeface="Arial" pitchFamily="34" charset="0"/>
                <a:cs typeface="Arial" pitchFamily="34" charset="0"/>
              </a:rPr>
              <a:t> / www.shutterstock.com</a:t>
            </a:r>
          </a:p>
        </p:txBody>
      </p:sp>
      <p:pic>
        <p:nvPicPr>
          <p:cNvPr id="7175" name="Picture 7" descr="E:\powerpoint images\chapter4\shutterstock_618607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914400"/>
            <a:ext cx="5181600" cy="5085644"/>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6"/>
          <p:cNvSpPr txBox="1">
            <a:spLocks/>
          </p:cNvSpPr>
          <p:nvPr/>
        </p:nvSpPr>
        <p:spPr>
          <a:xfrm>
            <a:off x="1064623" y="1828800"/>
            <a:ext cx="4802777" cy="673128"/>
          </a:xfrm>
          <a:prstGeom prst="rect">
            <a:avLst/>
          </a:prstGeom>
        </p:spPr>
        <p:txBody>
          <a:bodyPr>
            <a:noAutofit/>
          </a:bodyPr>
          <a:lstStyle/>
          <a:p>
            <a:r>
              <a:rPr lang="en-US" sz="2400" b="1" dirty="0">
                <a:latin typeface="Arial" pitchFamily="34" charset="0"/>
                <a:cs typeface="Arial" pitchFamily="34" charset="0"/>
              </a:rPr>
              <a:t>Characteristics of Faith</a:t>
            </a:r>
          </a:p>
        </p:txBody>
      </p:sp>
      <p:sp>
        <p:nvSpPr>
          <p:cNvPr id="12" name="TextBox 11"/>
          <p:cNvSpPr txBox="1"/>
          <p:nvPr/>
        </p:nvSpPr>
        <p:spPr bwMode="auto">
          <a:xfrm>
            <a:off x="1066799" y="2854772"/>
            <a:ext cx="563658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Faith is necessary for salvation.</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1066800" y="3364468"/>
            <a:ext cx="67056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Grace enables faith.</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1066801" y="3897868"/>
            <a:ext cx="6477000"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Faith is the beginning of eternal life.</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438400" y="1536672"/>
            <a:ext cx="4802777" cy="673128"/>
          </a:xfrm>
          <a:prstGeom prst="rect">
            <a:avLst/>
          </a:prstGeom>
        </p:spPr>
        <p:txBody>
          <a:bodyPr>
            <a:noAutofit/>
          </a:bodyPr>
          <a:lstStyle/>
          <a:p>
            <a:r>
              <a:rPr lang="en-US" sz="2400" b="1" dirty="0">
                <a:latin typeface="Arial" pitchFamily="34" charset="0"/>
                <a:cs typeface="Arial" pitchFamily="34" charset="0"/>
              </a:rPr>
              <a:t>Proclaiming Our Faith </a:t>
            </a:r>
          </a:p>
        </p:txBody>
      </p:sp>
      <p:sp>
        <p:nvSpPr>
          <p:cNvPr id="11" name="TextBox 5"/>
          <p:cNvSpPr txBox="1">
            <a:spLocks noChangeArrowheads="1"/>
          </p:cNvSpPr>
          <p:nvPr/>
        </p:nvSpPr>
        <p:spPr bwMode="auto">
          <a:xfrm>
            <a:off x="7086600" y="6079123"/>
            <a:ext cx="1694178"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Vlue</a:t>
            </a:r>
            <a:r>
              <a:rPr lang="en-US" sz="500" dirty="0">
                <a:latin typeface="Arial" pitchFamily="34" charset="0"/>
                <a:cs typeface="Arial" pitchFamily="34" charset="0"/>
              </a:rPr>
              <a:t> / www.shutterstock.com</a:t>
            </a:r>
          </a:p>
        </p:txBody>
      </p:sp>
      <p:pic>
        <p:nvPicPr>
          <p:cNvPr id="8197" name="Picture 5" descr="E:\powerpoint images\chapter4\shutterstock_508100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1" y="2536014"/>
            <a:ext cx="2362200" cy="355998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bwMode="auto">
          <a:xfrm>
            <a:off x="452921" y="2389036"/>
            <a:ext cx="663368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One of the first Christian creeds, found in the Bible, focuses on the death and Resurrection of Jesus.</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452920" y="3316069"/>
            <a:ext cx="625268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Christians have been proclaiming the Apostles’ Creed since the Church’s earliest days in Rome. </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452300" y="4154269"/>
            <a:ext cx="64818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Everywhere in the world, Catholics recite the Nicene Creed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every </a:t>
            </a:r>
            <a:r>
              <a:rPr lang="en-US" dirty="0">
                <a:latin typeface="Arial" pitchFamily="34" charset="0"/>
                <a:cs typeface="Arial" pitchFamily="34" charset="0"/>
              </a:rPr>
              <a:t>Sunday at Mass.</a:t>
            </a:r>
            <a:endParaRPr lang="en-US" dirty="0">
              <a:solidFill>
                <a:schemeClr val="bg1">
                  <a:lumMod val="65000"/>
                </a:schemeClr>
              </a:solidFill>
              <a:latin typeface="Arial" pitchFamily="34" charset="0"/>
              <a:cs typeface="Arial" pitchFamily="34" charset="0"/>
            </a:endParaRPr>
          </a:p>
        </p:txBody>
      </p:sp>
    </p:spTree>
    <p:extLst>
      <p:ext uri="{BB962C8B-B14F-4D97-AF65-F5344CB8AC3E}">
        <p14:creationId xmlns:p14="http://schemas.microsoft.com/office/powerpoint/2010/main" val="2699855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1161</TotalTime>
  <Words>719</Words>
  <Application>Microsoft Office PowerPoint</Application>
  <PresentationFormat>On-screen Show (4:3)</PresentationFormat>
  <Paragraphs>66</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(Body)</vt:lpstr>
      <vt:lpstr>LIC Presentation template-New</vt:lpstr>
      <vt:lpstr>Faith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234</cp:revision>
  <dcterms:created xsi:type="dcterms:W3CDTF">2011-06-08T19:56:13Z</dcterms:created>
  <dcterms:modified xsi:type="dcterms:W3CDTF">2013-02-05T15:35:32Z</dcterms:modified>
</cp:coreProperties>
</file>