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94660"/>
  </p:normalViewPr>
  <p:slideViewPr>
    <p:cSldViewPr>
      <p:cViewPr varScale="1">
        <p:scale>
          <a:sx n="69" d="100"/>
          <a:sy n="69" d="100"/>
        </p:scale>
        <p:origin x="7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the students to read the Did You Know? sidebar in article 16 of the student book. Use the Old Testament reading from the previous or upcoming Sunday to discuss the questions in the last paragraph of the sidebar.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16, “God’s Revelation through Sacred Scripture: The Old Testament,”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volunteers to explain each bullet point,</a:t>
            </a:r>
            <a:r>
              <a:rPr lang="en-US" sz="1200" kern="1200" baseline="0" dirty="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at the end of article 17 in the student book. Point out that other books could have been included in the canon, but only those found in the New Testament today met all four criteria.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17, “God’s Revelation through Sacred Scripture: The New Testament,”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Magisterium of the Church has the responsibility to see that the teaching of the Apostles is handed down to all generations until Christ comes again in glory.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18, “God’s Revelation through Sacred Tradition,”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the steps in the living transmission of the Gospel, always guided by the Holy Spirit, outlined in article 18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18, “God’s Revelation through Sacred Tradition,”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the difference between </a:t>
            </a:r>
            <a:r>
              <a:rPr lang="en-US" sz="1200" i="1" kern="1200" dirty="0" smtClean="0">
                <a:solidFill>
                  <a:schemeClr val="tx1"/>
                </a:solidFill>
                <a:effectLst/>
                <a:latin typeface="+mn-lt"/>
                <a:ea typeface="+mn-ea"/>
                <a:cs typeface="+mn-cs"/>
              </a:rPr>
              <a:t>Tradition</a:t>
            </a:r>
            <a:r>
              <a:rPr lang="en-US" sz="1200" kern="1200" dirty="0" smtClean="0">
                <a:solidFill>
                  <a:schemeClr val="tx1"/>
                </a:solidFill>
                <a:effectLst/>
                <a:latin typeface="+mn-lt"/>
                <a:ea typeface="+mn-ea"/>
                <a:cs typeface="+mn-cs"/>
              </a:rPr>
              <a:t> (capital </a:t>
            </a: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tradition</a:t>
            </a:r>
            <a:r>
              <a:rPr lang="en-US" sz="1200" kern="1200" dirty="0" smtClean="0">
                <a:solidFill>
                  <a:schemeClr val="tx1"/>
                </a:solidFill>
                <a:effectLst/>
                <a:latin typeface="+mn-lt"/>
                <a:ea typeface="+mn-ea"/>
                <a:cs typeface="+mn-cs"/>
              </a:rPr>
              <a:t> (small </a:t>
            </a: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as at the end of article 18 in the student book.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18, “God’s Revelation through Sacred Tradition,”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Share with the students the subject of a recent teaching of their local bishop, or of their national council of bishops. Ask if they know of any recent papal teachings.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19, “Passing On God’s Revelation,”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this teaching, emphasizing that it only applies to certain teachings, not to everything the Pope says.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19, “Passing On God’s Revelation,”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a volunteer to define </a:t>
            </a:r>
            <a:r>
              <a:rPr lang="en-US" sz="1200" i="1" kern="1200" dirty="0" smtClean="0">
                <a:solidFill>
                  <a:schemeClr val="tx1"/>
                </a:solidFill>
                <a:effectLst/>
                <a:latin typeface="+mn-lt"/>
                <a:ea typeface="+mn-ea"/>
                <a:cs typeface="+mn-cs"/>
              </a:rPr>
              <a:t>ecumenism</a:t>
            </a:r>
            <a:r>
              <a:rPr lang="en-US" sz="1200" kern="1200" dirty="0" smtClean="0">
                <a:solidFill>
                  <a:schemeClr val="tx1"/>
                </a:solidFill>
                <a:effectLst/>
                <a:latin typeface="+mn-lt"/>
                <a:ea typeface="+mn-ea"/>
                <a:cs typeface="+mn-cs"/>
              </a:rPr>
              <a:t>, as in article 19 in the student book. Share an example of an ecumenical event in your community, such as an ecumenical Thanksgiving service or Good Friday observance.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19, “Passing On God’s Revelation,”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the example of recent popes noted toward the end of article 19 in the student book. Discuss how these kinds of actions help the Church to fulfill its mission.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19, “Passing On God’s Revelation,”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the Old Testament contains inspired books that are also Scripture for the Jewish people. If any students have attended a synagogue service, ask about the reverence for the Torah scrolls. (They are kept in a tabernacle, covered with richly embroidered cloth, reverenced in a procession, and touched only by a pointer when read.)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16, “God’s Revelation through Sacred Scripture: The Old Testament,”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Ensure that the students understand what grafting is. Note the education in Judaism that Jesus would have received. Ask how significant that training would have been for his teaching and ministry.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16, “God’s Revelation through Sacred Scripture: The Old Testament,”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students how the books of the New Testament are used in liturgy (the second reading is usually taken from an Epistle; a reading from a Gospel is proclaimed at every Mass).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17, “God’s Revelation through Sacred Scripture: The New Testament,”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almost all scholars of ancient history agree that Jesus was a historical person. Point out that there are even a few non-Christian first-century histories that mention him.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17, “God’s Revelation through Sacred Scripture: The New Testament,”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students to share a family story—of their own or of another person—that benefited from hindsight, as the meaning of the event became clear.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17, “God’s Revelation through Sacred Scripture: The New Testament,”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Saint Paul’s process of missionary work and letter writing, described in article 17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17, “God’s Revelation through Sacred Scripture: The New Testament,”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Evangelists wrote for certain communities; each chose the content that would be most useful for nurturing the faith of that specific community. To illustrate, discuss how a pastoral minister would quote different passages depending on whether she was visiting the sick, or giving a youth retreat.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17, “God’s Revelation through Sacred Scripture: The New Testament,”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Call attention to the definition of </a:t>
            </a:r>
            <a:r>
              <a:rPr lang="en-US" sz="1200" i="1" kern="1200" dirty="0" smtClean="0">
                <a:solidFill>
                  <a:schemeClr val="tx1"/>
                </a:solidFill>
                <a:effectLst/>
                <a:latin typeface="+mn-lt"/>
                <a:ea typeface="+mn-ea"/>
                <a:cs typeface="+mn-cs"/>
              </a:rPr>
              <a:t>canon of Scripture</a:t>
            </a:r>
            <a:r>
              <a:rPr lang="en-US" sz="1200" kern="1200" dirty="0" smtClean="0">
                <a:solidFill>
                  <a:schemeClr val="tx1"/>
                </a:solidFill>
                <a:effectLst/>
                <a:latin typeface="+mn-lt"/>
                <a:ea typeface="+mn-ea"/>
                <a:cs typeface="+mn-cs"/>
              </a:rPr>
              <a:t> in article 17 in the student book. The four criteria follow on the next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17, “God’s Revelation through Sacred Scripture: The New Testament,”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Sacred </a:t>
            </a:r>
            <a:r>
              <a:rPr lang="en-US" dirty="0" smtClean="0">
                <a:effectLst/>
              </a:rPr>
              <a:t>Scripture</a:t>
            </a:r>
            <a:br>
              <a:rPr lang="en-US" dirty="0" smtClean="0">
                <a:effectLst/>
              </a:rPr>
            </a:br>
            <a:r>
              <a:rPr lang="en-US" dirty="0" smtClean="0">
                <a:effectLst/>
              </a:rPr>
              <a:t>and </a:t>
            </a:r>
            <a:r>
              <a:rPr lang="en-US" dirty="0">
                <a:effectLst/>
              </a:rPr>
              <a:t>Sacred Tradition</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Jesus Christ: God’s Love Made Visible, Second Edition</a:t>
            </a:r>
            <a:r>
              <a:rPr lang="en-US" dirty="0"/>
              <a:t> Unit 2, Chapter 4</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a:t>
            </a:r>
            <a:r>
              <a:rPr lang="en-US" dirty="0"/>
              <a:t>TX004809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5800" y="990600"/>
            <a:ext cx="4190999" cy="533400"/>
          </a:xfrm>
        </p:spPr>
        <p:txBody>
          <a:bodyPr>
            <a:normAutofit fontScale="90000"/>
          </a:bodyPr>
          <a:lstStyle/>
          <a:p>
            <a:r>
              <a:rPr lang="en-US" dirty="0"/>
              <a:t>Formation of the Canon</a:t>
            </a:r>
          </a:p>
        </p:txBody>
      </p:sp>
      <p:sp>
        <p:nvSpPr>
          <p:cNvPr id="7" name="Text Placeholder 3"/>
          <p:cNvSpPr>
            <a:spLocks noGrp="1"/>
          </p:cNvSpPr>
          <p:nvPr>
            <p:ph type="body" sz="quarter" idx="4294967295"/>
          </p:nvPr>
        </p:nvSpPr>
        <p:spPr>
          <a:xfrm>
            <a:off x="5029200" y="1676400"/>
            <a:ext cx="3962400" cy="3581400"/>
          </a:xfrm>
          <a:prstGeom prst="rect">
            <a:avLst/>
          </a:prstGeom>
        </p:spPr>
        <p:txBody>
          <a:bodyPr>
            <a:normAutofit/>
          </a:bodyPr>
          <a:lstStyle/>
          <a:p>
            <a:r>
              <a:rPr lang="en-US" dirty="0"/>
              <a:t>The seventy-three books in the Bible make up the canon of Scripture. </a:t>
            </a:r>
          </a:p>
          <a:p>
            <a:r>
              <a:rPr lang="en-US" dirty="0"/>
              <a:t>Twenty-seven of the books compose the New Testament. </a:t>
            </a:r>
          </a:p>
          <a:p>
            <a:r>
              <a:rPr lang="en-US" dirty="0"/>
              <a:t>The early Church Fathers determined which books were divinely inspired and canonical.</a:t>
            </a:r>
          </a:p>
        </p:txBody>
      </p:sp>
      <p:sp>
        <p:nvSpPr>
          <p:cNvPr id="6" name="TextBox 5"/>
          <p:cNvSpPr txBox="1"/>
          <p:nvPr/>
        </p:nvSpPr>
        <p:spPr bwMode="auto">
          <a:xfrm rot="21292447">
            <a:off x="536474" y="502242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eurobanks</a:t>
            </a:r>
            <a:r>
              <a:rPr lang="en-US" sz="800" dirty="0">
                <a:solidFill>
                  <a:schemeClr val="bg1">
                    <a:lumMod val="65000"/>
                  </a:schemeClr>
                </a:solidFill>
              </a:rPr>
              <a:t> / Shutterstock.com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085427"/>
            <a:ext cx="4145017" cy="27633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53406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752600"/>
            <a:ext cx="4042245" cy="4038600"/>
          </a:xfrm>
          <a:prstGeom prst="rect">
            <a:avLst/>
          </a:prstGeom>
        </p:spPr>
      </p:pic>
      <p:sp>
        <p:nvSpPr>
          <p:cNvPr id="2" name="Title 1"/>
          <p:cNvSpPr>
            <a:spLocks noGrp="1"/>
          </p:cNvSpPr>
          <p:nvPr>
            <p:ph type="title"/>
          </p:nvPr>
        </p:nvSpPr>
        <p:spPr>
          <a:xfrm>
            <a:off x="762000" y="1351517"/>
            <a:ext cx="8458199" cy="533400"/>
          </a:xfrm>
        </p:spPr>
        <p:txBody>
          <a:bodyPr>
            <a:normAutofit/>
          </a:bodyPr>
          <a:lstStyle/>
          <a:p>
            <a:r>
              <a:rPr lang="en-US" dirty="0"/>
              <a:t>Criteria for the Canon of Scripture</a:t>
            </a:r>
          </a:p>
        </p:txBody>
      </p:sp>
      <p:sp>
        <p:nvSpPr>
          <p:cNvPr id="7" name="Text Placeholder 3"/>
          <p:cNvSpPr>
            <a:spLocks noGrp="1"/>
          </p:cNvSpPr>
          <p:nvPr>
            <p:ph type="body" sz="quarter" idx="4294967295"/>
          </p:nvPr>
        </p:nvSpPr>
        <p:spPr>
          <a:xfrm>
            <a:off x="966355" y="2068140"/>
            <a:ext cx="4572000" cy="3581400"/>
          </a:xfrm>
          <a:prstGeom prst="rect">
            <a:avLst/>
          </a:prstGeom>
        </p:spPr>
        <p:txBody>
          <a:bodyPr>
            <a:normAutofit/>
          </a:bodyPr>
          <a:lstStyle/>
          <a:p>
            <a:r>
              <a:rPr lang="en-US" dirty="0"/>
              <a:t>Apostolic origin</a:t>
            </a:r>
          </a:p>
          <a:p>
            <a:r>
              <a:rPr lang="en-US" dirty="0"/>
              <a:t>community acceptance</a:t>
            </a:r>
          </a:p>
          <a:p>
            <a:r>
              <a:rPr lang="en-US" dirty="0"/>
              <a:t>use in early Christian worship</a:t>
            </a:r>
          </a:p>
          <a:p>
            <a:r>
              <a:rPr lang="en-US" dirty="0"/>
              <a:t>consistency</a:t>
            </a:r>
          </a:p>
        </p:txBody>
      </p:sp>
      <p:sp>
        <p:nvSpPr>
          <p:cNvPr id="6" name="TextBox 5"/>
          <p:cNvSpPr txBox="1"/>
          <p:nvPr/>
        </p:nvSpPr>
        <p:spPr bwMode="auto">
          <a:xfrm>
            <a:off x="5181600" y="5403273"/>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zentilia</a:t>
            </a:r>
            <a:r>
              <a:rPr lang="en-US" sz="800" dirty="0">
                <a:solidFill>
                  <a:schemeClr val="bg1">
                    <a:lumMod val="65000"/>
                  </a:schemeClr>
                </a:solidFill>
              </a:rPr>
              <a:t> / iStockphoto.com</a:t>
            </a:r>
          </a:p>
        </p:txBody>
      </p:sp>
    </p:spTree>
    <p:extLst>
      <p:ext uri="{BB962C8B-B14F-4D97-AF65-F5344CB8AC3E}">
        <p14:creationId xmlns:p14="http://schemas.microsoft.com/office/powerpoint/2010/main" val="131715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74" t="3831" r="2159" b="10345"/>
          <a:stretch/>
        </p:blipFill>
        <p:spPr>
          <a:xfrm>
            <a:off x="656179" y="1067746"/>
            <a:ext cx="3612570" cy="4776953"/>
          </a:xfrm>
          <a:prstGeom prst="rect">
            <a:avLst/>
          </a:prstGeom>
        </p:spPr>
      </p:pic>
      <p:sp>
        <p:nvSpPr>
          <p:cNvPr id="2" name="Title 1"/>
          <p:cNvSpPr>
            <a:spLocks noGrp="1"/>
          </p:cNvSpPr>
          <p:nvPr>
            <p:ph type="title"/>
          </p:nvPr>
        </p:nvSpPr>
        <p:spPr>
          <a:xfrm>
            <a:off x="3581400" y="1043151"/>
            <a:ext cx="4953001" cy="838200"/>
          </a:xfrm>
        </p:spPr>
        <p:txBody>
          <a:bodyPr>
            <a:normAutofit/>
          </a:bodyPr>
          <a:lstStyle/>
          <a:p>
            <a:r>
              <a:rPr lang="en-US" dirty="0"/>
              <a:t> Sacred Tradition</a:t>
            </a:r>
          </a:p>
        </p:txBody>
      </p:sp>
      <p:sp>
        <p:nvSpPr>
          <p:cNvPr id="7" name="Text Placeholder 3"/>
          <p:cNvSpPr>
            <a:spLocks noGrp="1"/>
          </p:cNvSpPr>
          <p:nvPr>
            <p:ph type="body" sz="quarter" idx="4294967295"/>
          </p:nvPr>
        </p:nvSpPr>
        <p:spPr>
          <a:xfrm>
            <a:off x="3962400" y="2109951"/>
            <a:ext cx="4800600" cy="3200400"/>
          </a:xfrm>
          <a:prstGeom prst="rect">
            <a:avLst/>
          </a:prstGeom>
        </p:spPr>
        <p:txBody>
          <a:bodyPr>
            <a:normAutofit/>
          </a:bodyPr>
          <a:lstStyle/>
          <a:p>
            <a:r>
              <a:rPr lang="en-US" dirty="0"/>
              <a:t>Catholics recognize the authority of both Sacred Scripture and Sacred Tradition.</a:t>
            </a:r>
          </a:p>
          <a:p>
            <a:r>
              <a:rPr lang="en-US" dirty="0"/>
              <a:t>These are two ways of transmitting Divine Revelation.</a:t>
            </a:r>
          </a:p>
        </p:txBody>
      </p:sp>
      <p:sp>
        <p:nvSpPr>
          <p:cNvPr id="6" name="TextBox 5"/>
          <p:cNvSpPr txBox="1"/>
          <p:nvPr/>
        </p:nvSpPr>
        <p:spPr bwMode="auto">
          <a:xfrm>
            <a:off x="999160" y="5469803"/>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a:t>
            </a:r>
            <a:r>
              <a:rPr lang="en-US" sz="800" dirty="0" err="1">
                <a:solidFill>
                  <a:schemeClr val="bg1">
                    <a:lumMod val="50000"/>
                  </a:schemeClr>
                </a:solidFill>
              </a:rPr>
              <a:t>Floortje</a:t>
            </a:r>
            <a:r>
              <a:rPr lang="en-US" sz="800" dirty="0">
                <a:solidFill>
                  <a:schemeClr val="bg1">
                    <a:lumMod val="50000"/>
                  </a:schemeClr>
                </a:solidFill>
              </a:rPr>
              <a:t> / iStockphoto.com</a:t>
            </a:r>
          </a:p>
        </p:txBody>
      </p:sp>
    </p:spTree>
    <p:extLst>
      <p:ext uri="{BB962C8B-B14F-4D97-AF65-F5344CB8AC3E}">
        <p14:creationId xmlns:p14="http://schemas.microsoft.com/office/powerpoint/2010/main" val="60883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366" y="1330036"/>
            <a:ext cx="3781697" cy="4572000"/>
          </a:xfrm>
          <a:prstGeom prst="rect">
            <a:avLst/>
          </a:prstGeom>
        </p:spPr>
      </p:pic>
      <p:sp>
        <p:nvSpPr>
          <p:cNvPr id="2" name="Title 1"/>
          <p:cNvSpPr>
            <a:spLocks noGrp="1"/>
          </p:cNvSpPr>
          <p:nvPr>
            <p:ph type="title"/>
          </p:nvPr>
        </p:nvSpPr>
        <p:spPr>
          <a:xfrm>
            <a:off x="914400" y="914400"/>
            <a:ext cx="4191000" cy="914400"/>
          </a:xfrm>
        </p:spPr>
        <p:txBody>
          <a:bodyPr>
            <a:normAutofit fontScale="90000"/>
          </a:bodyPr>
          <a:lstStyle/>
          <a:p>
            <a:r>
              <a:rPr lang="en-US" dirty="0"/>
              <a:t>What is Sacred Tradition?</a:t>
            </a:r>
          </a:p>
        </p:txBody>
      </p:sp>
      <p:sp>
        <p:nvSpPr>
          <p:cNvPr id="7" name="Text Placeholder 3"/>
          <p:cNvSpPr>
            <a:spLocks noGrp="1"/>
          </p:cNvSpPr>
          <p:nvPr>
            <p:ph type="body" sz="quarter" idx="4294967295"/>
          </p:nvPr>
        </p:nvSpPr>
        <p:spPr>
          <a:xfrm>
            <a:off x="893618" y="1828800"/>
            <a:ext cx="4343317" cy="3838912"/>
          </a:xfrm>
          <a:prstGeom prst="rect">
            <a:avLst/>
          </a:prstGeom>
        </p:spPr>
        <p:txBody>
          <a:bodyPr>
            <a:normAutofit/>
          </a:bodyPr>
          <a:lstStyle/>
          <a:p>
            <a:r>
              <a:rPr lang="en-US" dirty="0"/>
              <a:t>Christ commissioned the Apostles to preach the Gospel everywhere.</a:t>
            </a:r>
          </a:p>
          <a:p>
            <a:r>
              <a:rPr lang="en-US" dirty="0"/>
              <a:t>Their teaching authority was passed on to the popes and bishops who succeeded them. </a:t>
            </a:r>
          </a:p>
          <a:p>
            <a:r>
              <a:rPr lang="en-US" dirty="0"/>
              <a:t>This living transmission of the Good News is called Sacred Tradition.</a:t>
            </a:r>
          </a:p>
        </p:txBody>
      </p:sp>
      <p:sp>
        <p:nvSpPr>
          <p:cNvPr id="6" name="TextBox 5"/>
          <p:cNvSpPr txBox="1"/>
          <p:nvPr/>
        </p:nvSpPr>
        <p:spPr bwMode="auto">
          <a:xfrm>
            <a:off x="6248400" y="590203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Cobalt88 / iStockphoto.com</a:t>
            </a:r>
          </a:p>
        </p:txBody>
      </p:sp>
    </p:spTree>
    <p:extLst>
      <p:ext uri="{BB962C8B-B14F-4D97-AF65-F5344CB8AC3E}">
        <p14:creationId xmlns:p14="http://schemas.microsoft.com/office/powerpoint/2010/main" val="3092132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6241" y="2617960"/>
            <a:ext cx="5102759" cy="3401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68119" y="914400"/>
            <a:ext cx="6858000" cy="533400"/>
          </a:xfrm>
        </p:spPr>
        <p:txBody>
          <a:bodyPr>
            <a:normAutofit/>
          </a:bodyPr>
          <a:lstStyle/>
          <a:p>
            <a:r>
              <a:rPr lang="en-US" dirty="0"/>
              <a:t>The Unity of Scripture and Tradition</a:t>
            </a:r>
          </a:p>
        </p:txBody>
      </p:sp>
      <p:sp>
        <p:nvSpPr>
          <p:cNvPr id="7" name="Text Placeholder 3"/>
          <p:cNvSpPr>
            <a:spLocks noGrp="1"/>
          </p:cNvSpPr>
          <p:nvPr>
            <p:ph type="body" sz="quarter" idx="4294967295"/>
          </p:nvPr>
        </p:nvSpPr>
        <p:spPr>
          <a:xfrm>
            <a:off x="990600" y="1600200"/>
            <a:ext cx="7648917" cy="1143000"/>
          </a:xfrm>
          <a:prstGeom prst="rect">
            <a:avLst/>
          </a:prstGeom>
        </p:spPr>
        <p:txBody>
          <a:bodyPr>
            <a:normAutofit/>
          </a:bodyPr>
          <a:lstStyle/>
          <a:p>
            <a:r>
              <a:rPr lang="en-US" dirty="0"/>
              <a:t>Scripture and Tradition work together to achieve the same goal.</a:t>
            </a:r>
          </a:p>
          <a:p>
            <a:r>
              <a:rPr lang="en-US" dirty="0"/>
              <a:t>They both reveal God to us, so we must respect both.</a:t>
            </a:r>
          </a:p>
        </p:txBody>
      </p:sp>
      <p:sp>
        <p:nvSpPr>
          <p:cNvPr id="6" name="TextBox 5"/>
          <p:cNvSpPr txBox="1"/>
          <p:nvPr/>
        </p:nvSpPr>
        <p:spPr bwMode="auto">
          <a:xfrm>
            <a:off x="2286000" y="6019800"/>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 </a:t>
            </a:r>
            <a:r>
              <a:rPr lang="en-US" sz="800" dirty="0" err="1">
                <a:solidFill>
                  <a:schemeClr val="bg1">
                    <a:lumMod val="50000"/>
                  </a:schemeClr>
                </a:solidFill>
              </a:rPr>
              <a:t>Syversen</a:t>
            </a:r>
            <a:r>
              <a:rPr lang="en-US" sz="800" dirty="0">
                <a:solidFill>
                  <a:schemeClr val="bg1">
                    <a:lumMod val="50000"/>
                  </a:schemeClr>
                </a:solidFill>
              </a:rPr>
              <a:t> / iStockphoto.com</a:t>
            </a:r>
          </a:p>
        </p:txBody>
      </p:sp>
    </p:spTree>
    <p:extLst>
      <p:ext uri="{BB962C8B-B14F-4D97-AF65-F5344CB8AC3E}">
        <p14:creationId xmlns:p14="http://schemas.microsoft.com/office/powerpoint/2010/main" val="1644395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106196"/>
            <a:ext cx="5067342" cy="533400"/>
          </a:xfrm>
        </p:spPr>
        <p:txBody>
          <a:bodyPr>
            <a:normAutofit fontScale="90000"/>
          </a:bodyPr>
          <a:lstStyle/>
          <a:p>
            <a:r>
              <a:rPr lang="en-US" dirty="0"/>
              <a:t>Apostolic Succession: Appointed by Christ</a:t>
            </a:r>
          </a:p>
        </p:txBody>
      </p:sp>
      <p:sp>
        <p:nvSpPr>
          <p:cNvPr id="7" name="Text Placeholder 3"/>
          <p:cNvSpPr>
            <a:spLocks noGrp="1"/>
          </p:cNvSpPr>
          <p:nvPr>
            <p:ph type="body" sz="quarter" idx="4294967295"/>
          </p:nvPr>
        </p:nvSpPr>
        <p:spPr>
          <a:xfrm>
            <a:off x="1066800" y="2073249"/>
            <a:ext cx="3733800" cy="2803551"/>
          </a:xfrm>
          <a:prstGeom prst="rect">
            <a:avLst/>
          </a:prstGeom>
        </p:spPr>
        <p:txBody>
          <a:bodyPr>
            <a:normAutofit/>
          </a:bodyPr>
          <a:lstStyle/>
          <a:p>
            <a:r>
              <a:rPr lang="en-US" dirty="0"/>
              <a:t>The Church teaches today the same Word of God that Jesus entrusted to his Apostles.</a:t>
            </a:r>
          </a:p>
          <a:p>
            <a:r>
              <a:rPr lang="en-US" dirty="0"/>
              <a:t>The Pope and all the bishops are the modern-day successors of the Apostles.</a:t>
            </a:r>
          </a:p>
        </p:txBody>
      </p:sp>
      <p:sp>
        <p:nvSpPr>
          <p:cNvPr id="6" name="TextBox 5"/>
          <p:cNvSpPr txBox="1"/>
          <p:nvPr/>
        </p:nvSpPr>
        <p:spPr bwMode="auto">
          <a:xfrm>
            <a:off x="5410200" y="6050101"/>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olegmit</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1157" y="1106196"/>
            <a:ext cx="3186005"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05831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940" y="762000"/>
            <a:ext cx="3641124" cy="533400"/>
          </a:xfrm>
        </p:spPr>
        <p:txBody>
          <a:bodyPr>
            <a:normAutofit/>
          </a:bodyPr>
          <a:lstStyle/>
          <a:p>
            <a:r>
              <a:rPr lang="en-US" dirty="0"/>
              <a:t>Infallibility </a:t>
            </a:r>
          </a:p>
        </p:txBody>
      </p:sp>
      <p:sp>
        <p:nvSpPr>
          <p:cNvPr id="7" name="Text Placeholder 3"/>
          <p:cNvSpPr>
            <a:spLocks noGrp="1"/>
          </p:cNvSpPr>
          <p:nvPr>
            <p:ph type="body" sz="quarter" idx="4294967295"/>
          </p:nvPr>
        </p:nvSpPr>
        <p:spPr>
          <a:xfrm>
            <a:off x="915298" y="1524000"/>
            <a:ext cx="3656702" cy="4191000"/>
          </a:xfrm>
          <a:prstGeom prst="rect">
            <a:avLst/>
          </a:prstGeom>
        </p:spPr>
        <p:txBody>
          <a:bodyPr>
            <a:normAutofit/>
          </a:bodyPr>
          <a:lstStyle/>
          <a:p>
            <a:r>
              <a:rPr lang="en-US" dirty="0"/>
              <a:t>Jesus has guaranteed that we will continue to have access to truths necessary for our salvation.</a:t>
            </a:r>
          </a:p>
          <a:p>
            <a:r>
              <a:rPr lang="en-US" dirty="0"/>
              <a:t>Papal infallibility means that the Pope’s teachings are without error when he teaches about faith or morals. </a:t>
            </a:r>
          </a:p>
        </p:txBody>
      </p:sp>
      <p:sp>
        <p:nvSpPr>
          <p:cNvPr id="6" name="TextBox 5"/>
          <p:cNvSpPr txBox="1"/>
          <p:nvPr/>
        </p:nvSpPr>
        <p:spPr bwMode="auto">
          <a:xfrm rot="21158693">
            <a:off x="5258111" y="5607279"/>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 </a:t>
            </a:r>
            <a:r>
              <a:rPr lang="en-US" sz="800" dirty="0" err="1">
                <a:solidFill>
                  <a:schemeClr val="bg1">
                    <a:lumMod val="65000"/>
                  </a:schemeClr>
                </a:solidFill>
              </a:rPr>
              <a:t>HultonArchive</a:t>
            </a:r>
            <a:r>
              <a:rPr lang="en-US" sz="800" dirty="0">
                <a:solidFill>
                  <a:schemeClr val="bg1">
                    <a:lumMod val="65000"/>
                  </a:schemeClr>
                </a:solidFill>
              </a:rPr>
              <a:t> / iStockphoto.com</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8711" y="978837"/>
            <a:ext cx="3276869" cy="4495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31360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1242" y="1143000"/>
            <a:ext cx="4931900" cy="533400"/>
          </a:xfrm>
        </p:spPr>
        <p:txBody>
          <a:bodyPr>
            <a:normAutofit fontScale="90000"/>
          </a:bodyPr>
          <a:lstStyle/>
          <a:p>
            <a:r>
              <a:rPr lang="en-US" dirty="0"/>
              <a:t>The Catholic </a:t>
            </a:r>
            <a:r>
              <a:rPr lang="en-US" dirty="0" smtClean="0"/>
              <a:t>Church</a:t>
            </a:r>
            <a:br>
              <a:rPr lang="en-US" dirty="0" smtClean="0"/>
            </a:br>
            <a:r>
              <a:rPr lang="en-US" dirty="0" smtClean="0"/>
              <a:t>and Other </a:t>
            </a:r>
            <a:r>
              <a:rPr lang="en-US" dirty="0"/>
              <a:t>Christians</a:t>
            </a:r>
          </a:p>
        </p:txBody>
      </p:sp>
      <p:sp>
        <p:nvSpPr>
          <p:cNvPr id="7" name="Text Placeholder 3"/>
          <p:cNvSpPr>
            <a:spLocks noGrp="1"/>
          </p:cNvSpPr>
          <p:nvPr>
            <p:ph type="body" sz="quarter" idx="4294967295"/>
          </p:nvPr>
        </p:nvSpPr>
        <p:spPr>
          <a:xfrm>
            <a:off x="990600" y="1905000"/>
            <a:ext cx="3962400" cy="3505200"/>
          </a:xfrm>
          <a:prstGeom prst="rect">
            <a:avLst/>
          </a:prstGeom>
        </p:spPr>
        <p:txBody>
          <a:bodyPr>
            <a:normAutofit/>
          </a:bodyPr>
          <a:lstStyle/>
          <a:p>
            <a:r>
              <a:rPr lang="en-US" dirty="0"/>
              <a:t>The Catholic Church has made huge strides in building bridges with other Christians.</a:t>
            </a:r>
          </a:p>
          <a:p>
            <a:r>
              <a:rPr lang="en-US" dirty="0"/>
              <a:t>The Church stresses that the Sacrament of Baptism unites all Christians.</a:t>
            </a:r>
          </a:p>
        </p:txBody>
      </p:sp>
      <p:sp>
        <p:nvSpPr>
          <p:cNvPr id="6" name="TextBox 5"/>
          <p:cNvSpPr txBox="1"/>
          <p:nvPr/>
        </p:nvSpPr>
        <p:spPr bwMode="auto">
          <a:xfrm>
            <a:off x="5257800" y="60960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photovideostock</a:t>
            </a:r>
            <a:r>
              <a:rPr lang="en-US" sz="800" dirty="0">
                <a:solidFill>
                  <a:schemeClr val="bg1">
                    <a:lumMod val="65000"/>
                  </a:schemeClr>
                </a:solidFill>
              </a:rPr>
              <a:t> / iStockphoto.com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685800"/>
            <a:ext cx="3610122"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9151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2382" y="898698"/>
            <a:ext cx="8170358" cy="533400"/>
          </a:xfrm>
        </p:spPr>
        <p:txBody>
          <a:bodyPr>
            <a:normAutofit/>
          </a:bodyPr>
          <a:lstStyle/>
          <a:p>
            <a:r>
              <a:rPr lang="en-US" dirty="0"/>
              <a:t>The Catholic Church and </a:t>
            </a:r>
            <a:r>
              <a:rPr lang="en-US" dirty="0" smtClean="0"/>
              <a:t>Other </a:t>
            </a:r>
            <a:r>
              <a:rPr lang="en-US" dirty="0"/>
              <a:t>Religions</a:t>
            </a:r>
          </a:p>
        </p:txBody>
      </p:sp>
      <p:sp>
        <p:nvSpPr>
          <p:cNvPr id="7" name="Text Placeholder 3"/>
          <p:cNvSpPr>
            <a:spLocks noGrp="1"/>
          </p:cNvSpPr>
          <p:nvPr>
            <p:ph type="body" sz="quarter" idx="4294967295"/>
          </p:nvPr>
        </p:nvSpPr>
        <p:spPr>
          <a:xfrm>
            <a:off x="914501" y="1623728"/>
            <a:ext cx="2956798" cy="4091272"/>
          </a:xfrm>
          <a:prstGeom prst="rect">
            <a:avLst/>
          </a:prstGeom>
        </p:spPr>
        <p:txBody>
          <a:bodyPr>
            <a:normAutofit lnSpcReduction="10000"/>
          </a:bodyPr>
          <a:lstStyle/>
          <a:p>
            <a:r>
              <a:rPr lang="en-US" dirty="0"/>
              <a:t>The Catholic Church has encouraged interreligious dialogue with people of other faiths.</a:t>
            </a:r>
          </a:p>
          <a:p>
            <a:r>
              <a:rPr lang="en-US" dirty="0"/>
              <a:t>The Church holds other faiths in “high regard” (</a:t>
            </a:r>
            <a:r>
              <a:rPr lang="en-US" i="1" dirty="0"/>
              <a:t>Declaration on the Relation of the Church to Non-Christian Religions </a:t>
            </a:r>
            <a:r>
              <a:rPr lang="en-US" dirty="0"/>
              <a:t>[</a:t>
            </a:r>
            <a:r>
              <a:rPr lang="en-US" i="1" dirty="0"/>
              <a:t>Nostra </a:t>
            </a:r>
            <a:r>
              <a:rPr lang="en-US" i="1" dirty="0" err="1"/>
              <a:t>Aetate</a:t>
            </a:r>
            <a:r>
              <a:rPr lang="en-US" i="1" dirty="0"/>
              <a:t>,</a:t>
            </a:r>
            <a:r>
              <a:rPr lang="en-US" dirty="0"/>
              <a:t> 1965]).  </a:t>
            </a:r>
          </a:p>
        </p:txBody>
      </p:sp>
      <p:sp>
        <p:nvSpPr>
          <p:cNvPr id="6" name="TextBox 5"/>
          <p:cNvSpPr txBox="1"/>
          <p:nvPr/>
        </p:nvSpPr>
        <p:spPr bwMode="auto">
          <a:xfrm rot="271342">
            <a:off x="3874693" y="5370717"/>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neneos</a:t>
            </a:r>
            <a:r>
              <a:rPr lang="en-US" sz="800" dirty="0">
                <a:solidFill>
                  <a:schemeClr val="bg1">
                    <a:lumMod val="65000"/>
                  </a:schemeClr>
                </a:solidFill>
              </a:rPr>
              <a:t> / iStockphoto.com</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7150" t="9172" r="7843"/>
          <a:stretch/>
        </p:blipFill>
        <p:spPr>
          <a:xfrm rot="357118">
            <a:off x="4130264" y="1939103"/>
            <a:ext cx="4286701" cy="3460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5405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769335" y="1759070"/>
            <a:ext cx="5069866" cy="3751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81000" y="1143000"/>
            <a:ext cx="3276600" cy="533400"/>
          </a:xfrm>
        </p:spPr>
        <p:txBody>
          <a:bodyPr>
            <a:normAutofit fontScale="90000"/>
          </a:bodyPr>
          <a:lstStyle/>
          <a:p>
            <a:r>
              <a:rPr lang="en-US" dirty="0"/>
              <a:t>The Old Testament</a:t>
            </a:r>
          </a:p>
        </p:txBody>
      </p:sp>
      <p:sp>
        <p:nvSpPr>
          <p:cNvPr id="7" name="Text Placeholder 3"/>
          <p:cNvSpPr>
            <a:spLocks noGrp="1"/>
          </p:cNvSpPr>
          <p:nvPr>
            <p:ph type="body" sz="quarter" idx="4294967295"/>
          </p:nvPr>
        </p:nvSpPr>
        <p:spPr>
          <a:xfrm>
            <a:off x="533400" y="1879304"/>
            <a:ext cx="3124200" cy="4064295"/>
          </a:xfrm>
          <a:prstGeom prst="rect">
            <a:avLst/>
          </a:prstGeom>
        </p:spPr>
        <p:txBody>
          <a:bodyPr>
            <a:normAutofit/>
          </a:bodyPr>
          <a:lstStyle/>
          <a:p>
            <a:r>
              <a:rPr lang="en-US" dirty="0"/>
              <a:t>The Old Testament is the story of God’s relationship with the ancient Israelites.</a:t>
            </a:r>
          </a:p>
          <a:p>
            <a:r>
              <a:rPr lang="en-US" dirty="0"/>
              <a:t>It is a collection of sacred, inspired writings.</a:t>
            </a:r>
          </a:p>
          <a:p>
            <a:r>
              <a:rPr lang="en-US" dirty="0"/>
              <a:t>It recounts the gradual process of God’s self-disclosure to humanity.</a:t>
            </a:r>
          </a:p>
        </p:txBody>
      </p:sp>
      <p:sp>
        <p:nvSpPr>
          <p:cNvPr id="6" name="TextBox 5"/>
          <p:cNvSpPr txBox="1"/>
          <p:nvPr/>
        </p:nvSpPr>
        <p:spPr bwMode="auto">
          <a:xfrm>
            <a:off x="3962400" y="5510094"/>
            <a:ext cx="3304451"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Ken Schulze / Shutterstock.com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62194">
            <a:off x="1020325" y="1437295"/>
            <a:ext cx="3317433" cy="4279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419600" y="838200"/>
            <a:ext cx="4038600" cy="838200"/>
          </a:xfrm>
        </p:spPr>
        <p:txBody>
          <a:bodyPr>
            <a:normAutofit fontScale="90000"/>
          </a:bodyPr>
          <a:lstStyle/>
          <a:p>
            <a:r>
              <a:rPr lang="en-US" dirty="0"/>
              <a:t>An Ancient </a:t>
            </a:r>
            <a:r>
              <a:rPr lang="en-US" dirty="0" smtClean="0"/>
              <a:t>Sign</a:t>
            </a:r>
            <a:br>
              <a:rPr lang="en-US" dirty="0" smtClean="0"/>
            </a:br>
            <a:r>
              <a:rPr lang="en-US" dirty="0" smtClean="0"/>
              <a:t>of God’s </a:t>
            </a:r>
            <a:r>
              <a:rPr lang="en-US" dirty="0"/>
              <a:t>Love</a:t>
            </a:r>
          </a:p>
        </p:txBody>
      </p:sp>
      <p:sp>
        <p:nvSpPr>
          <p:cNvPr id="7" name="Text Placeholder 3"/>
          <p:cNvSpPr>
            <a:spLocks noGrp="1"/>
          </p:cNvSpPr>
          <p:nvPr>
            <p:ph type="body" sz="quarter" idx="4294967295"/>
          </p:nvPr>
        </p:nvSpPr>
        <p:spPr>
          <a:xfrm>
            <a:off x="4876800" y="1721078"/>
            <a:ext cx="3581400" cy="4070122"/>
          </a:xfrm>
          <a:prstGeom prst="rect">
            <a:avLst/>
          </a:prstGeom>
        </p:spPr>
        <p:txBody>
          <a:bodyPr>
            <a:normAutofit/>
          </a:bodyPr>
          <a:lstStyle/>
          <a:p>
            <a:r>
              <a:rPr lang="en-US" dirty="0"/>
              <a:t>Christians read the Old Testament in full awareness of Jesus as the Crucified and Risen Christ.</a:t>
            </a:r>
          </a:p>
          <a:p>
            <a:r>
              <a:rPr lang="en-US" dirty="0"/>
              <a:t>God’s relationship with the Israelites, ancestors of today’s Jews, endures forever.</a:t>
            </a:r>
          </a:p>
          <a:p>
            <a:r>
              <a:rPr lang="en-US" dirty="0"/>
              <a:t>The Old Testament will always be a way for Jews and Christians to encounter God.</a:t>
            </a:r>
          </a:p>
        </p:txBody>
      </p:sp>
      <p:sp>
        <p:nvSpPr>
          <p:cNvPr id="6" name="TextBox 5"/>
          <p:cNvSpPr txBox="1"/>
          <p:nvPr/>
        </p:nvSpPr>
        <p:spPr bwMode="auto">
          <a:xfrm rot="21109347">
            <a:off x="1374526" y="5802269"/>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ivan-96 / iStockphoto.com</a:t>
            </a:r>
          </a:p>
        </p:txBody>
      </p:sp>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4200" y="1010307"/>
            <a:ext cx="5257800" cy="838200"/>
          </a:xfrm>
        </p:spPr>
        <p:txBody>
          <a:bodyPr>
            <a:normAutofit fontScale="90000"/>
          </a:bodyPr>
          <a:lstStyle/>
          <a:p>
            <a:r>
              <a:rPr lang="en-US" dirty="0"/>
              <a:t>The Jewish </a:t>
            </a:r>
            <a:r>
              <a:rPr lang="en-US" dirty="0" smtClean="0"/>
              <a:t>Roots of </a:t>
            </a:r>
            <a:r>
              <a:rPr lang="en-US" dirty="0"/>
              <a:t>Christianity</a:t>
            </a:r>
          </a:p>
        </p:txBody>
      </p:sp>
      <p:sp>
        <p:nvSpPr>
          <p:cNvPr id="7" name="Text Placeholder 3"/>
          <p:cNvSpPr>
            <a:spLocks noGrp="1"/>
          </p:cNvSpPr>
          <p:nvPr>
            <p:ph type="body" sz="quarter" idx="4294967295"/>
          </p:nvPr>
        </p:nvSpPr>
        <p:spPr>
          <a:xfrm>
            <a:off x="5334000" y="1828800"/>
            <a:ext cx="3200400" cy="3962400"/>
          </a:xfrm>
          <a:prstGeom prst="rect">
            <a:avLst/>
          </a:prstGeom>
        </p:spPr>
        <p:txBody>
          <a:bodyPr>
            <a:normAutofit/>
          </a:bodyPr>
          <a:lstStyle/>
          <a:p>
            <a:r>
              <a:rPr lang="en-US" dirty="0"/>
              <a:t>Saint Paul used the image of a tree for Judaism and Christianity. </a:t>
            </a:r>
          </a:p>
          <a:p>
            <a:r>
              <a:rPr lang="en-US" dirty="0"/>
              <a:t>Judaism is the tree; Christian communities are grafted branches.</a:t>
            </a:r>
          </a:p>
          <a:p>
            <a:r>
              <a:rPr lang="en-US" dirty="0"/>
              <a:t>A grafted branch could not survive without the original tree’s root. </a:t>
            </a:r>
          </a:p>
        </p:txBody>
      </p:sp>
      <p:sp>
        <p:nvSpPr>
          <p:cNvPr id="6" name="TextBox 5"/>
          <p:cNvSpPr txBox="1"/>
          <p:nvPr/>
        </p:nvSpPr>
        <p:spPr bwMode="auto">
          <a:xfrm>
            <a:off x="1981200" y="5068614"/>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GraconDesign</a:t>
            </a:r>
            <a:r>
              <a:rPr lang="en-US" sz="800" dirty="0">
                <a:solidFill>
                  <a:schemeClr val="bg1">
                    <a:lumMod val="65000"/>
                  </a:schemeClr>
                </a:solidFill>
              </a:rPr>
              <a:t> / iStockphoto.com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544" y="1905000"/>
            <a:ext cx="4766442" cy="31636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572" y="990600"/>
            <a:ext cx="5980228" cy="533400"/>
          </a:xfrm>
        </p:spPr>
        <p:txBody>
          <a:bodyPr/>
          <a:lstStyle/>
          <a:p>
            <a:r>
              <a:rPr lang="en-US" dirty="0"/>
              <a:t>The New Testament</a:t>
            </a:r>
          </a:p>
        </p:txBody>
      </p:sp>
      <p:sp>
        <p:nvSpPr>
          <p:cNvPr id="7" name="Text Placeholder 3"/>
          <p:cNvSpPr>
            <a:spLocks noGrp="1"/>
          </p:cNvSpPr>
          <p:nvPr>
            <p:ph type="body" sz="quarter" idx="4294967295"/>
          </p:nvPr>
        </p:nvSpPr>
        <p:spPr>
          <a:xfrm>
            <a:off x="649172" y="1676400"/>
            <a:ext cx="3694228" cy="3124199"/>
          </a:xfrm>
          <a:prstGeom prst="rect">
            <a:avLst/>
          </a:prstGeom>
        </p:spPr>
        <p:txBody>
          <a:bodyPr>
            <a:normAutofit/>
          </a:bodyPr>
          <a:lstStyle/>
          <a:p>
            <a:r>
              <a:rPr lang="en-US" dirty="0"/>
              <a:t>The Old Testament spans many hundreds of years.</a:t>
            </a:r>
          </a:p>
          <a:p>
            <a:r>
              <a:rPr lang="en-US" dirty="0"/>
              <a:t>The New Testament covers a much shorter period of time. </a:t>
            </a:r>
          </a:p>
          <a:p>
            <a:r>
              <a:rPr lang="en-US" dirty="0"/>
              <a:t>The books of the New Testament focus on the saving life and work of Jesus.</a:t>
            </a:r>
          </a:p>
        </p:txBody>
      </p:sp>
      <p:sp>
        <p:nvSpPr>
          <p:cNvPr id="6" name="TextBox 5"/>
          <p:cNvSpPr txBox="1"/>
          <p:nvPr/>
        </p:nvSpPr>
        <p:spPr bwMode="auto">
          <a:xfrm>
            <a:off x="4434362" y="5715000"/>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Grafissimo</a:t>
            </a:r>
            <a:r>
              <a:rPr lang="en-US" sz="800" dirty="0">
                <a:solidFill>
                  <a:schemeClr val="bg1">
                    <a:lumMod val="65000"/>
                  </a:schemeClr>
                </a:solidFill>
              </a:rPr>
              <a:t> / iStockphoto.com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0327" y="1349498"/>
            <a:ext cx="4293740" cy="4336561"/>
          </a:xfrm>
          <a:prstGeom prst="rect">
            <a:avLst/>
          </a:prstGeom>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655" y="1622616"/>
            <a:ext cx="3594757" cy="4395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914400" y="779803"/>
            <a:ext cx="7467600" cy="533400"/>
          </a:xfrm>
        </p:spPr>
        <p:txBody>
          <a:bodyPr>
            <a:normAutofit/>
          </a:bodyPr>
          <a:lstStyle/>
          <a:p>
            <a:r>
              <a:rPr lang="en-US" dirty="0"/>
              <a:t>The Life and Teachings </a:t>
            </a:r>
            <a:r>
              <a:rPr lang="en-US" dirty="0" smtClean="0"/>
              <a:t>of </a:t>
            </a:r>
            <a:r>
              <a:rPr lang="en-US" dirty="0"/>
              <a:t>Jesus</a:t>
            </a:r>
          </a:p>
        </p:txBody>
      </p:sp>
      <p:sp>
        <p:nvSpPr>
          <p:cNvPr id="7" name="Text Placeholder 3"/>
          <p:cNvSpPr>
            <a:spLocks noGrp="1"/>
          </p:cNvSpPr>
          <p:nvPr>
            <p:ph type="body" sz="quarter" idx="4294967295"/>
          </p:nvPr>
        </p:nvSpPr>
        <p:spPr>
          <a:xfrm>
            <a:off x="1089086" y="1422911"/>
            <a:ext cx="3581400" cy="3907762"/>
          </a:xfrm>
          <a:prstGeom prst="rect">
            <a:avLst/>
          </a:prstGeom>
        </p:spPr>
        <p:txBody>
          <a:bodyPr>
            <a:normAutofit/>
          </a:bodyPr>
          <a:lstStyle/>
          <a:p>
            <a:r>
              <a:rPr lang="en-US" dirty="0"/>
              <a:t>The New Testament is rooted in the historical life and teachings of Jesus. </a:t>
            </a:r>
          </a:p>
          <a:p>
            <a:r>
              <a:rPr lang="en-US" dirty="0"/>
              <a:t>It is not a complete, biographical account of the life of Christ.</a:t>
            </a:r>
          </a:p>
          <a:p>
            <a:r>
              <a:rPr lang="en-US" dirty="0"/>
              <a:t>It does faithfully transmit the life and teachings of Jesus.</a:t>
            </a:r>
          </a:p>
        </p:txBody>
      </p:sp>
      <p:sp>
        <p:nvSpPr>
          <p:cNvPr id="6" name="TextBox 5"/>
          <p:cNvSpPr txBox="1"/>
          <p:nvPr/>
        </p:nvSpPr>
        <p:spPr bwMode="auto">
          <a:xfrm>
            <a:off x="4876800" y="60198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Nicku</a:t>
            </a:r>
            <a:r>
              <a:rPr lang="en-US" sz="800" dirty="0">
                <a:solidFill>
                  <a:schemeClr val="bg1">
                    <a:lumMod val="65000"/>
                  </a:schemeClr>
                </a:solidFill>
              </a:rPr>
              <a:t> / Shutterstock.com</a:t>
            </a:r>
          </a:p>
        </p:txBody>
      </p:sp>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109" y="914400"/>
            <a:ext cx="5334000" cy="1066800"/>
          </a:xfrm>
        </p:spPr>
        <p:txBody>
          <a:bodyPr>
            <a:normAutofit/>
          </a:bodyPr>
          <a:lstStyle/>
          <a:p>
            <a:r>
              <a:rPr lang="en-US" dirty="0"/>
              <a:t>Oral Tradition</a:t>
            </a:r>
          </a:p>
        </p:txBody>
      </p:sp>
      <p:sp>
        <p:nvSpPr>
          <p:cNvPr id="7" name="Text Placeholder 3"/>
          <p:cNvSpPr>
            <a:spLocks noGrp="1"/>
          </p:cNvSpPr>
          <p:nvPr>
            <p:ph type="body" sz="quarter" idx="4294967295"/>
          </p:nvPr>
        </p:nvSpPr>
        <p:spPr>
          <a:xfrm>
            <a:off x="661555" y="1981200"/>
            <a:ext cx="4495800" cy="3581400"/>
          </a:xfrm>
          <a:prstGeom prst="rect">
            <a:avLst/>
          </a:prstGeom>
        </p:spPr>
        <p:txBody>
          <a:bodyPr>
            <a:normAutofit/>
          </a:bodyPr>
          <a:lstStyle/>
          <a:p>
            <a:r>
              <a:rPr lang="en-US" dirty="0"/>
              <a:t>No part of the New Testament was written while Jesus was alive.</a:t>
            </a:r>
          </a:p>
          <a:p>
            <a:r>
              <a:rPr lang="en-US" dirty="0"/>
              <a:t>Little was written about Jesus for the first twenty years after the Resurrection. </a:t>
            </a:r>
          </a:p>
          <a:p>
            <a:r>
              <a:rPr lang="en-US" dirty="0"/>
              <a:t>Instead, his disciples proclaimed the Gospel by word of mouth.</a:t>
            </a:r>
          </a:p>
        </p:txBody>
      </p:sp>
      <p:sp>
        <p:nvSpPr>
          <p:cNvPr id="6" name="TextBox 5"/>
          <p:cNvSpPr txBox="1"/>
          <p:nvPr/>
        </p:nvSpPr>
        <p:spPr bwMode="auto">
          <a:xfrm>
            <a:off x="5278821" y="57912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duncan1890 / iStockphoto.com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838200"/>
            <a:ext cx="3419575" cy="4953000"/>
          </a:xfrm>
          <a:prstGeom prst="rect">
            <a:avLst/>
          </a:prstGeom>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2514600"/>
            <a:ext cx="5089843" cy="3154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81000" y="685800"/>
            <a:ext cx="4419600" cy="762000"/>
          </a:xfrm>
        </p:spPr>
        <p:txBody>
          <a:bodyPr>
            <a:normAutofit/>
          </a:bodyPr>
          <a:lstStyle/>
          <a:p>
            <a:r>
              <a:rPr lang="en-US" dirty="0"/>
              <a:t>The Epistles</a:t>
            </a:r>
          </a:p>
        </p:txBody>
      </p:sp>
      <p:sp>
        <p:nvSpPr>
          <p:cNvPr id="7" name="Text Placeholder 3"/>
          <p:cNvSpPr>
            <a:spLocks noGrp="1"/>
          </p:cNvSpPr>
          <p:nvPr>
            <p:ph type="body" sz="quarter" idx="4294967295"/>
          </p:nvPr>
        </p:nvSpPr>
        <p:spPr>
          <a:xfrm>
            <a:off x="647658" y="1371600"/>
            <a:ext cx="7886742" cy="3581400"/>
          </a:xfrm>
          <a:prstGeom prst="rect">
            <a:avLst/>
          </a:prstGeom>
        </p:spPr>
        <p:txBody>
          <a:bodyPr>
            <a:normAutofit/>
          </a:bodyPr>
          <a:lstStyle/>
          <a:p>
            <a:r>
              <a:rPr lang="en-US" dirty="0"/>
              <a:t>These letters are the earliest writings in the New Testament. </a:t>
            </a:r>
          </a:p>
          <a:p>
            <a:r>
              <a:rPr lang="en-US" dirty="0"/>
              <a:t>Saint Paul wrote the first New Testament letters around the year AD 51.</a:t>
            </a:r>
          </a:p>
          <a:p>
            <a:r>
              <a:rPr lang="en-US" dirty="0"/>
              <a:t>He traveled to many </a:t>
            </a:r>
            <a:r>
              <a:rPr lang="en-US" dirty="0" smtClean="0"/>
              <a:t/>
            </a:r>
            <a:br>
              <a:rPr lang="en-US" dirty="0" smtClean="0"/>
            </a:br>
            <a:r>
              <a:rPr lang="en-US" dirty="0" smtClean="0"/>
              <a:t>cities </a:t>
            </a:r>
            <a:r>
              <a:rPr lang="en-US" dirty="0"/>
              <a:t>in the regions </a:t>
            </a:r>
            <a:r>
              <a:rPr lang="en-US" dirty="0" smtClean="0"/>
              <a:t/>
            </a:r>
            <a:br>
              <a:rPr lang="en-US" dirty="0" smtClean="0"/>
            </a:br>
            <a:r>
              <a:rPr lang="en-US" dirty="0" smtClean="0"/>
              <a:t>we now </a:t>
            </a:r>
            <a:r>
              <a:rPr lang="en-US" dirty="0"/>
              <a:t>know as the </a:t>
            </a:r>
            <a:r>
              <a:rPr lang="en-US" dirty="0" smtClean="0"/>
              <a:t/>
            </a:r>
            <a:br>
              <a:rPr lang="en-US" dirty="0" smtClean="0"/>
            </a:br>
            <a:r>
              <a:rPr lang="en-US" dirty="0" smtClean="0"/>
              <a:t>Middle </a:t>
            </a:r>
            <a:r>
              <a:rPr lang="en-US" dirty="0"/>
              <a:t>East and </a:t>
            </a:r>
            <a:r>
              <a:rPr lang="en-US" dirty="0" smtClean="0"/>
              <a:t/>
            </a:r>
            <a:br>
              <a:rPr lang="en-US" dirty="0" smtClean="0"/>
            </a:br>
            <a:r>
              <a:rPr lang="en-US" dirty="0" smtClean="0"/>
              <a:t>Europe</a:t>
            </a:r>
            <a:r>
              <a:rPr lang="en-US" dirty="0"/>
              <a:t>.</a:t>
            </a:r>
          </a:p>
        </p:txBody>
      </p:sp>
      <p:sp>
        <p:nvSpPr>
          <p:cNvPr id="6" name="TextBox 5"/>
          <p:cNvSpPr txBox="1"/>
          <p:nvPr/>
        </p:nvSpPr>
        <p:spPr bwMode="auto">
          <a:xfrm>
            <a:off x="4038600" y="566860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Bocman1973 / Shutterstock.com</a:t>
            </a:r>
          </a:p>
        </p:txBody>
      </p:sp>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473" y="1066800"/>
            <a:ext cx="4495800" cy="1066800"/>
          </a:xfrm>
        </p:spPr>
        <p:txBody>
          <a:bodyPr>
            <a:normAutofit/>
          </a:bodyPr>
          <a:lstStyle/>
          <a:p>
            <a:r>
              <a:rPr lang="en-US" dirty="0"/>
              <a:t>The Gospels</a:t>
            </a:r>
          </a:p>
        </p:txBody>
      </p:sp>
      <p:sp>
        <p:nvSpPr>
          <p:cNvPr id="7" name="Text Placeholder 3"/>
          <p:cNvSpPr>
            <a:spLocks noGrp="1"/>
          </p:cNvSpPr>
          <p:nvPr>
            <p:ph type="body" sz="quarter" idx="4294967295"/>
          </p:nvPr>
        </p:nvSpPr>
        <p:spPr>
          <a:xfrm>
            <a:off x="755073" y="2057400"/>
            <a:ext cx="4267200" cy="3733800"/>
          </a:xfrm>
          <a:prstGeom prst="rect">
            <a:avLst/>
          </a:prstGeom>
        </p:spPr>
        <p:txBody>
          <a:bodyPr>
            <a:normAutofit/>
          </a:bodyPr>
          <a:lstStyle/>
          <a:p>
            <a:r>
              <a:rPr lang="en-US" dirty="0"/>
              <a:t>Mark, the shortest and earliest Gospel written, dates from about AD 70.</a:t>
            </a:r>
          </a:p>
          <a:p>
            <a:r>
              <a:rPr lang="en-US" dirty="0"/>
              <a:t>Each Evangelist chose the teachings and miracles of Jesus that he would include. </a:t>
            </a:r>
          </a:p>
          <a:p>
            <a:r>
              <a:rPr lang="en-US" dirty="0"/>
              <a:t>Christians have always treated the Gospels with a special reverence. </a:t>
            </a:r>
          </a:p>
        </p:txBody>
      </p:sp>
      <p:sp>
        <p:nvSpPr>
          <p:cNvPr id="6" name="TextBox 5"/>
          <p:cNvSpPr txBox="1"/>
          <p:nvPr/>
        </p:nvSpPr>
        <p:spPr bwMode="auto">
          <a:xfrm>
            <a:off x="5029200" y="5956756"/>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bluegame</a:t>
            </a:r>
            <a:r>
              <a:rPr lang="en-US" sz="800" dirty="0">
                <a:solidFill>
                  <a:schemeClr val="bg1">
                    <a:lumMod val="65000"/>
                  </a:schemeClr>
                </a:solidFill>
              </a:rPr>
              <a:t> / iStockphoto.com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775156"/>
            <a:ext cx="3389496"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662</TotalTime>
  <Words>1394</Words>
  <Application>Microsoft Office PowerPoint</Application>
  <PresentationFormat>On-screen Show (4:3)</PresentationFormat>
  <Paragraphs>151</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LIC Presentation template</vt:lpstr>
      <vt:lpstr>Sacred Scripture and Sacred Tradition</vt:lpstr>
      <vt:lpstr>The Old Testament</vt:lpstr>
      <vt:lpstr>An Ancient Sign of God’s Love</vt:lpstr>
      <vt:lpstr>The Jewish Roots of Christianity</vt:lpstr>
      <vt:lpstr>The New Testament</vt:lpstr>
      <vt:lpstr>The Life and Teachings of Jesus</vt:lpstr>
      <vt:lpstr>Oral Tradition</vt:lpstr>
      <vt:lpstr>The Epistles</vt:lpstr>
      <vt:lpstr>The Gospels</vt:lpstr>
      <vt:lpstr>Formation of the Canon</vt:lpstr>
      <vt:lpstr>Criteria for the Canon of Scripture</vt:lpstr>
      <vt:lpstr> Sacred Tradition</vt:lpstr>
      <vt:lpstr>What is Sacred Tradition?</vt:lpstr>
      <vt:lpstr>The Unity of Scripture and Tradition</vt:lpstr>
      <vt:lpstr>Apostolic Succession: Appointed by Christ</vt:lpstr>
      <vt:lpstr>Infallibility </vt:lpstr>
      <vt:lpstr>The Catholic Church and Other Christians</vt:lpstr>
      <vt:lpstr>The Catholic Church and Other Religions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86</cp:revision>
  <dcterms:created xsi:type="dcterms:W3CDTF">2011-01-10T17:35:40Z</dcterms:created>
  <dcterms:modified xsi:type="dcterms:W3CDTF">2015-03-05T14:19:10Z</dcterms:modified>
</cp:coreProperties>
</file>