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58" r:id="rId3"/>
    <p:sldId id="336" r:id="rId4"/>
    <p:sldId id="359" r:id="rId5"/>
    <p:sldId id="360" r:id="rId6"/>
    <p:sldId id="361" r:id="rId7"/>
    <p:sldId id="3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relate key points about morality and human freedom to the students’ own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75176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we make choices all day long, and that many of those choices have hidden moral implications. Use the image on the slide to discuss the implications of buying athletic shoes. (The Live It! sidebar “Do the Right Thing,” on page 253 of the student handbook, is about buying shoes made by underpaid workers.)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1604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read through the Beatitudes and their meanings on pages 254–255 of the student handbook. Remind the students that many things compete for our attention and try to inform us of what will make us happy. True happiness comes only from following God’s will.</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570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image on the slide is an example of a situation in which teens are strongly tempted to choose evil. Ask about other such situations that teens might face.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58870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read about the examination of conscience presented in the Pray It! sidebar on page 256 of the student handbook.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86641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how the teen in the image is damaging the three relationships mentioned on the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17321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http://www.oxygenmag.com/Nutrition/Articles/Black-Bean-Burger.aspx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107483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Introduction to Christian Morality</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TX003154</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23</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9" name="Content Placeholder 6"/>
          <p:cNvSpPr txBox="1">
            <a:spLocks/>
          </p:cNvSpPr>
          <p:nvPr/>
        </p:nvSpPr>
        <p:spPr>
          <a:xfrm>
            <a:off x="987504" y="1413569"/>
            <a:ext cx="6861096" cy="876300"/>
          </a:xfrm>
          <a:prstGeom prst="rect">
            <a:avLst/>
          </a:prstGeom>
        </p:spPr>
        <p:txBody>
          <a:bodyPr>
            <a:noAutofit/>
          </a:bodyPr>
          <a:lstStyle/>
          <a:p>
            <a:pPr algn="ctr"/>
            <a:r>
              <a:rPr lang="en-US" sz="2400" b="1" dirty="0">
                <a:latin typeface="Arial" pitchFamily="34" charset="0"/>
                <a:cs typeface="Arial" pitchFamily="34" charset="0"/>
              </a:rPr>
              <a:t>Morality </a:t>
            </a:r>
          </a:p>
        </p:txBody>
      </p:sp>
      <p:pic>
        <p:nvPicPr>
          <p:cNvPr id="1026" name="Picture 2" descr="E:\powerpoint images\chapter23\shutterstock_85996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5"/>
          <p:cNvSpPr txBox="1">
            <a:spLocks noChangeArrowheads="1"/>
          </p:cNvSpPr>
          <p:nvPr/>
        </p:nvSpPr>
        <p:spPr bwMode="auto">
          <a:xfrm>
            <a:off x="4724400" y="6155323"/>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Kitch</a:t>
            </a:r>
            <a:r>
              <a:rPr lang="en-US" sz="500" dirty="0">
                <a:latin typeface="Arial" pitchFamily="34" charset="0"/>
                <a:cs typeface="Arial" pitchFamily="34" charset="0"/>
              </a:rPr>
              <a:t> Bain / www.shutterstock.com</a:t>
            </a:r>
          </a:p>
        </p:txBody>
      </p:sp>
      <p:sp>
        <p:nvSpPr>
          <p:cNvPr id="20" name="TextBox 19"/>
          <p:cNvSpPr txBox="1"/>
          <p:nvPr/>
        </p:nvSpPr>
        <p:spPr bwMode="auto">
          <a:xfrm>
            <a:off x="781712" y="2262762"/>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goodness or evil of human acts</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781712" y="3163669"/>
            <a:ext cx="592234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Scripture and Tradition can guide us to live as God wants us to live.</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781712" y="2734270"/>
            <a:ext cx="72954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God’s gift of free will means we have the ability to make choices.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483081" y="1828800"/>
            <a:ext cx="5832119" cy="663326"/>
          </a:xfrm>
          <a:prstGeom prst="rect">
            <a:avLst/>
          </a:prstGeom>
        </p:spPr>
        <p:txBody>
          <a:bodyPr>
            <a:noAutofit/>
          </a:bodyPr>
          <a:lstStyle/>
          <a:p>
            <a:pPr algn="ctr"/>
            <a:r>
              <a:rPr lang="en-US" sz="2400" b="1" dirty="0">
                <a:latin typeface="Arial" pitchFamily="34" charset="0"/>
                <a:cs typeface="Arial" pitchFamily="34" charset="0"/>
              </a:rPr>
              <a:t>The Foundation of Morality</a:t>
            </a:r>
          </a:p>
        </p:txBody>
      </p:sp>
      <p:sp>
        <p:nvSpPr>
          <p:cNvPr id="6" name="TextBox 5"/>
          <p:cNvSpPr txBox="1"/>
          <p:nvPr/>
        </p:nvSpPr>
        <p:spPr bwMode="auto">
          <a:xfrm>
            <a:off x="685800" y="2514600"/>
            <a:ext cx="6248399" cy="369332"/>
          </a:xfrm>
          <a:prstGeom prst="rect">
            <a:avLst/>
          </a:prstGeom>
          <a:noFill/>
          <a:ln w="9525">
            <a:noFill/>
            <a:miter lim="800000"/>
            <a:headEnd/>
            <a:tailEnd/>
          </a:ln>
        </p:spPr>
        <p:txBody>
          <a:bodyPr wrap="square" rtlCol="0">
            <a:spAutoFit/>
          </a:bodyPr>
          <a:lstStyle/>
          <a:p>
            <a:pPr marL="285750" indent="-285750" algn="ctr">
              <a:buFont typeface="Arial" pitchFamily="34" charset="0"/>
              <a:buChar char="•"/>
            </a:pPr>
            <a:r>
              <a:rPr lang="en-US" dirty="0">
                <a:latin typeface="Arial" pitchFamily="34" charset="0"/>
                <a:cs typeface="Arial" pitchFamily="34" charset="0"/>
              </a:rPr>
              <a:t>We are made in the image of God.</a:t>
            </a:r>
            <a:endParaRPr lang="en-US" dirty="0">
              <a:solidFill>
                <a:schemeClr val="bg1">
                  <a:lumMod val="65000"/>
                </a:schemeClr>
              </a:solidFill>
              <a:latin typeface="Arial" pitchFamily="34" charset="0"/>
              <a:cs typeface="Arial" pitchFamily="34" charset="0"/>
            </a:endParaRPr>
          </a:p>
        </p:txBody>
      </p:sp>
      <p:sp>
        <p:nvSpPr>
          <p:cNvPr id="13" name="TextBox 5"/>
          <p:cNvSpPr txBox="1">
            <a:spLocks noChangeArrowheads="1"/>
          </p:cNvSpPr>
          <p:nvPr/>
        </p:nvSpPr>
        <p:spPr bwMode="auto">
          <a:xfrm>
            <a:off x="1705266" y="64601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Poznyakov</a:t>
            </a:r>
            <a:r>
              <a:rPr lang="en-US" sz="500" dirty="0">
                <a:latin typeface="Arial" pitchFamily="34" charset="0"/>
                <a:cs typeface="Arial" pitchFamily="34" charset="0"/>
              </a:rPr>
              <a:t> / www.shutterstock.com </a:t>
            </a:r>
          </a:p>
        </p:txBody>
      </p:sp>
      <p:pic>
        <p:nvPicPr>
          <p:cNvPr id="2050" name="Picture 2" descr="E:\powerpoint images\chapter23\shutterstock_1105365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999" y="4419599"/>
            <a:ext cx="2641601" cy="1981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bwMode="auto">
          <a:xfrm>
            <a:off x="1825985" y="2895600"/>
            <a:ext cx="6098815" cy="671655"/>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When we choose the good, we act in accordance with our nature.</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825984" y="3567255"/>
            <a:ext cx="609881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True happiness comes from being in harmony with God and others.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341447" y="3412123"/>
            <a:ext cx="249775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Simone van den Berg / www.shutterstock.com </a:t>
            </a:r>
          </a:p>
        </p:txBody>
      </p:sp>
      <p:sp>
        <p:nvSpPr>
          <p:cNvPr id="19" name="Content Placeholder 6"/>
          <p:cNvSpPr txBox="1">
            <a:spLocks/>
          </p:cNvSpPr>
          <p:nvPr/>
        </p:nvSpPr>
        <p:spPr>
          <a:xfrm>
            <a:off x="533400" y="2232274"/>
            <a:ext cx="6456071" cy="663326"/>
          </a:xfrm>
          <a:prstGeom prst="rect">
            <a:avLst/>
          </a:prstGeom>
        </p:spPr>
        <p:txBody>
          <a:bodyPr>
            <a:noAutofit/>
          </a:bodyPr>
          <a:lstStyle/>
          <a:p>
            <a:pPr algn="ctr"/>
            <a:r>
              <a:rPr lang="en-US" sz="2400" b="1" dirty="0">
                <a:latin typeface="Arial" pitchFamily="34" charset="0"/>
                <a:cs typeface="Arial" pitchFamily="34" charset="0"/>
              </a:rPr>
              <a:t>Original Sin</a:t>
            </a:r>
          </a:p>
        </p:txBody>
      </p:sp>
      <p:sp>
        <p:nvSpPr>
          <p:cNvPr id="20" name="TextBox 19"/>
          <p:cNvSpPr txBox="1"/>
          <p:nvPr/>
        </p:nvSpPr>
        <p:spPr bwMode="auto">
          <a:xfrm>
            <a:off x="1371600" y="3419038"/>
            <a:ext cx="614202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have free will to make our own choices.</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371600" y="3925669"/>
            <a:ext cx="733337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Adam and Eve misused that gift and went against God’s plan.</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1371601" y="44312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Their decision left us with a tendency to choose evil.</a:t>
            </a:r>
            <a:endParaRPr lang="en-US" dirty="0">
              <a:solidFill>
                <a:schemeClr val="bg1">
                  <a:lumMod val="65000"/>
                </a:schemeClr>
              </a:solidFill>
              <a:latin typeface="Arial" pitchFamily="34" charset="0"/>
              <a:cs typeface="Arial" pitchFamily="34" charset="0"/>
            </a:endParaRPr>
          </a:p>
        </p:txBody>
      </p:sp>
      <p:pic>
        <p:nvPicPr>
          <p:cNvPr id="3074" name="Picture 2" descr="E:\powerpoint images\chapter23\shutterstock_1028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512" y="1143000"/>
            <a:ext cx="3319888"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6669953" y="6002923"/>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mangostock</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804518" y="1485900"/>
            <a:ext cx="7425082" cy="876300"/>
          </a:xfrm>
          <a:prstGeom prst="rect">
            <a:avLst/>
          </a:prstGeom>
        </p:spPr>
        <p:txBody>
          <a:bodyPr>
            <a:noAutofit/>
          </a:bodyPr>
          <a:lstStyle/>
          <a:p>
            <a:pPr algn="ctr"/>
            <a:r>
              <a:rPr lang="en-US" sz="2400" b="1" dirty="0">
                <a:latin typeface="Arial" pitchFamily="34" charset="0"/>
                <a:cs typeface="Arial" pitchFamily="34" charset="0"/>
              </a:rPr>
              <a:t>Conscience</a:t>
            </a:r>
          </a:p>
        </p:txBody>
      </p:sp>
      <p:sp>
        <p:nvSpPr>
          <p:cNvPr id="18" name="TextBox 17"/>
          <p:cNvSpPr txBox="1"/>
          <p:nvPr/>
        </p:nvSpPr>
        <p:spPr bwMode="auto">
          <a:xfrm>
            <a:off x="1137663" y="2754868"/>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use reason to distinguish right from wrong.</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137665" y="3200400"/>
            <a:ext cx="526313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interior voice helps us to know right from wrong and then act on that knowledge.</a:t>
            </a:r>
            <a:endParaRPr lang="en-US" dirty="0">
              <a:solidFill>
                <a:schemeClr val="bg1">
                  <a:lumMod val="65000"/>
                </a:schemeClr>
              </a:solidFill>
              <a:latin typeface="Arial" pitchFamily="34" charset="0"/>
              <a:cs typeface="Arial" pitchFamily="34" charset="0"/>
            </a:endParaRPr>
          </a:p>
        </p:txBody>
      </p:sp>
      <p:pic>
        <p:nvPicPr>
          <p:cNvPr id="4098" name="Picture 2" descr="E:\powerpoint images\chapter23\shutterstock_64960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836665"/>
            <a:ext cx="2084348" cy="3121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7"/>
          <p:cNvSpPr txBox="1"/>
          <p:nvPr/>
        </p:nvSpPr>
        <p:spPr bwMode="auto">
          <a:xfrm>
            <a:off x="1137664" y="38978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Moral development never stops.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446812" y="3056438"/>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choice to do wrong instead of good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484850" y="3521554"/>
            <a:ext cx="57541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Sin hurts our relationship with ourselves, with others, and with God. </a:t>
            </a:r>
          </a:p>
        </p:txBody>
      </p:sp>
      <p:sp>
        <p:nvSpPr>
          <p:cNvPr id="16" name="Content Placeholder 6"/>
          <p:cNvSpPr txBox="1">
            <a:spLocks/>
          </p:cNvSpPr>
          <p:nvPr/>
        </p:nvSpPr>
        <p:spPr>
          <a:xfrm>
            <a:off x="1180050" y="2218238"/>
            <a:ext cx="5677950" cy="685800"/>
          </a:xfrm>
          <a:prstGeom prst="rect">
            <a:avLst/>
          </a:prstGeom>
        </p:spPr>
        <p:txBody>
          <a:bodyPr>
            <a:noAutofit/>
          </a:bodyPr>
          <a:lstStyle/>
          <a:p>
            <a:pPr algn="ctr"/>
            <a:r>
              <a:rPr lang="en-US" sz="2400" b="1" dirty="0">
                <a:latin typeface="Arial" pitchFamily="34" charset="0"/>
                <a:cs typeface="Arial" pitchFamily="34" charset="0"/>
              </a:rPr>
              <a:t>Sin</a:t>
            </a:r>
          </a:p>
        </p:txBody>
      </p:sp>
      <p:sp>
        <p:nvSpPr>
          <p:cNvPr id="10" name="TextBox 5"/>
          <p:cNvSpPr txBox="1">
            <a:spLocks noChangeArrowheads="1"/>
          </p:cNvSpPr>
          <p:nvPr/>
        </p:nvSpPr>
        <p:spPr bwMode="auto">
          <a:xfrm>
            <a:off x="6705600" y="5562600"/>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Monkey Business Images / www.shutterstock.com </a:t>
            </a:r>
          </a:p>
        </p:txBody>
      </p:sp>
      <p:sp>
        <p:nvSpPr>
          <p:cNvPr id="12" name="TextBox 11"/>
          <p:cNvSpPr txBox="1"/>
          <p:nvPr/>
        </p:nvSpPr>
        <p:spPr bwMode="auto">
          <a:xfrm>
            <a:off x="1484850" y="42026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Mortal sin and venial sin</a:t>
            </a:r>
          </a:p>
        </p:txBody>
      </p:sp>
      <p:pic>
        <p:nvPicPr>
          <p:cNvPr id="5122" name="Picture 2" descr="E:\powerpoint images\chapter23\shutterstock_84264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756" y="2590800"/>
            <a:ext cx="1917444" cy="2871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838201" y="4038600"/>
            <a:ext cx="7769106" cy="369332"/>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Who or what helps you in making good moral choices? </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228600" y="3352800"/>
            <a:ext cx="2981519"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mangostock</a:t>
            </a:r>
            <a:r>
              <a:rPr lang="en-US" sz="500" dirty="0">
                <a:latin typeface="Arial" pitchFamily="34" charset="0"/>
                <a:cs typeface="Arial" pitchFamily="34" charset="0"/>
              </a:rPr>
              <a:t> / www.shutterstock.com </a:t>
            </a:r>
          </a:p>
        </p:txBody>
      </p:sp>
      <p:pic>
        <p:nvPicPr>
          <p:cNvPr id="6146" name="Picture 2" descr="E:\powerpoint images\chapter23\shutterstock_76496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423649"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1332</TotalTime>
  <Words>455</Words>
  <Application>Microsoft Office PowerPoint</Application>
  <PresentationFormat>On-screen Show (4:3)</PresentationFormat>
  <Paragraphs>45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(Body)</vt:lpstr>
      <vt:lpstr>LIC Presentation template-New</vt:lpstr>
      <vt:lpstr>Introduction to Christian Morality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249</cp:revision>
  <dcterms:created xsi:type="dcterms:W3CDTF">2011-06-08T19:56:13Z</dcterms:created>
  <dcterms:modified xsi:type="dcterms:W3CDTF">2013-02-05T15:45:59Z</dcterms:modified>
</cp:coreProperties>
</file>