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rm_Ruff" initials="S" lastIdx="2" clrIdx="0">
    <p:extLst>
      <p:ext uri="{19B8F6BF-5375-455C-9EA6-DF929625EA0E}">
        <p15:presenceInfo xmlns:p15="http://schemas.microsoft.com/office/powerpoint/2012/main" userId="Storm_Ruf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82" autoAdjust="0"/>
    <p:restoredTop sz="88345" autoAdjust="0"/>
  </p:normalViewPr>
  <p:slideViewPr>
    <p:cSldViewPr>
      <p:cViewPr varScale="1">
        <p:scale>
          <a:sx n="64" d="100"/>
          <a:sy n="64" d="100"/>
        </p:scale>
        <p:origin x="90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A9A9C-0A9A-4A95-A367-6104B5962A67}" type="datetimeFigureOut">
              <a:rPr lang="en-US" smtClean="0"/>
              <a:t>3/5/2015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A619BF-D067-4163-A3CB-7CC757B87021}" type="slidenum">
              <a:rPr lang="en-US" smtClean="0"/>
              <a:t>‹#›</a:t>
            </a:fld>
            <a:endParaRPr lang="en-US"/>
          </a:p>
        </p:txBody>
      </p:sp>
    </p:spTree>
    <p:extLst>
      <p:ext uri="{BB962C8B-B14F-4D97-AF65-F5344CB8AC3E}">
        <p14:creationId xmlns:p14="http://schemas.microsoft.com/office/powerpoint/2010/main" val="631743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Recount the events of Pentecost, as in Acts 2:2–13.</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slide corresponds to content in article 34, “Pentecost and the ‘New Age’ of the Church,” in the student book.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2</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Direct some students to silently read the Pray It! sidebar in article 38, while others read the Live It! sidebar in article 39. Ask them to outline the main points of the sidebar they read and to share their experience of, or reaction to, the topic.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38, “Jesus’ Presence in the Sacrament of the Eucharist,” in the student book.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11</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Explain that the bishops do not create their own teachings: they pass down and interpret the truth revealed by God through Sacred Scripture and Sacred Tradition. Review the concept of infallibility as shown in article 39 in the student book.</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slide corresponds to content in article 39, “Jesus Teaches through the Church,”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12</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Review the concept of vocation, emphasizing that all members of the Christian community are called to a particular vocation. Identify your own vocation, as well as that of others in the school community. The following slides will explain those vocations.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40, “Jesus’ Ministry through the Community of Faith,”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13</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which sacrament confers ordained ministry as a bishop, priest, or deacon (the Sacrament of Holy Orders). Explain the difference between diocesan and order priests, as in article 40 in the student book.</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slide corresponds to content in article 40, “Jesus’ Ministry through the Community of Faith,”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14</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Discuss the specific types of service to which married and single Catholics are called, as shown in article 40 in the student book.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40, “Jesus’ Ministry through the Community of Faith,”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15</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Discuss the type of service on</a:t>
            </a:r>
            <a:r>
              <a:rPr lang="en-US" sz="1200" kern="1200" baseline="0" dirty="0" smtClean="0">
                <a:solidFill>
                  <a:schemeClr val="tx1"/>
                </a:solidFill>
                <a:effectLst/>
                <a:latin typeface="+mn-lt"/>
                <a:ea typeface="+mn-ea"/>
                <a:cs typeface="+mn-cs"/>
              </a:rPr>
              <a:t> which </a:t>
            </a:r>
            <a:r>
              <a:rPr lang="en-US" sz="1200" kern="1200" dirty="0" smtClean="0">
                <a:solidFill>
                  <a:schemeClr val="tx1"/>
                </a:solidFill>
                <a:effectLst/>
                <a:latin typeface="+mn-lt"/>
                <a:ea typeface="+mn-ea"/>
                <a:cs typeface="+mn-cs"/>
              </a:rPr>
              <a:t>the religious congregations in your </a:t>
            </a:r>
            <a:r>
              <a:rPr lang="en-US" sz="1200" kern="1200" smtClean="0">
                <a:solidFill>
                  <a:schemeClr val="tx1"/>
                </a:solidFill>
                <a:effectLst/>
                <a:latin typeface="+mn-lt"/>
                <a:ea typeface="+mn-ea"/>
                <a:cs typeface="+mn-cs"/>
              </a:rPr>
              <a:t>diocese focus, </a:t>
            </a:r>
            <a:r>
              <a:rPr lang="en-US" sz="1200" kern="1200" dirty="0" smtClean="0">
                <a:solidFill>
                  <a:schemeClr val="tx1"/>
                </a:solidFill>
                <a:effectLst/>
                <a:latin typeface="+mn-lt"/>
                <a:ea typeface="+mn-ea"/>
                <a:cs typeface="+mn-cs"/>
              </a:rPr>
              <a:t>pointing out how Christ continues his work through the efforts of these vowed religious.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40, “Jesus’ Ministry through the Community of Faith,”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16</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Brainstorm answers to the question that concludes article 34 in the student book, “When have you felt the presence of the Holy Spirit?”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34, “Pentecost and the ‘New Age’ of the Church,”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3</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Explain the image of the Church as the Body of Christ, with Christ himself as the head.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35, “Jesus Fulfills His Mission in the Church,”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4</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Explain that the Church offers salvation, or unity with God; it will reach perfection when that unity is achieved. Emphasize that the salvation of our souls is the ultimate end and goal of God’s great plan.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35, “Jesus Fulfills His Mission in the Church,”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5</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Explain that the Church does not yet perfectly embody these characteristics, but has received the grace to attain them. Draw on the explanation offered in article 36 in the student book.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36, “Four Marks of the Catholic Church,” in the student book.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6</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With the students’ help, list the Seven Sacraments on the board, placing them in three categories, as shown in article 37 in the student book. Invite the students to share their experience of the Sacraments, pointing out the sacramental symbols for each.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37, “The Seven Sacraments: Encounters with Christ,” in the student book.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7</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Recalling the students’ comments about the Sacraments they have experienced, solicit reactions to the second bullet point.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37, “The Seven Sacraments: Encounters with Christ,”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8</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what we are thanking God for in the Eucharist (</a:t>
            </a:r>
            <a:r>
              <a:rPr lang="en-US" sz="1200" i="1" kern="1200" dirty="0" smtClean="0">
                <a:solidFill>
                  <a:schemeClr val="tx1"/>
                </a:solidFill>
                <a:effectLst/>
                <a:latin typeface="+mn-lt"/>
                <a:ea typeface="+mn-ea"/>
                <a:cs typeface="+mn-cs"/>
              </a:rPr>
              <a:t>for all that God has done for us, especially for the Paschal Mystery</a:t>
            </a:r>
            <a:r>
              <a:rPr lang="en-US" sz="1200" kern="1200" dirty="0" smtClean="0">
                <a:solidFill>
                  <a:schemeClr val="tx1"/>
                </a:solidFill>
                <a:effectLst/>
                <a:latin typeface="+mn-lt"/>
                <a:ea typeface="+mn-ea"/>
                <a:cs typeface="+mn-cs"/>
              </a:rPr>
              <a:t>). The next slides state the four ways Christ </a:t>
            </a:r>
          </a:p>
          <a:p>
            <a:r>
              <a:rPr lang="en-US" sz="1200" kern="1200" dirty="0" smtClean="0">
                <a:solidFill>
                  <a:schemeClr val="tx1"/>
                </a:solidFill>
                <a:effectLst/>
                <a:latin typeface="+mn-lt"/>
                <a:ea typeface="+mn-ea"/>
                <a:cs typeface="+mn-cs"/>
              </a:rPr>
              <a:t>is present.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38, “Jesus’ Presence in the Sacrament of the Eucharist,”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9</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Tell the students that the next slide addresses Jesus’ presence in the Body and Blood at Mass. Ask them for examples of times when they were especially aware of Jesus’ presence in one of the ways noted on this slide.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38, “Jesus’ Presence in the Sacrament of the Eucharist,”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10</a:t>
            </a:fld>
            <a:endParaRPr lang="en-US"/>
          </a:p>
        </p:txBody>
      </p:sp>
    </p:spTree>
    <p:extLst>
      <p:ext uri="{BB962C8B-B14F-4D97-AF65-F5344CB8AC3E}">
        <p14:creationId xmlns:p14="http://schemas.microsoft.com/office/powerpoint/2010/main" val="3733783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81200"/>
            <a:ext cx="6477000" cy="1470025"/>
          </a:xfrm>
        </p:spPr>
        <p:txBody>
          <a:bodyPr>
            <a:normAutofit/>
          </a:bodyPr>
          <a:lstStyle>
            <a:lvl1pPr algn="ctr">
              <a:defRPr sz="4400" b="1">
                <a:solidFill>
                  <a:schemeClr val="tx1"/>
                </a:solidFill>
                <a:effectLst>
                  <a:outerShdw blurRad="50800" dist="50800" dir="5400000" algn="ctr" rotWithShape="0">
                    <a:schemeClr val="bg1">
                      <a:lumMod val="85000"/>
                    </a:schemeClr>
                  </a:outerShdw>
                </a:effectLst>
                <a:latin typeface="Arial" pitchFamily="34" charset="0"/>
                <a:cs typeface="Arial" pitchFamily="34" charset="0"/>
              </a:defRPr>
            </a:lvl1pPr>
          </a:lstStyle>
          <a:p>
            <a:r>
              <a:rPr lang="en-US" smtClean="0"/>
              <a:t>Click to edit Master title style</a:t>
            </a:r>
            <a:endParaRPr lang="en-US" dirty="0"/>
          </a:p>
        </p:txBody>
      </p:sp>
      <p:sp>
        <p:nvSpPr>
          <p:cNvPr id="9" name="Text Placeholder 8"/>
          <p:cNvSpPr>
            <a:spLocks noGrp="1"/>
          </p:cNvSpPr>
          <p:nvPr>
            <p:ph type="body" sz="quarter" idx="10" hasCustomPrompt="1"/>
          </p:nvPr>
        </p:nvSpPr>
        <p:spPr>
          <a:xfrm>
            <a:off x="7543800" y="6019800"/>
            <a:ext cx="1676400" cy="304800"/>
          </a:xfrm>
        </p:spPr>
        <p:txBody>
          <a:bodyPr lIns="0" anchor="ctr" anchorCtr="0">
            <a:normAutofit/>
          </a:bodyPr>
          <a:lstStyle>
            <a:lvl1pPr algn="l">
              <a:buNone/>
              <a:defRPr sz="800">
                <a:solidFill>
                  <a:schemeClr val="bg1">
                    <a:lumMod val="50000"/>
                  </a:schemeClr>
                </a:solidFill>
              </a:defRPr>
            </a:lvl1pPr>
          </a:lstStyle>
          <a:p>
            <a:pPr lvl="0"/>
            <a:r>
              <a:rPr lang="en-US" dirty="0" smtClean="0"/>
              <a:t>Document # TX000000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3/5/2015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effectLst/>
              </a:rPr>
              <a:t>Jesus and the Church</a:t>
            </a:r>
            <a:endParaRPr lang="en-US" dirty="0"/>
          </a:p>
        </p:txBody>
      </p:sp>
      <p:sp>
        <p:nvSpPr>
          <p:cNvPr id="3" name="Subtitle 2"/>
          <p:cNvSpPr txBox="1">
            <a:spLocks/>
          </p:cNvSpPr>
          <p:nvPr/>
        </p:nvSpPr>
        <p:spPr>
          <a:xfrm>
            <a:off x="1981200" y="4876800"/>
            <a:ext cx="6400800" cy="990600"/>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i="1" dirty="0"/>
              <a:t>Jesus Christ: God’s Love Made Visible, Second </a:t>
            </a:r>
            <a:r>
              <a:rPr lang="en-US" i="1" dirty="0" smtClean="0"/>
              <a:t>Edition</a:t>
            </a:r>
            <a:br>
              <a:rPr lang="en-US" i="1" dirty="0" smtClean="0"/>
            </a:br>
            <a:r>
              <a:rPr lang="en-US" dirty="0"/>
              <a:t>Unit 3, Chapter 8</a:t>
            </a:r>
            <a:endParaRPr lang="en-US" sz="1200" i="1" dirty="0"/>
          </a:p>
        </p:txBody>
      </p:sp>
      <p:sp>
        <p:nvSpPr>
          <p:cNvPr id="5" name="Text Placeholder 3"/>
          <p:cNvSpPr>
            <a:spLocks noGrp="1"/>
          </p:cNvSpPr>
          <p:nvPr/>
        </p:nvSpPr>
        <p:spPr>
          <a:xfrm>
            <a:off x="7543800" y="6172200"/>
            <a:ext cx="1295400" cy="123111"/>
          </a:xfrm>
          <a:prstGeom prst="rect">
            <a:avLst/>
          </a:prstGeom>
        </p:spPr>
        <p:txBody>
          <a:bodyPr vert="horz" lIns="0" tIns="0" rIns="0" bIns="0" rtlCol="0" anchor="ctr" anchorCtr="0">
            <a:spAutoFit/>
          </a:bodyPr>
          <a:lstStyle>
            <a:lvl1pPr marL="342900" indent="-342900" algn="l" defTabSz="914400" rtl="0" eaLnBrk="1" latinLnBrk="0" hangingPunct="1">
              <a:spcBef>
                <a:spcPct val="20000"/>
              </a:spcBef>
              <a:buFont typeface="Arial" pitchFamily="34" charset="0"/>
              <a:buNone/>
              <a:defRPr sz="800" kern="1200">
                <a:solidFill>
                  <a:schemeClr val="bg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Document#: TX004813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1" y="1676400"/>
            <a:ext cx="4876800" cy="3238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3449937" y="990600"/>
            <a:ext cx="5236863" cy="533400"/>
          </a:xfrm>
        </p:spPr>
        <p:txBody>
          <a:bodyPr>
            <a:normAutofit fontScale="90000"/>
          </a:bodyPr>
          <a:lstStyle/>
          <a:p>
            <a:r>
              <a:rPr lang="en-US" dirty="0"/>
              <a:t>Jesus’ Presence in the Eucharist</a:t>
            </a:r>
          </a:p>
        </p:txBody>
      </p:sp>
      <p:sp>
        <p:nvSpPr>
          <p:cNvPr id="7" name="Text Placeholder 3"/>
          <p:cNvSpPr>
            <a:spLocks noGrp="1"/>
          </p:cNvSpPr>
          <p:nvPr>
            <p:ph type="body" sz="quarter" idx="4294967295"/>
          </p:nvPr>
        </p:nvSpPr>
        <p:spPr>
          <a:xfrm>
            <a:off x="5029200" y="1828800"/>
            <a:ext cx="3962400" cy="3429000"/>
          </a:xfrm>
          <a:prstGeom prst="rect">
            <a:avLst/>
          </a:prstGeom>
        </p:spPr>
        <p:txBody>
          <a:bodyPr>
            <a:normAutofit/>
          </a:bodyPr>
          <a:lstStyle/>
          <a:p>
            <a:r>
              <a:rPr lang="en-US" dirty="0"/>
              <a:t>Christ is present in the assembly: all members of his Body.</a:t>
            </a:r>
          </a:p>
          <a:p>
            <a:r>
              <a:rPr lang="en-US" dirty="0"/>
              <a:t>He is present in the priest, who makes the sacrifice of Christ’s Death present again.</a:t>
            </a:r>
          </a:p>
          <a:p>
            <a:r>
              <a:rPr lang="en-US" dirty="0" smtClean="0"/>
              <a:t>Christ </a:t>
            </a:r>
            <a:r>
              <a:rPr lang="en-US" dirty="0"/>
              <a:t>is present in his word, speaking to us through the sacred texts.</a:t>
            </a:r>
          </a:p>
        </p:txBody>
      </p:sp>
      <p:sp>
        <p:nvSpPr>
          <p:cNvPr id="6" name="TextBox 5"/>
          <p:cNvSpPr txBox="1"/>
          <p:nvPr/>
        </p:nvSpPr>
        <p:spPr bwMode="auto">
          <a:xfrm>
            <a:off x="381000" y="4922423"/>
            <a:ext cx="3276516" cy="215444"/>
          </a:xfrm>
          <a:prstGeom prst="rect">
            <a:avLst/>
          </a:prstGeom>
          <a:noFill/>
          <a:ln w="9525">
            <a:noFill/>
            <a:miter lim="800000"/>
            <a:headEnd/>
            <a:tailEnd/>
          </a:ln>
        </p:spPr>
        <p:txBody>
          <a:bodyPr wrap="square" rtlCol="0">
            <a:spAutoFit/>
          </a:bodyPr>
          <a:lstStyle/>
          <a:p>
            <a:r>
              <a:rPr lang="en-US" sz="800" dirty="0">
                <a:solidFill>
                  <a:schemeClr val="bg1">
                    <a:lumMod val="50000"/>
                  </a:schemeClr>
                </a:solidFill>
              </a:rPr>
              <a:t>© </a:t>
            </a:r>
            <a:r>
              <a:rPr lang="en-US" sz="800" dirty="0" err="1">
                <a:solidFill>
                  <a:schemeClr val="bg1">
                    <a:lumMod val="50000"/>
                  </a:schemeClr>
                </a:solidFill>
              </a:rPr>
              <a:t>kulicki</a:t>
            </a:r>
            <a:r>
              <a:rPr lang="en-US" sz="800" dirty="0">
                <a:solidFill>
                  <a:schemeClr val="bg1">
                    <a:lumMod val="50000"/>
                  </a:schemeClr>
                </a:solidFill>
              </a:rPr>
              <a:t> / iStockphoto.com</a:t>
            </a:r>
          </a:p>
        </p:txBody>
      </p:sp>
    </p:spTree>
    <p:extLst>
      <p:ext uri="{BB962C8B-B14F-4D97-AF65-F5344CB8AC3E}">
        <p14:creationId xmlns:p14="http://schemas.microsoft.com/office/powerpoint/2010/main" val="1153406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8039" r="9002"/>
          <a:stretch/>
        </p:blipFill>
        <p:spPr>
          <a:xfrm>
            <a:off x="4267200" y="1753161"/>
            <a:ext cx="4267201" cy="34278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685801" y="990600"/>
            <a:ext cx="8458199" cy="533400"/>
          </a:xfrm>
        </p:spPr>
        <p:txBody>
          <a:bodyPr>
            <a:normAutofit/>
          </a:bodyPr>
          <a:lstStyle/>
          <a:p>
            <a:r>
              <a:rPr lang="en-US" dirty="0"/>
              <a:t>The Body and Blood</a:t>
            </a:r>
          </a:p>
        </p:txBody>
      </p:sp>
      <p:sp>
        <p:nvSpPr>
          <p:cNvPr id="7" name="Text Placeholder 3"/>
          <p:cNvSpPr>
            <a:spLocks noGrp="1"/>
          </p:cNvSpPr>
          <p:nvPr>
            <p:ph type="body" sz="quarter" idx="4294967295"/>
          </p:nvPr>
        </p:nvSpPr>
        <p:spPr>
          <a:xfrm>
            <a:off x="1066801" y="1676400"/>
            <a:ext cx="3124200" cy="3581400"/>
          </a:xfrm>
          <a:prstGeom prst="rect">
            <a:avLst/>
          </a:prstGeom>
        </p:spPr>
        <p:txBody>
          <a:bodyPr>
            <a:normAutofit/>
          </a:bodyPr>
          <a:lstStyle/>
          <a:p>
            <a:r>
              <a:rPr lang="en-US" dirty="0"/>
              <a:t>Jesus is present in a unique way once the bread and wine have been consecrated.</a:t>
            </a:r>
          </a:p>
          <a:p>
            <a:r>
              <a:rPr lang="en-US" dirty="0"/>
              <a:t>The consecrated elements taste and look like bread and wine.</a:t>
            </a:r>
          </a:p>
          <a:p>
            <a:r>
              <a:rPr lang="en-US" dirty="0"/>
              <a:t>But they are truly the Body and Blood of Jesus.</a:t>
            </a:r>
          </a:p>
        </p:txBody>
      </p:sp>
      <p:sp>
        <p:nvSpPr>
          <p:cNvPr id="6" name="TextBox 5"/>
          <p:cNvSpPr txBox="1"/>
          <p:nvPr/>
        </p:nvSpPr>
        <p:spPr bwMode="auto">
          <a:xfrm>
            <a:off x="4419600" y="5194756"/>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GemaBlanton</a:t>
            </a:r>
            <a:r>
              <a:rPr lang="en-US" sz="800" dirty="0">
                <a:solidFill>
                  <a:schemeClr val="bg1">
                    <a:lumMod val="65000"/>
                  </a:schemeClr>
                </a:solidFill>
              </a:rPr>
              <a:t> / iStockphoto.com</a:t>
            </a:r>
          </a:p>
        </p:txBody>
      </p:sp>
    </p:spTree>
    <p:extLst>
      <p:ext uri="{BB962C8B-B14F-4D97-AF65-F5344CB8AC3E}">
        <p14:creationId xmlns:p14="http://schemas.microsoft.com/office/powerpoint/2010/main" val="1317154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6028992" cy="838200"/>
          </a:xfrm>
        </p:spPr>
        <p:txBody>
          <a:bodyPr>
            <a:normAutofit fontScale="90000"/>
          </a:bodyPr>
          <a:lstStyle/>
          <a:p>
            <a:r>
              <a:rPr lang="en-US" dirty="0"/>
              <a:t> Jesus Teaches through the Church</a:t>
            </a:r>
          </a:p>
        </p:txBody>
      </p:sp>
      <p:sp>
        <p:nvSpPr>
          <p:cNvPr id="7" name="Text Placeholder 3"/>
          <p:cNvSpPr>
            <a:spLocks noGrp="1"/>
          </p:cNvSpPr>
          <p:nvPr>
            <p:ph type="body" sz="quarter" idx="4294967295"/>
          </p:nvPr>
        </p:nvSpPr>
        <p:spPr>
          <a:xfrm>
            <a:off x="762000" y="1752599"/>
            <a:ext cx="3086142" cy="3754803"/>
          </a:xfrm>
          <a:prstGeom prst="rect">
            <a:avLst/>
          </a:prstGeom>
        </p:spPr>
        <p:txBody>
          <a:bodyPr>
            <a:normAutofit/>
          </a:bodyPr>
          <a:lstStyle/>
          <a:p>
            <a:r>
              <a:rPr lang="en-US" dirty="0"/>
              <a:t>In the four Gospels, Jesus is called “Teacher,” or </a:t>
            </a:r>
            <a:r>
              <a:rPr lang="en-US" i="1" dirty="0"/>
              <a:t>rabbi</a:t>
            </a:r>
            <a:r>
              <a:rPr lang="en-US" dirty="0"/>
              <a:t>, many times.</a:t>
            </a:r>
          </a:p>
          <a:p>
            <a:r>
              <a:rPr lang="en-US" dirty="0"/>
              <a:t>Church leaders speak with authority, as Jesus did, because the Church is Christ’s Body. </a:t>
            </a:r>
          </a:p>
          <a:p>
            <a:r>
              <a:rPr lang="en-US" dirty="0"/>
              <a:t>The bishops teach the faith to the people.</a:t>
            </a:r>
          </a:p>
        </p:txBody>
      </p:sp>
      <p:sp>
        <p:nvSpPr>
          <p:cNvPr id="6" name="TextBox 5"/>
          <p:cNvSpPr txBox="1"/>
          <p:nvPr/>
        </p:nvSpPr>
        <p:spPr bwMode="auto">
          <a:xfrm>
            <a:off x="3870460" y="5299841"/>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Jorg</a:t>
            </a:r>
            <a:r>
              <a:rPr lang="en-US" sz="800" dirty="0">
                <a:solidFill>
                  <a:schemeClr val="bg1">
                    <a:lumMod val="65000"/>
                  </a:schemeClr>
                </a:solidFill>
              </a:rPr>
              <a:t> </a:t>
            </a:r>
            <a:r>
              <a:rPr lang="en-US" sz="800" dirty="0" err="1">
                <a:solidFill>
                  <a:schemeClr val="bg1">
                    <a:lumMod val="65000"/>
                  </a:schemeClr>
                </a:solidFill>
              </a:rPr>
              <a:t>Hackemann</a:t>
            </a:r>
            <a:r>
              <a:rPr lang="en-US" sz="800" dirty="0">
                <a:solidFill>
                  <a:schemeClr val="bg1">
                    <a:lumMod val="65000"/>
                  </a:schemeClr>
                </a:solidFill>
              </a:rPr>
              <a:t> / Shutterstock.com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2400" y="1981200"/>
            <a:ext cx="4946432" cy="32976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08838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6857"/>
          <a:stretch/>
        </p:blipFill>
        <p:spPr>
          <a:xfrm>
            <a:off x="4267200" y="1828800"/>
            <a:ext cx="4140200" cy="3333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609600" y="914400"/>
            <a:ext cx="6028992" cy="838200"/>
          </a:xfrm>
        </p:spPr>
        <p:txBody>
          <a:bodyPr>
            <a:normAutofit/>
          </a:bodyPr>
          <a:lstStyle/>
          <a:p>
            <a:r>
              <a:rPr lang="en-US" dirty="0"/>
              <a:t>Jesus Ministers through Us</a:t>
            </a:r>
          </a:p>
        </p:txBody>
      </p:sp>
      <p:sp>
        <p:nvSpPr>
          <p:cNvPr id="7" name="Text Placeholder 3"/>
          <p:cNvSpPr>
            <a:spLocks noGrp="1"/>
          </p:cNvSpPr>
          <p:nvPr>
            <p:ph type="body" sz="quarter" idx="4294967295"/>
          </p:nvPr>
        </p:nvSpPr>
        <p:spPr>
          <a:xfrm>
            <a:off x="1079001" y="1752600"/>
            <a:ext cx="3086142" cy="3754803"/>
          </a:xfrm>
          <a:prstGeom prst="rect">
            <a:avLst/>
          </a:prstGeom>
        </p:spPr>
        <p:txBody>
          <a:bodyPr>
            <a:normAutofit/>
          </a:bodyPr>
          <a:lstStyle/>
          <a:p>
            <a:r>
              <a:rPr lang="en-US" dirty="0"/>
              <a:t>As members of Christ’s Body, we share in Christ’s mission. </a:t>
            </a:r>
          </a:p>
          <a:p>
            <a:r>
              <a:rPr lang="en-US" dirty="0"/>
              <a:t>We participate in his ministry to the world, through our particular vocation.</a:t>
            </a:r>
          </a:p>
          <a:p>
            <a:r>
              <a:rPr lang="en-US" dirty="0"/>
              <a:t>All Christian vocations are oriented to service.</a:t>
            </a:r>
          </a:p>
        </p:txBody>
      </p:sp>
      <p:sp>
        <p:nvSpPr>
          <p:cNvPr id="6" name="TextBox 5"/>
          <p:cNvSpPr txBox="1"/>
          <p:nvPr/>
        </p:nvSpPr>
        <p:spPr bwMode="auto">
          <a:xfrm>
            <a:off x="4495800" y="5131028"/>
            <a:ext cx="3276516" cy="215444"/>
          </a:xfrm>
          <a:prstGeom prst="rect">
            <a:avLst/>
          </a:prstGeom>
          <a:noFill/>
          <a:ln w="9525">
            <a:noFill/>
            <a:miter lim="800000"/>
            <a:headEnd/>
            <a:tailEnd/>
          </a:ln>
        </p:spPr>
        <p:txBody>
          <a:bodyPr wrap="square" rtlCol="0">
            <a:spAutoFit/>
          </a:bodyPr>
          <a:lstStyle/>
          <a:p>
            <a:r>
              <a:rPr lang="en-US" sz="800" dirty="0">
                <a:solidFill>
                  <a:schemeClr val="bg1">
                    <a:lumMod val="50000"/>
                  </a:schemeClr>
                </a:solidFill>
              </a:rPr>
              <a:t>© </a:t>
            </a:r>
            <a:r>
              <a:rPr lang="en-US" sz="800" dirty="0" err="1">
                <a:solidFill>
                  <a:schemeClr val="bg1">
                    <a:lumMod val="50000"/>
                  </a:schemeClr>
                </a:solidFill>
              </a:rPr>
              <a:t>bobbieo</a:t>
            </a:r>
            <a:r>
              <a:rPr lang="en-US" sz="800" dirty="0">
                <a:solidFill>
                  <a:schemeClr val="bg1">
                    <a:lumMod val="50000"/>
                  </a:schemeClr>
                </a:solidFill>
              </a:rPr>
              <a:t> / iStockphoto.com</a:t>
            </a:r>
          </a:p>
        </p:txBody>
      </p:sp>
    </p:spTree>
    <p:extLst>
      <p:ext uri="{BB962C8B-B14F-4D97-AF65-F5344CB8AC3E}">
        <p14:creationId xmlns:p14="http://schemas.microsoft.com/office/powerpoint/2010/main" val="3929559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1000" y="959069"/>
            <a:ext cx="4495800" cy="838200"/>
          </a:xfrm>
        </p:spPr>
        <p:txBody>
          <a:bodyPr>
            <a:normAutofit/>
          </a:bodyPr>
          <a:lstStyle/>
          <a:p>
            <a:r>
              <a:rPr lang="en-US" dirty="0"/>
              <a:t>Ordained Ministry </a:t>
            </a:r>
          </a:p>
        </p:txBody>
      </p:sp>
      <p:sp>
        <p:nvSpPr>
          <p:cNvPr id="7" name="Text Placeholder 3"/>
          <p:cNvSpPr>
            <a:spLocks noGrp="1"/>
          </p:cNvSpPr>
          <p:nvPr>
            <p:ph type="body" sz="quarter" idx="4294967295"/>
          </p:nvPr>
        </p:nvSpPr>
        <p:spPr>
          <a:xfrm>
            <a:off x="5410199" y="1776247"/>
            <a:ext cx="3352801" cy="3957109"/>
          </a:xfrm>
          <a:prstGeom prst="rect">
            <a:avLst/>
          </a:prstGeom>
        </p:spPr>
        <p:txBody>
          <a:bodyPr>
            <a:normAutofit/>
          </a:bodyPr>
          <a:lstStyle/>
          <a:p>
            <a:r>
              <a:rPr lang="en-US" dirty="0"/>
              <a:t>A bishop ministers to a diocese or archdiocese, a geographical region.</a:t>
            </a:r>
          </a:p>
          <a:p>
            <a:r>
              <a:rPr lang="en-US" dirty="0"/>
              <a:t>Deacons and priests assist the bishop in caring for the needs of the Church within that region.</a:t>
            </a:r>
          </a:p>
          <a:p>
            <a:r>
              <a:rPr lang="en-US" dirty="0"/>
              <a:t>Through them, Christ continues his work of salvation.</a:t>
            </a:r>
          </a:p>
        </p:txBody>
      </p:sp>
      <p:sp>
        <p:nvSpPr>
          <p:cNvPr id="6" name="TextBox 5"/>
          <p:cNvSpPr txBox="1"/>
          <p:nvPr/>
        </p:nvSpPr>
        <p:spPr bwMode="auto">
          <a:xfrm>
            <a:off x="152400" y="5223622"/>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pierivb</a:t>
            </a:r>
            <a:r>
              <a:rPr lang="en-US" sz="800" dirty="0">
                <a:solidFill>
                  <a:schemeClr val="bg1">
                    <a:lumMod val="65000"/>
                  </a:schemeClr>
                </a:solidFill>
              </a:rPr>
              <a:t> / iStockphoto.com</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752600"/>
            <a:ext cx="5143500"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99510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2739"/>
          <a:stretch/>
        </p:blipFill>
        <p:spPr>
          <a:xfrm>
            <a:off x="304799" y="1733561"/>
            <a:ext cx="5224955" cy="358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5638800" y="959069"/>
            <a:ext cx="3048000" cy="838200"/>
          </a:xfrm>
        </p:spPr>
        <p:txBody>
          <a:bodyPr>
            <a:normAutofit/>
          </a:bodyPr>
          <a:lstStyle/>
          <a:p>
            <a:r>
              <a:rPr lang="en-US" dirty="0"/>
              <a:t>The Laity</a:t>
            </a:r>
          </a:p>
        </p:txBody>
      </p:sp>
      <p:sp>
        <p:nvSpPr>
          <p:cNvPr id="7" name="Text Placeholder 3"/>
          <p:cNvSpPr>
            <a:spLocks noGrp="1"/>
          </p:cNvSpPr>
          <p:nvPr>
            <p:ph type="body" sz="quarter" idx="4294967295"/>
          </p:nvPr>
        </p:nvSpPr>
        <p:spPr>
          <a:xfrm>
            <a:off x="5715000" y="1776247"/>
            <a:ext cx="3200400" cy="3957109"/>
          </a:xfrm>
          <a:prstGeom prst="rect">
            <a:avLst/>
          </a:prstGeom>
        </p:spPr>
        <p:txBody>
          <a:bodyPr>
            <a:normAutofit lnSpcReduction="10000"/>
          </a:bodyPr>
          <a:lstStyle/>
          <a:p>
            <a:r>
              <a:rPr lang="en-US" dirty="0"/>
              <a:t>The majority of Christians live out their baptismal call to service as a member of the laity.</a:t>
            </a:r>
          </a:p>
          <a:p>
            <a:r>
              <a:rPr lang="en-US" dirty="0"/>
              <a:t>Many </a:t>
            </a:r>
            <a:r>
              <a:rPr lang="en-US" dirty="0" smtClean="0"/>
              <a:t>laypeople </a:t>
            </a:r>
            <a:r>
              <a:rPr lang="en-US" dirty="0"/>
              <a:t>are called to marriage; they may also become parents. </a:t>
            </a:r>
          </a:p>
          <a:p>
            <a:r>
              <a:rPr lang="en-US" dirty="0"/>
              <a:t>Other laypeople are called to a dedicated (or committed) single life.</a:t>
            </a:r>
          </a:p>
        </p:txBody>
      </p:sp>
      <p:sp>
        <p:nvSpPr>
          <p:cNvPr id="6" name="TextBox 5"/>
          <p:cNvSpPr txBox="1"/>
          <p:nvPr/>
        </p:nvSpPr>
        <p:spPr bwMode="auto">
          <a:xfrm>
            <a:off x="457200" y="5314961"/>
            <a:ext cx="3276516" cy="215444"/>
          </a:xfrm>
          <a:prstGeom prst="rect">
            <a:avLst/>
          </a:prstGeom>
          <a:noFill/>
          <a:ln w="9525">
            <a:noFill/>
            <a:miter lim="800000"/>
            <a:headEnd/>
            <a:tailEnd/>
          </a:ln>
        </p:spPr>
        <p:txBody>
          <a:bodyPr wrap="square" rtlCol="0">
            <a:spAutoFit/>
          </a:bodyPr>
          <a:lstStyle/>
          <a:p>
            <a:r>
              <a:rPr lang="en-US" sz="800" dirty="0">
                <a:solidFill>
                  <a:schemeClr val="bg1">
                    <a:lumMod val="50000"/>
                  </a:schemeClr>
                </a:solidFill>
              </a:rPr>
              <a:t>© </a:t>
            </a:r>
            <a:r>
              <a:rPr lang="en-US" sz="800" dirty="0" err="1">
                <a:solidFill>
                  <a:schemeClr val="bg1">
                    <a:lumMod val="50000"/>
                  </a:schemeClr>
                </a:solidFill>
              </a:rPr>
              <a:t>Radiokafka</a:t>
            </a:r>
            <a:r>
              <a:rPr lang="en-US" sz="800" dirty="0">
                <a:solidFill>
                  <a:schemeClr val="bg1">
                    <a:lumMod val="50000"/>
                  </a:schemeClr>
                </a:solidFill>
              </a:rPr>
              <a:t> / Shutterstock.com</a:t>
            </a:r>
          </a:p>
        </p:txBody>
      </p:sp>
    </p:spTree>
    <p:extLst>
      <p:ext uri="{BB962C8B-B14F-4D97-AF65-F5344CB8AC3E}">
        <p14:creationId xmlns:p14="http://schemas.microsoft.com/office/powerpoint/2010/main" val="35338430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6937" r="8433"/>
          <a:stretch/>
        </p:blipFill>
        <p:spPr>
          <a:xfrm>
            <a:off x="3886200" y="1752600"/>
            <a:ext cx="4648200" cy="36378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23900" y="914400"/>
            <a:ext cx="3048000" cy="838200"/>
          </a:xfrm>
        </p:spPr>
        <p:txBody>
          <a:bodyPr>
            <a:normAutofit fontScale="90000"/>
          </a:bodyPr>
          <a:lstStyle/>
          <a:p>
            <a:r>
              <a:rPr lang="en-US" dirty="0"/>
              <a:t> Consecrated Life</a:t>
            </a:r>
          </a:p>
        </p:txBody>
      </p:sp>
      <p:sp>
        <p:nvSpPr>
          <p:cNvPr id="7" name="Text Placeholder 3"/>
          <p:cNvSpPr>
            <a:spLocks noGrp="1"/>
          </p:cNvSpPr>
          <p:nvPr>
            <p:ph type="body" sz="quarter" idx="4294967295"/>
          </p:nvPr>
        </p:nvSpPr>
        <p:spPr>
          <a:xfrm>
            <a:off x="800100" y="1731578"/>
            <a:ext cx="2895600" cy="3957109"/>
          </a:xfrm>
          <a:prstGeom prst="rect">
            <a:avLst/>
          </a:prstGeom>
        </p:spPr>
        <p:txBody>
          <a:bodyPr>
            <a:normAutofit/>
          </a:bodyPr>
          <a:lstStyle/>
          <a:p>
            <a:r>
              <a:rPr lang="en-US" dirty="0"/>
              <a:t>Some Christians are called to live the consecrated life.</a:t>
            </a:r>
          </a:p>
          <a:p>
            <a:r>
              <a:rPr lang="en-US" dirty="0"/>
              <a:t>They make a lifelong commitment to poverty, chastity, and obedience.</a:t>
            </a:r>
          </a:p>
          <a:p>
            <a:r>
              <a:rPr lang="en-US" dirty="0"/>
              <a:t>Most serve as members of a religious order and are called Sister or Brother. </a:t>
            </a:r>
          </a:p>
        </p:txBody>
      </p:sp>
      <p:sp>
        <p:nvSpPr>
          <p:cNvPr id="6" name="TextBox 5"/>
          <p:cNvSpPr txBox="1"/>
          <p:nvPr/>
        </p:nvSpPr>
        <p:spPr bwMode="auto">
          <a:xfrm>
            <a:off x="4038600" y="5390408"/>
            <a:ext cx="3276516" cy="215444"/>
          </a:xfrm>
          <a:prstGeom prst="rect">
            <a:avLst/>
          </a:prstGeom>
          <a:noFill/>
          <a:ln w="9525">
            <a:noFill/>
            <a:miter lim="800000"/>
            <a:headEnd/>
            <a:tailEnd/>
          </a:ln>
        </p:spPr>
        <p:txBody>
          <a:bodyPr wrap="square" rtlCol="0">
            <a:spAutoFit/>
          </a:bodyPr>
          <a:lstStyle/>
          <a:p>
            <a:r>
              <a:rPr lang="en-US" sz="800" dirty="0">
                <a:solidFill>
                  <a:schemeClr val="bg1">
                    <a:lumMod val="50000"/>
                  </a:schemeClr>
                </a:solidFill>
              </a:rPr>
              <a:t>© </a:t>
            </a:r>
            <a:r>
              <a:rPr lang="en-US" sz="800" dirty="0" err="1">
                <a:solidFill>
                  <a:schemeClr val="bg1">
                    <a:lumMod val="50000"/>
                  </a:schemeClr>
                </a:solidFill>
              </a:rPr>
              <a:t>meunierd</a:t>
            </a:r>
            <a:r>
              <a:rPr lang="en-US" sz="800" dirty="0">
                <a:solidFill>
                  <a:schemeClr val="bg1">
                    <a:lumMod val="50000"/>
                  </a:schemeClr>
                </a:solidFill>
              </a:rPr>
              <a:t> / Shutterstock.com</a:t>
            </a:r>
          </a:p>
        </p:txBody>
      </p:sp>
    </p:spTree>
    <p:extLst>
      <p:ext uri="{BB962C8B-B14F-4D97-AF65-F5344CB8AC3E}">
        <p14:creationId xmlns:p14="http://schemas.microsoft.com/office/powerpoint/2010/main" val="1668190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4953000" cy="838200"/>
          </a:xfrm>
        </p:spPr>
        <p:txBody>
          <a:bodyPr>
            <a:normAutofit fontScale="90000"/>
          </a:bodyPr>
          <a:lstStyle/>
          <a:p>
            <a:r>
              <a:rPr lang="en-US" dirty="0"/>
              <a:t>The “New Age” of the Church</a:t>
            </a:r>
          </a:p>
        </p:txBody>
      </p:sp>
      <p:sp>
        <p:nvSpPr>
          <p:cNvPr id="7" name="Text Placeholder 3"/>
          <p:cNvSpPr>
            <a:spLocks noGrp="1"/>
          </p:cNvSpPr>
          <p:nvPr>
            <p:ph type="body" sz="quarter" idx="4294967295"/>
          </p:nvPr>
        </p:nvSpPr>
        <p:spPr>
          <a:xfrm>
            <a:off x="1066800" y="1986490"/>
            <a:ext cx="3962400" cy="3809999"/>
          </a:xfrm>
          <a:prstGeom prst="rect">
            <a:avLst/>
          </a:prstGeom>
        </p:spPr>
        <p:txBody>
          <a:bodyPr>
            <a:normAutofit/>
          </a:bodyPr>
          <a:lstStyle/>
          <a:p>
            <a:r>
              <a:rPr lang="en-US" dirty="0"/>
              <a:t>After his Resurrection, Jesus promised the Holy Spirit would come to his Apostles. </a:t>
            </a:r>
          </a:p>
          <a:p>
            <a:r>
              <a:rPr lang="en-US" dirty="0"/>
              <a:t>His promise was fulfilled at Pentecost. </a:t>
            </a:r>
          </a:p>
          <a:p>
            <a:r>
              <a:rPr lang="en-US" dirty="0"/>
              <a:t>The Spirit enabled the Apostles to proclaim the Gospel in many languages.</a:t>
            </a:r>
          </a:p>
        </p:txBody>
      </p:sp>
      <p:sp>
        <p:nvSpPr>
          <p:cNvPr id="6" name="TextBox 5"/>
          <p:cNvSpPr txBox="1"/>
          <p:nvPr/>
        </p:nvSpPr>
        <p:spPr bwMode="auto">
          <a:xfrm>
            <a:off x="5638800" y="5791200"/>
            <a:ext cx="3304451"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ValeStock</a:t>
            </a:r>
            <a:r>
              <a:rPr lang="en-US" sz="800" dirty="0">
                <a:solidFill>
                  <a:schemeClr val="bg1">
                    <a:lumMod val="65000"/>
                  </a:schemeClr>
                </a:solidFill>
              </a:rPr>
              <a:t> / iStockphoto.com</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9821" y="1484604"/>
            <a:ext cx="3074029" cy="43065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100" y="838200"/>
            <a:ext cx="7581900" cy="838200"/>
          </a:xfrm>
        </p:spPr>
        <p:txBody>
          <a:bodyPr>
            <a:normAutofit/>
          </a:bodyPr>
          <a:lstStyle/>
          <a:p>
            <a:r>
              <a:rPr lang="en-US" dirty="0"/>
              <a:t>The Church: Christ’s Presence in the World</a:t>
            </a:r>
          </a:p>
        </p:txBody>
      </p:sp>
      <p:sp>
        <p:nvSpPr>
          <p:cNvPr id="7" name="Text Placeholder 3"/>
          <p:cNvSpPr>
            <a:spLocks noGrp="1"/>
          </p:cNvSpPr>
          <p:nvPr>
            <p:ph type="body" sz="quarter" idx="4294967295"/>
          </p:nvPr>
        </p:nvSpPr>
        <p:spPr>
          <a:xfrm>
            <a:off x="647700" y="1676400"/>
            <a:ext cx="7581900" cy="2438400"/>
          </a:xfrm>
          <a:prstGeom prst="rect">
            <a:avLst/>
          </a:prstGeom>
        </p:spPr>
        <p:txBody>
          <a:bodyPr>
            <a:normAutofit/>
          </a:bodyPr>
          <a:lstStyle/>
          <a:p>
            <a:r>
              <a:rPr lang="en-US" dirty="0"/>
              <a:t>At Pentecost, the Spirit that had anointed Jesus was poured out on the entire Church.</a:t>
            </a:r>
          </a:p>
          <a:p>
            <a:r>
              <a:rPr lang="en-US" dirty="0"/>
              <a:t>The Church became Christ’s presence in the world.</a:t>
            </a:r>
          </a:p>
          <a:p>
            <a:r>
              <a:rPr lang="en-US" dirty="0"/>
              <a:t>Today, Christ lives and acts within his Church.</a:t>
            </a:r>
          </a:p>
        </p:txBody>
      </p:sp>
      <p:sp>
        <p:nvSpPr>
          <p:cNvPr id="6" name="TextBox 5"/>
          <p:cNvSpPr txBox="1"/>
          <p:nvPr/>
        </p:nvSpPr>
        <p:spPr bwMode="auto">
          <a:xfrm>
            <a:off x="2438400" y="6369278"/>
            <a:ext cx="2438400"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claudio.arnese</a:t>
            </a:r>
            <a:r>
              <a:rPr lang="en-US" sz="800" dirty="0">
                <a:solidFill>
                  <a:schemeClr val="bg1">
                    <a:lumMod val="65000"/>
                  </a:schemeClr>
                </a:solidFill>
              </a:rPr>
              <a:t> / iStockphoto.com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3276600"/>
            <a:ext cx="4539395" cy="30217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50104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62400" y="914400"/>
            <a:ext cx="4952999" cy="838200"/>
          </a:xfrm>
        </p:spPr>
        <p:txBody>
          <a:bodyPr>
            <a:normAutofit/>
          </a:bodyPr>
          <a:lstStyle/>
          <a:p>
            <a:r>
              <a:rPr lang="en-US" dirty="0"/>
              <a:t> Jesus in the Church</a:t>
            </a:r>
          </a:p>
        </p:txBody>
      </p:sp>
      <p:sp>
        <p:nvSpPr>
          <p:cNvPr id="7" name="Text Placeholder 3"/>
          <p:cNvSpPr>
            <a:spLocks noGrp="1"/>
          </p:cNvSpPr>
          <p:nvPr>
            <p:ph type="body" sz="quarter" idx="4294967295"/>
          </p:nvPr>
        </p:nvSpPr>
        <p:spPr>
          <a:xfrm>
            <a:off x="4267200" y="1752600"/>
            <a:ext cx="4343400" cy="3962400"/>
          </a:xfrm>
          <a:prstGeom prst="rect">
            <a:avLst/>
          </a:prstGeom>
        </p:spPr>
        <p:txBody>
          <a:bodyPr>
            <a:normAutofit/>
          </a:bodyPr>
          <a:lstStyle/>
          <a:p>
            <a:r>
              <a:rPr lang="en-US" dirty="0"/>
              <a:t>Jesus is no longer physically present to his followers. </a:t>
            </a:r>
          </a:p>
          <a:p>
            <a:r>
              <a:rPr lang="en-US" dirty="0"/>
              <a:t>However, he gave us the gift of his ongoing presence in the Church.</a:t>
            </a:r>
          </a:p>
          <a:p>
            <a:r>
              <a:rPr lang="en-US" dirty="0"/>
              <a:t>His presence is not physical, but it is nonetheless real.</a:t>
            </a:r>
          </a:p>
        </p:txBody>
      </p:sp>
      <p:sp>
        <p:nvSpPr>
          <p:cNvPr id="6" name="TextBox 5"/>
          <p:cNvSpPr txBox="1"/>
          <p:nvPr/>
        </p:nvSpPr>
        <p:spPr bwMode="auto">
          <a:xfrm>
            <a:off x="990600" y="5560102"/>
            <a:ext cx="2522483"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Claudiad</a:t>
            </a:r>
            <a:r>
              <a:rPr lang="en-US" sz="800" dirty="0">
                <a:solidFill>
                  <a:schemeClr val="bg1">
                    <a:lumMod val="65000"/>
                  </a:schemeClr>
                </a:solidFill>
              </a:rPr>
              <a:t> / iStockphoto.com</a:t>
            </a: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2550" t="15119"/>
          <a:stretch/>
        </p:blipFill>
        <p:spPr>
          <a:xfrm>
            <a:off x="774119" y="1358444"/>
            <a:ext cx="3220760" cy="42041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83477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0161" y="873762"/>
            <a:ext cx="3218288" cy="4876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609600" y="990600"/>
            <a:ext cx="5980228" cy="533400"/>
          </a:xfrm>
        </p:spPr>
        <p:txBody>
          <a:bodyPr>
            <a:normAutofit fontScale="90000"/>
          </a:bodyPr>
          <a:lstStyle/>
          <a:p>
            <a:r>
              <a:rPr lang="en-US" dirty="0"/>
              <a:t>The Means and Goal of </a:t>
            </a:r>
            <a:r>
              <a:rPr lang="en-US" dirty="0" smtClean="0"/>
              <a:t/>
            </a:r>
            <a:br>
              <a:rPr lang="en-US" dirty="0" smtClean="0"/>
            </a:br>
            <a:r>
              <a:rPr lang="en-US" dirty="0" smtClean="0"/>
              <a:t>God’s </a:t>
            </a:r>
            <a:r>
              <a:rPr lang="en-US" dirty="0"/>
              <a:t>Plan</a:t>
            </a:r>
          </a:p>
        </p:txBody>
      </p:sp>
      <p:sp>
        <p:nvSpPr>
          <p:cNvPr id="7" name="Text Placeholder 3"/>
          <p:cNvSpPr>
            <a:spLocks noGrp="1"/>
          </p:cNvSpPr>
          <p:nvPr>
            <p:ph type="body" sz="quarter" idx="4294967295"/>
          </p:nvPr>
        </p:nvSpPr>
        <p:spPr>
          <a:xfrm>
            <a:off x="838200" y="1676400"/>
            <a:ext cx="4684828" cy="3962400"/>
          </a:xfrm>
          <a:prstGeom prst="rect">
            <a:avLst/>
          </a:prstGeom>
        </p:spPr>
        <p:txBody>
          <a:bodyPr>
            <a:normAutofit/>
          </a:bodyPr>
          <a:lstStyle/>
          <a:p>
            <a:r>
              <a:rPr lang="en-US" dirty="0"/>
              <a:t>God has a plan for the world, and the goal of the plan is the Church.</a:t>
            </a:r>
          </a:p>
          <a:p>
            <a:r>
              <a:rPr lang="en-US" dirty="0"/>
              <a:t>The Church’s journey toward perfection is not yet completed. </a:t>
            </a:r>
          </a:p>
          <a:p>
            <a:r>
              <a:rPr lang="en-US" dirty="0"/>
              <a:t>It is through the Church that God accomplishes his goal for us: unity </a:t>
            </a:r>
            <a:r>
              <a:rPr lang="en-US" dirty="0" smtClean="0"/>
              <a:t/>
            </a:r>
            <a:br>
              <a:rPr lang="en-US" dirty="0" smtClean="0"/>
            </a:br>
            <a:r>
              <a:rPr lang="en-US" dirty="0" smtClean="0"/>
              <a:t>with </a:t>
            </a:r>
            <a:r>
              <a:rPr lang="en-US" dirty="0"/>
              <a:t>him. </a:t>
            </a:r>
          </a:p>
        </p:txBody>
      </p:sp>
      <p:sp>
        <p:nvSpPr>
          <p:cNvPr id="6" name="TextBox 5"/>
          <p:cNvSpPr txBox="1"/>
          <p:nvPr/>
        </p:nvSpPr>
        <p:spPr bwMode="auto">
          <a:xfrm>
            <a:off x="5638800" y="5759678"/>
            <a:ext cx="2133516" cy="215444"/>
          </a:xfrm>
          <a:prstGeom prst="rect">
            <a:avLst/>
          </a:prstGeom>
          <a:noFill/>
          <a:ln w="9525">
            <a:noFill/>
            <a:miter lim="800000"/>
            <a:headEnd/>
            <a:tailEnd/>
          </a:ln>
        </p:spPr>
        <p:txBody>
          <a:bodyPr wrap="square" rtlCol="0">
            <a:spAutoFit/>
          </a:bodyPr>
          <a:lstStyle/>
          <a:p>
            <a:r>
              <a:rPr lang="en-US" sz="800" dirty="0">
                <a:solidFill>
                  <a:schemeClr val="bg1">
                    <a:lumMod val="50000"/>
                  </a:schemeClr>
                </a:solidFill>
              </a:rPr>
              <a:t>© </a:t>
            </a:r>
            <a:r>
              <a:rPr lang="en-US" sz="800" dirty="0" err="1">
                <a:solidFill>
                  <a:schemeClr val="bg1">
                    <a:lumMod val="50000"/>
                  </a:schemeClr>
                </a:solidFill>
              </a:rPr>
              <a:t>Kobby</a:t>
            </a:r>
            <a:r>
              <a:rPr lang="en-US" sz="800" dirty="0">
                <a:solidFill>
                  <a:schemeClr val="bg1">
                    <a:lumMod val="50000"/>
                  </a:schemeClr>
                </a:solidFill>
              </a:rPr>
              <a:t> Dagan / Shutterstock.com</a:t>
            </a:r>
          </a:p>
        </p:txBody>
      </p:sp>
    </p:spTree>
    <p:extLst>
      <p:ext uri="{BB962C8B-B14F-4D97-AF65-F5344CB8AC3E}">
        <p14:creationId xmlns:p14="http://schemas.microsoft.com/office/powerpoint/2010/main" val="1421529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559" y="1600200"/>
            <a:ext cx="4915026" cy="32754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2686113" y="816414"/>
            <a:ext cx="6000687" cy="533400"/>
          </a:xfrm>
        </p:spPr>
        <p:txBody>
          <a:bodyPr>
            <a:normAutofit fontScale="90000"/>
          </a:bodyPr>
          <a:lstStyle/>
          <a:p>
            <a:r>
              <a:rPr lang="en-US" dirty="0" smtClean="0"/>
              <a:t>Four </a:t>
            </a:r>
            <a:r>
              <a:rPr lang="en-US" dirty="0"/>
              <a:t>Marks of the </a:t>
            </a:r>
            <a:r>
              <a:rPr lang="en-US" dirty="0" smtClean="0"/>
              <a:t>Catholic </a:t>
            </a:r>
            <a:r>
              <a:rPr lang="en-US" dirty="0"/>
              <a:t>Church</a:t>
            </a:r>
          </a:p>
        </p:txBody>
      </p:sp>
      <p:sp>
        <p:nvSpPr>
          <p:cNvPr id="7" name="Text Placeholder 3"/>
          <p:cNvSpPr>
            <a:spLocks noGrp="1"/>
          </p:cNvSpPr>
          <p:nvPr>
            <p:ph type="body" sz="quarter" idx="4294967295"/>
          </p:nvPr>
        </p:nvSpPr>
        <p:spPr>
          <a:xfrm>
            <a:off x="5334000" y="1461492"/>
            <a:ext cx="3352800" cy="4298185"/>
          </a:xfrm>
          <a:prstGeom prst="rect">
            <a:avLst/>
          </a:prstGeom>
        </p:spPr>
        <p:txBody>
          <a:bodyPr>
            <a:normAutofit/>
          </a:bodyPr>
          <a:lstStyle/>
          <a:p>
            <a:r>
              <a:rPr lang="en-US" dirty="0"/>
              <a:t>The Church is One in the Lord, in faith, and in </a:t>
            </a:r>
            <a:r>
              <a:rPr lang="en-US" dirty="0" smtClean="0"/>
              <a:t>Baptism</a:t>
            </a:r>
            <a:r>
              <a:rPr lang="en-US" dirty="0"/>
              <a:t>.</a:t>
            </a:r>
          </a:p>
          <a:p>
            <a:r>
              <a:rPr lang="en-US" dirty="0"/>
              <a:t>It is </a:t>
            </a:r>
            <a:r>
              <a:rPr lang="en-US" dirty="0" smtClean="0"/>
              <a:t>holy</a:t>
            </a:r>
            <a:r>
              <a:rPr lang="en-US" dirty="0"/>
              <a:t>, sharing in the holiness of Christ.</a:t>
            </a:r>
          </a:p>
          <a:p>
            <a:r>
              <a:rPr lang="en-US" dirty="0"/>
              <a:t>It is Catholic, or universal, in its mission to all.</a:t>
            </a:r>
          </a:p>
          <a:p>
            <a:r>
              <a:rPr lang="en-US" dirty="0"/>
              <a:t>It is Apostolic, built on the teachings of the Apostles. </a:t>
            </a:r>
          </a:p>
        </p:txBody>
      </p:sp>
      <p:sp>
        <p:nvSpPr>
          <p:cNvPr id="6" name="TextBox 5"/>
          <p:cNvSpPr txBox="1"/>
          <p:nvPr/>
        </p:nvSpPr>
        <p:spPr bwMode="auto">
          <a:xfrm>
            <a:off x="533400" y="4875678"/>
            <a:ext cx="3276516" cy="215444"/>
          </a:xfrm>
          <a:prstGeom prst="rect">
            <a:avLst/>
          </a:prstGeom>
          <a:noFill/>
          <a:ln w="9525">
            <a:noFill/>
            <a:miter lim="800000"/>
            <a:headEnd/>
            <a:tailEnd/>
          </a:ln>
        </p:spPr>
        <p:txBody>
          <a:bodyPr wrap="square" rtlCol="0">
            <a:spAutoFit/>
          </a:bodyPr>
          <a:lstStyle/>
          <a:p>
            <a:r>
              <a:rPr lang="en-US" sz="800" dirty="0">
                <a:solidFill>
                  <a:schemeClr val="bg1">
                    <a:lumMod val="50000"/>
                  </a:schemeClr>
                </a:solidFill>
              </a:rPr>
              <a:t>© Kali Nine LLC / iStockphoto.com</a:t>
            </a:r>
          </a:p>
        </p:txBody>
      </p:sp>
    </p:spTree>
    <p:extLst>
      <p:ext uri="{BB962C8B-B14F-4D97-AF65-F5344CB8AC3E}">
        <p14:creationId xmlns:p14="http://schemas.microsoft.com/office/powerpoint/2010/main" val="1646627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90600"/>
            <a:ext cx="5334000" cy="1066800"/>
          </a:xfrm>
        </p:spPr>
        <p:txBody>
          <a:bodyPr>
            <a:normAutofit/>
          </a:bodyPr>
          <a:lstStyle/>
          <a:p>
            <a:r>
              <a:rPr lang="en-US" dirty="0"/>
              <a:t>The Sacraments: </a:t>
            </a:r>
            <a:r>
              <a:rPr lang="en-US" dirty="0" smtClean="0"/>
              <a:t/>
            </a:r>
            <a:br>
              <a:rPr lang="en-US" dirty="0" smtClean="0"/>
            </a:br>
            <a:r>
              <a:rPr lang="en-US" dirty="0" smtClean="0"/>
              <a:t>Encounters </a:t>
            </a:r>
            <a:r>
              <a:rPr lang="en-US" dirty="0"/>
              <a:t>with Christ</a:t>
            </a:r>
          </a:p>
        </p:txBody>
      </p:sp>
      <p:sp>
        <p:nvSpPr>
          <p:cNvPr id="7" name="Text Placeholder 3"/>
          <p:cNvSpPr>
            <a:spLocks noGrp="1"/>
          </p:cNvSpPr>
          <p:nvPr>
            <p:ph type="body" sz="quarter" idx="4294967295"/>
          </p:nvPr>
        </p:nvSpPr>
        <p:spPr>
          <a:xfrm>
            <a:off x="1295476" y="2181069"/>
            <a:ext cx="3733800" cy="3581400"/>
          </a:xfrm>
          <a:prstGeom prst="rect">
            <a:avLst/>
          </a:prstGeom>
        </p:spPr>
        <p:txBody>
          <a:bodyPr>
            <a:normAutofit/>
          </a:bodyPr>
          <a:lstStyle/>
          <a:p>
            <a:r>
              <a:rPr lang="en-US" dirty="0"/>
              <a:t>Jesus established the Sacraments in order to freely give us his grace.</a:t>
            </a:r>
          </a:p>
          <a:p>
            <a:r>
              <a:rPr lang="en-US" dirty="0"/>
              <a:t>In the Sacraments, the Holy Spirit makes Christ present to us.</a:t>
            </a:r>
          </a:p>
          <a:p>
            <a:r>
              <a:rPr lang="en-US" dirty="0"/>
              <a:t>We experience the invisible presence of God in visible ways.</a:t>
            </a:r>
          </a:p>
        </p:txBody>
      </p:sp>
      <p:sp>
        <p:nvSpPr>
          <p:cNvPr id="6" name="TextBox 5"/>
          <p:cNvSpPr txBox="1"/>
          <p:nvPr/>
        </p:nvSpPr>
        <p:spPr bwMode="auto">
          <a:xfrm>
            <a:off x="5486552" y="5988840"/>
            <a:ext cx="2361964"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sansara</a:t>
            </a:r>
            <a:r>
              <a:rPr lang="en-US" sz="800" dirty="0">
                <a:solidFill>
                  <a:schemeClr val="bg1">
                    <a:lumMod val="65000"/>
                  </a:schemeClr>
                </a:solidFill>
              </a:rPr>
              <a:t> / iStockphoto.com</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552" y="914400"/>
            <a:ext cx="3353219" cy="502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09769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8684" y="927556"/>
            <a:ext cx="3194384" cy="480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381000" y="685800"/>
            <a:ext cx="5029200" cy="762000"/>
          </a:xfrm>
        </p:spPr>
        <p:txBody>
          <a:bodyPr>
            <a:normAutofit/>
          </a:bodyPr>
          <a:lstStyle/>
          <a:p>
            <a:r>
              <a:rPr lang="en-US" dirty="0"/>
              <a:t>The Ministry of Jesus Christ</a:t>
            </a:r>
          </a:p>
        </p:txBody>
      </p:sp>
      <p:sp>
        <p:nvSpPr>
          <p:cNvPr id="7" name="Text Placeholder 3"/>
          <p:cNvSpPr>
            <a:spLocks noGrp="1"/>
          </p:cNvSpPr>
          <p:nvPr>
            <p:ph type="body" sz="quarter" idx="4294967295"/>
          </p:nvPr>
        </p:nvSpPr>
        <p:spPr>
          <a:xfrm>
            <a:off x="1238229" y="1600200"/>
            <a:ext cx="3314742" cy="2971800"/>
          </a:xfrm>
          <a:prstGeom prst="rect">
            <a:avLst/>
          </a:prstGeom>
        </p:spPr>
        <p:txBody>
          <a:bodyPr>
            <a:normAutofit/>
          </a:bodyPr>
          <a:lstStyle/>
          <a:p>
            <a:r>
              <a:rPr lang="en-US" dirty="0"/>
              <a:t>Catholic sacramental celebrations are always led by a priest, deacon, or bishop.</a:t>
            </a:r>
          </a:p>
          <a:p>
            <a:r>
              <a:rPr lang="en-US" dirty="0"/>
              <a:t>But in all of the Sacraments, it is really Jesus Christ who sanctifies us.</a:t>
            </a:r>
          </a:p>
        </p:txBody>
      </p:sp>
      <p:sp>
        <p:nvSpPr>
          <p:cNvPr id="6" name="TextBox 5"/>
          <p:cNvSpPr txBox="1"/>
          <p:nvPr/>
        </p:nvSpPr>
        <p:spPr bwMode="auto">
          <a:xfrm>
            <a:off x="5715000" y="5745060"/>
            <a:ext cx="3276516" cy="215444"/>
          </a:xfrm>
          <a:prstGeom prst="rect">
            <a:avLst/>
          </a:prstGeom>
          <a:noFill/>
          <a:ln w="9525">
            <a:noFill/>
            <a:miter lim="800000"/>
            <a:headEnd/>
            <a:tailEnd/>
          </a:ln>
        </p:spPr>
        <p:txBody>
          <a:bodyPr wrap="square" rtlCol="0">
            <a:spAutoFit/>
          </a:bodyPr>
          <a:lstStyle/>
          <a:p>
            <a:r>
              <a:rPr lang="pt-BR" sz="800" dirty="0">
                <a:solidFill>
                  <a:schemeClr val="bg1">
                    <a:lumMod val="50000"/>
                  </a:schemeClr>
                </a:solidFill>
              </a:rPr>
              <a:t>© ChameleonsEye / Shutterstock.com</a:t>
            </a:r>
            <a:endParaRPr lang="en-US" sz="800" dirty="0">
              <a:solidFill>
                <a:schemeClr val="bg1">
                  <a:lumMod val="50000"/>
                </a:schemeClr>
              </a:solidFill>
            </a:endParaRPr>
          </a:p>
        </p:txBody>
      </p:sp>
    </p:spTree>
    <p:extLst>
      <p:ext uri="{BB962C8B-B14F-4D97-AF65-F5344CB8AC3E}">
        <p14:creationId xmlns:p14="http://schemas.microsoft.com/office/powerpoint/2010/main" val="2108707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4234" y="1791558"/>
            <a:ext cx="4951029" cy="33006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670034" y="877158"/>
            <a:ext cx="4343400" cy="1066800"/>
          </a:xfrm>
        </p:spPr>
        <p:txBody>
          <a:bodyPr>
            <a:normAutofit/>
          </a:bodyPr>
          <a:lstStyle/>
          <a:p>
            <a:r>
              <a:rPr lang="en-US" dirty="0"/>
              <a:t>The Eucharist</a:t>
            </a:r>
          </a:p>
        </p:txBody>
      </p:sp>
      <p:sp>
        <p:nvSpPr>
          <p:cNvPr id="7" name="Text Placeholder 3"/>
          <p:cNvSpPr>
            <a:spLocks noGrp="1"/>
          </p:cNvSpPr>
          <p:nvPr>
            <p:ph type="body" sz="quarter" idx="4294967295"/>
          </p:nvPr>
        </p:nvSpPr>
        <p:spPr>
          <a:xfrm>
            <a:off x="798075" y="1791558"/>
            <a:ext cx="2895600" cy="3733800"/>
          </a:xfrm>
          <a:prstGeom prst="rect">
            <a:avLst/>
          </a:prstGeom>
        </p:spPr>
        <p:txBody>
          <a:bodyPr>
            <a:normAutofit/>
          </a:bodyPr>
          <a:lstStyle/>
          <a:p>
            <a:r>
              <a:rPr lang="en-US" dirty="0"/>
              <a:t>The Eucharistic liturgy, or Mass, is the central liturgy of the Church.</a:t>
            </a:r>
          </a:p>
          <a:p>
            <a:r>
              <a:rPr lang="en-US" i="1" dirty="0"/>
              <a:t>Eucharist</a:t>
            </a:r>
            <a:r>
              <a:rPr lang="en-US" dirty="0"/>
              <a:t> is a Greek word that means “thanksgiving.”</a:t>
            </a:r>
          </a:p>
          <a:p>
            <a:r>
              <a:rPr lang="en-US" dirty="0"/>
              <a:t>Christ is present to us in four ways at a Eucharistic liturgy.</a:t>
            </a:r>
          </a:p>
        </p:txBody>
      </p:sp>
      <p:sp>
        <p:nvSpPr>
          <p:cNvPr id="6" name="TextBox 5"/>
          <p:cNvSpPr txBox="1"/>
          <p:nvPr/>
        </p:nvSpPr>
        <p:spPr bwMode="auto">
          <a:xfrm>
            <a:off x="4038600" y="5105400"/>
            <a:ext cx="3276516" cy="215444"/>
          </a:xfrm>
          <a:prstGeom prst="rect">
            <a:avLst/>
          </a:prstGeom>
          <a:noFill/>
          <a:ln w="9525">
            <a:noFill/>
            <a:miter lim="800000"/>
            <a:headEnd/>
            <a:tailEnd/>
          </a:ln>
        </p:spPr>
        <p:txBody>
          <a:bodyPr wrap="square" rtlCol="0">
            <a:spAutoFit/>
          </a:bodyPr>
          <a:lstStyle/>
          <a:p>
            <a:r>
              <a:rPr lang="en-US" sz="800" dirty="0">
                <a:solidFill>
                  <a:schemeClr val="bg1">
                    <a:lumMod val="50000"/>
                  </a:schemeClr>
                </a:solidFill>
              </a:rPr>
              <a:t>© </a:t>
            </a:r>
            <a:r>
              <a:rPr lang="en-US" sz="800" dirty="0" err="1">
                <a:solidFill>
                  <a:schemeClr val="bg1">
                    <a:lumMod val="50000"/>
                  </a:schemeClr>
                </a:solidFill>
              </a:rPr>
              <a:t>small_frog</a:t>
            </a:r>
            <a:r>
              <a:rPr lang="en-US" sz="800" dirty="0">
                <a:solidFill>
                  <a:schemeClr val="bg1">
                    <a:lumMod val="50000"/>
                  </a:schemeClr>
                </a:solidFill>
              </a:rPr>
              <a:t> / iStockphoto.com</a:t>
            </a:r>
          </a:p>
        </p:txBody>
      </p:sp>
    </p:spTree>
    <p:extLst>
      <p:ext uri="{BB962C8B-B14F-4D97-AF65-F5344CB8AC3E}">
        <p14:creationId xmlns:p14="http://schemas.microsoft.com/office/powerpoint/2010/main" val="1829837587"/>
      </p:ext>
    </p:extLst>
  </p:cSld>
  <p:clrMapOvr>
    <a:masterClrMapping/>
  </p:clrMapOvr>
  <p:timing>
    <p:tnLst>
      <p:par>
        <p:cTn id="1" dur="indefinite" restart="never" nodeType="tmRoot"/>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Template>
  <TotalTime>755</TotalTime>
  <Words>1368</Words>
  <Application>Microsoft Office PowerPoint</Application>
  <PresentationFormat>On-screen Show (4:3)</PresentationFormat>
  <Paragraphs>139</Paragraphs>
  <Slides>16</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LIC Presentation template</vt:lpstr>
      <vt:lpstr>Jesus and the Church</vt:lpstr>
      <vt:lpstr>The “New Age” of the Church</vt:lpstr>
      <vt:lpstr>The Church: Christ’s Presence in the World</vt:lpstr>
      <vt:lpstr> Jesus in the Church</vt:lpstr>
      <vt:lpstr>The Means and Goal of  God’s Plan</vt:lpstr>
      <vt:lpstr>Four Marks of the Catholic Church</vt:lpstr>
      <vt:lpstr>The Sacraments:  Encounters with Christ</vt:lpstr>
      <vt:lpstr>The Ministry of Jesus Christ</vt:lpstr>
      <vt:lpstr>The Eucharist</vt:lpstr>
      <vt:lpstr>Jesus’ Presence in the Eucharist</vt:lpstr>
      <vt:lpstr>The Body and Blood</vt:lpstr>
      <vt:lpstr> Jesus Teaches through the Church</vt:lpstr>
      <vt:lpstr>Jesus Ministers through Us</vt:lpstr>
      <vt:lpstr>Ordained Ministry </vt:lpstr>
      <vt:lpstr>The Laity</vt:lpstr>
      <vt:lpstr> Consecrated Life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Caren Yang</cp:lastModifiedBy>
  <cp:revision>90</cp:revision>
  <dcterms:created xsi:type="dcterms:W3CDTF">2011-01-10T17:35:40Z</dcterms:created>
  <dcterms:modified xsi:type="dcterms:W3CDTF">2015-03-05T15:59:37Z</dcterms:modified>
</cp:coreProperties>
</file>