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62" r:id="rId3"/>
    <p:sldId id="336" r:id="rId4"/>
    <p:sldId id="360" r:id="rId5"/>
    <p:sldId id="363" r:id="rId6"/>
    <p:sldId id="359" r:id="rId7"/>
    <p:sldId id="364" r:id="rId8"/>
    <p:sldId id="365" r:id="rId9"/>
    <p:sldId id="367" r:id="rId10"/>
    <p:sldId id="368" r:id="rId11"/>
    <p:sldId id="369" r:id="rId12"/>
    <p:sldId id="370" r:id="rId13"/>
    <p:sldId id="371" r:id="rId14"/>
    <p:sldId id="372" r:id="rId15"/>
    <p:sldId id="373" r:id="rId16"/>
    <p:sldId id="374" r:id="rId17"/>
    <p:sldId id="3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a Dailey" initials="jd" lastIdx="21" clrIdx="0"/>
  <p:cmAuthor id="1" name="Brian Holzworth" initials="B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4" autoAdjust="0"/>
    <p:restoredTop sz="82460" autoAdjust="0"/>
  </p:normalViewPr>
  <p:slideViewPr>
    <p:cSldViewPr>
      <p:cViewPr varScale="1">
        <p:scale>
          <a:sx n="78" d="100"/>
          <a:sy n="78" d="100"/>
        </p:scale>
        <p:origin x="181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12/5/2013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87550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 </a:t>
            </a:r>
          </a:p>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This slideshow is an introduction to the basic structure of liturgy. After viewing this slideshow, the students should be able to discuss the major elements of Catholic liturgy and have a better understanding of the significance of each element of the liturgy.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extLst>
      <p:ext uri="{BB962C8B-B14F-4D97-AF65-F5344CB8AC3E}">
        <p14:creationId xmlns:p14="http://schemas.microsoft.com/office/powerpoint/2010/main" val="304716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extLst>
      <p:ext uri="{BB962C8B-B14F-4D97-AF65-F5344CB8AC3E}">
        <p14:creationId xmlns:p14="http://schemas.microsoft.com/office/powerpoint/2010/main" val="459695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Making the Sign of the Cross reminds us of our Baptism and also recalls the Trinitarian nature of God and the sacrifice of Jesus on the cross. We are united in this Paschal Mystery of Christ as we begin every act of worship as a community.</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riest making Sign</a:t>
            </a:r>
            <a:r>
              <a:rPr lang="en-US" sz="1200" kern="1200" baseline="0" dirty="0" smtClean="0">
                <a:solidFill>
                  <a:schemeClr val="tx1"/>
                </a:solidFill>
                <a:effectLst/>
                <a:latin typeface="+mn-lt"/>
                <a:ea typeface="+mn-ea"/>
                <a:cs typeface="+mn-cs"/>
              </a:rPr>
              <a:t> of the Cross at beginning of Mass or reading the Collect (Opening Prayer)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11</a:t>
            </a:fld>
            <a:endParaRPr lang="en-US"/>
          </a:p>
        </p:txBody>
      </p:sp>
    </p:spTree>
    <p:extLst>
      <p:ext uri="{BB962C8B-B14F-4D97-AF65-F5344CB8AC3E}">
        <p14:creationId xmlns:p14="http://schemas.microsoft.com/office/powerpoint/2010/main" val="1110062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We gather around the Word as one Body in Christ. As we listen to Sacred Scripture, the Word of God becomes our guiding word. In the homily we are helped to make the connection between God’s story and our story.</a:t>
            </a:r>
          </a:p>
        </p:txBody>
      </p:sp>
      <p:sp>
        <p:nvSpPr>
          <p:cNvPr id="4" name="Slide Number Placeholder 3"/>
          <p:cNvSpPr>
            <a:spLocks noGrp="1"/>
          </p:cNvSpPr>
          <p:nvPr>
            <p:ph type="sldNum" sz="quarter" idx="10"/>
          </p:nvPr>
        </p:nvSpPr>
        <p:spPr/>
        <p:txBody>
          <a:bodyPr/>
          <a:lstStyle/>
          <a:p>
            <a:fld id="{F2FD797C-81A0-4169-8DE1-DF1E0532C5DA}" type="slidenum">
              <a:rPr lang="en-US" smtClean="0"/>
              <a:pPr/>
              <a:t>12</a:t>
            </a:fld>
            <a:endParaRPr lang="en-US"/>
          </a:p>
        </p:txBody>
      </p:sp>
    </p:spTree>
    <p:extLst>
      <p:ext uri="{BB962C8B-B14F-4D97-AF65-F5344CB8AC3E}">
        <p14:creationId xmlns:p14="http://schemas.microsoft.com/office/powerpoint/2010/main" val="4067990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 </a:t>
            </a:r>
            <a:r>
              <a:rPr lang="en-US" dirty="0" smtClean="0"/>
              <a:t>priest reading from</a:t>
            </a:r>
            <a:r>
              <a:rPr lang="en-US" baseline="0" dirty="0" smtClean="0"/>
              <a:t> Scripture at Sacrament of Penance and Reconciliation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13</a:t>
            </a:fld>
            <a:endParaRPr lang="en-US"/>
          </a:p>
        </p:txBody>
      </p:sp>
    </p:spTree>
    <p:extLst>
      <p:ext uri="{BB962C8B-B14F-4D97-AF65-F5344CB8AC3E}">
        <p14:creationId xmlns:p14="http://schemas.microsoft.com/office/powerpoint/2010/main" val="719539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Inform the students that the Nicene Creed is recited only at the Sunday Eucharist and on solemnities (solemn feasts), but not on weekdays. It is also optional in some ritual celebrations.</a:t>
            </a:r>
          </a:p>
          <a:p>
            <a:endParaRPr lang="en-US" dirty="0" smtClean="0"/>
          </a:p>
          <a:p>
            <a:r>
              <a:rPr lang="en-US" i="1" dirty="0" smtClean="0"/>
              <a:t>Alternate Image Option</a:t>
            </a:r>
            <a:r>
              <a:rPr lang="en-US" i="0" dirty="0" smtClean="0"/>
              <a:t>:</a:t>
            </a:r>
            <a:r>
              <a:rPr lang="en-US" i="1" dirty="0" smtClean="0"/>
              <a:t> </a:t>
            </a:r>
            <a:r>
              <a:rPr lang="en-US" i="0" dirty="0" smtClean="0"/>
              <a:t>a</a:t>
            </a:r>
            <a:r>
              <a:rPr lang="en-US" dirty="0" smtClean="0"/>
              <a:t>ssembly renewing baptismal promises at Easter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14</a:t>
            </a:fld>
            <a:endParaRPr lang="en-US"/>
          </a:p>
        </p:txBody>
      </p:sp>
    </p:spTree>
    <p:extLst>
      <p:ext uri="{BB962C8B-B14F-4D97-AF65-F5344CB8AC3E}">
        <p14:creationId xmlns:p14="http://schemas.microsoft.com/office/powerpoint/2010/main" val="646350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 t</a:t>
            </a:r>
            <a:r>
              <a:rPr lang="en-US" dirty="0" smtClean="0"/>
              <a:t>he Consecration of the Mass, and a priest</a:t>
            </a:r>
            <a:r>
              <a:rPr lang="en-US" baseline="0" dirty="0" smtClean="0"/>
              <a:t> presiding at a wedding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15</a:t>
            </a:fld>
            <a:endParaRPr lang="en-US"/>
          </a:p>
        </p:txBody>
      </p:sp>
    </p:spTree>
    <p:extLst>
      <p:ext uri="{BB962C8B-B14F-4D97-AF65-F5344CB8AC3E}">
        <p14:creationId xmlns:p14="http://schemas.microsoft.com/office/powerpoint/2010/main" val="1292517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A </a:t>
            </a:r>
            <a:r>
              <a:rPr lang="en-US" sz="1200" kern="1200" dirty="0" err="1" smtClean="0">
                <a:solidFill>
                  <a:schemeClr val="tx1"/>
                </a:solidFill>
                <a:effectLst/>
                <a:latin typeface="+mn-lt"/>
                <a:ea typeface="+mn-ea"/>
                <a:cs typeface="+mn-cs"/>
              </a:rPr>
              <a:t>quinceañera</a:t>
            </a:r>
            <a:r>
              <a:rPr lang="en-US" sz="1200" kern="1200" dirty="0" smtClean="0">
                <a:solidFill>
                  <a:schemeClr val="tx1"/>
                </a:solidFill>
                <a:effectLst/>
                <a:latin typeface="+mn-lt"/>
                <a:ea typeface="+mn-ea"/>
                <a:cs typeface="+mn-cs"/>
              </a:rPr>
              <a:t> is celebrated by those of Hispanic background when their fifteen-year-old daughters make a commitment to Jesus, Mary, and the Church. Other rites or blessings include the renewal of wedding vows, or, during Lent, the ceremonies of the Rite of Christian Initiation of Adults (RCIA).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quinceañera</a:t>
            </a:r>
            <a:r>
              <a:rPr lang="en-US" sz="1200" kern="1200" dirty="0" smtClean="0">
                <a:solidFill>
                  <a:schemeClr val="tx1"/>
                </a:solidFill>
                <a:effectLst/>
                <a:latin typeface="+mn-lt"/>
                <a:ea typeface="+mn-ea"/>
                <a:cs typeface="+mn-cs"/>
              </a:rPr>
              <a:t> blessing in a parish church </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16</a:t>
            </a:fld>
            <a:endParaRPr lang="en-US"/>
          </a:p>
        </p:txBody>
      </p:sp>
    </p:spTree>
    <p:extLst>
      <p:ext uri="{BB962C8B-B14F-4D97-AF65-F5344CB8AC3E}">
        <p14:creationId xmlns:p14="http://schemas.microsoft.com/office/powerpoint/2010/main" val="17403206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At the dismissal, we are to go forth as disciples, to “do this in memory of me” (Luke 22:19), to tell the world our story through our words and service to others.</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final blessing given by a priest at the end of Mass </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17</a:t>
            </a:fld>
            <a:endParaRPr lang="en-US"/>
          </a:p>
        </p:txBody>
      </p:sp>
    </p:spTree>
    <p:extLst>
      <p:ext uri="{BB962C8B-B14F-4D97-AF65-F5344CB8AC3E}">
        <p14:creationId xmlns:p14="http://schemas.microsoft.com/office/powerpoint/2010/main" val="2029420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Note:</a:t>
            </a:r>
          </a:p>
          <a:p>
            <a:endParaRPr lang="en-US" i="1" dirty="0" smtClean="0"/>
          </a:p>
          <a:p>
            <a:r>
              <a:rPr lang="en-US" i="1" dirty="0" smtClean="0"/>
              <a:t>Alternate Image Option</a:t>
            </a:r>
            <a:r>
              <a:rPr lang="en-US" dirty="0" smtClean="0"/>
              <a:t>: a bird’s-eye</a:t>
            </a:r>
            <a:r>
              <a:rPr lang="en-US" baseline="0" dirty="0" smtClean="0"/>
              <a:t> view of a full church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extLst>
      <p:ext uri="{BB962C8B-B14F-4D97-AF65-F5344CB8AC3E}">
        <p14:creationId xmlns:p14="http://schemas.microsoft.com/office/powerpoint/2010/main" val="1939455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No matter what the language or culture, the Catholic Mass, as well as most of the other rites and liturgies, follows the same rituals around the world. Explain to the students that they can attend liturgies anywhere in the world and feel at home because they will know the basic sequence of the liturgy.</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liturgy in a mission country</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extLst>
      <p:ext uri="{BB962C8B-B14F-4D97-AF65-F5344CB8AC3E}">
        <p14:creationId xmlns:p14="http://schemas.microsoft.com/office/powerpoint/2010/main" val="2711514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At the beginning of this unit, we describe the liturgy as a ritual through which we participate in God’s work. The basic pattern of this ritual gives those who participate in it a sense of continuity from one liturgical celebration to another. Think about how important continuity and consistency are to us. What would happen if someone forgot to bring the Vince Lombardi trophy to the Super Bowl? Emphasize that those “in the know” understand the sequence of events and the importance, and are reassured when the ritual is followed. And so it is with the Catholic liturgy.</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extLst>
      <p:ext uri="{BB962C8B-B14F-4D97-AF65-F5344CB8AC3E}">
        <p14:creationId xmlns:p14="http://schemas.microsoft.com/office/powerpoint/2010/main" val="2006281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Liturgies are liminal, or threshold, experiences. Every liturgy opens a door to who we are and who we will be in Christ.</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extLst>
      <p:ext uri="{BB962C8B-B14F-4D97-AF65-F5344CB8AC3E}">
        <p14:creationId xmlns:p14="http://schemas.microsoft.com/office/powerpoint/2010/main" val="125488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extLst>
      <p:ext uri="{BB962C8B-B14F-4D97-AF65-F5344CB8AC3E}">
        <p14:creationId xmlns:p14="http://schemas.microsoft.com/office/powerpoint/2010/main" val="100007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Here you can mention other special liturgies: Rite of Christian Initiation of Adults (including rites within it, such as Rite of Acceptance of Catechumens and Rite of Election), wedding anniversaries celebrated with a Mass and a special blessing, beginning of the school year, Red Mass (for lawyers and judges), Blue Mass (for police officers and other public safety entities), White or Rose Masses (for health care professionals), Chrism Mass, and so on. Each liturgy has a basic similar format, which we will examine next. Even though each rite for the Sacraments or blessings for special occasions adds words and actions, we will focus on the basic structure that is essentially the same for all liturgies.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image of people gathered around the New Fire at Easter</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extLst>
      <p:ext uri="{BB962C8B-B14F-4D97-AF65-F5344CB8AC3E}">
        <p14:creationId xmlns:p14="http://schemas.microsoft.com/office/powerpoint/2010/main" val="358867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extLst>
      <p:ext uri="{BB962C8B-B14F-4D97-AF65-F5344CB8AC3E}">
        <p14:creationId xmlns:p14="http://schemas.microsoft.com/office/powerpoint/2010/main" val="155327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 a</a:t>
            </a:r>
            <a:r>
              <a:rPr lang="en-US" dirty="0" smtClean="0"/>
              <a:t>n adult being baptized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extLst>
      <p:ext uri="{BB962C8B-B14F-4D97-AF65-F5344CB8AC3E}">
        <p14:creationId xmlns:p14="http://schemas.microsoft.com/office/powerpoint/2010/main" val="85723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1" y="199"/>
            <a:ext cx="9145586" cy="6859190"/>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solidFill>
                  <a:schemeClr val="bg1"/>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solidFill>
                  <a:schemeClr val="bg1"/>
                </a:solidFill>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6" r:id="rId4"/>
    <p:sldLayoutId id="2147483673" r:id="rId5"/>
    <p:sldLayoutId id="2147483672" r:id="rId6"/>
    <p:sldLayoutId id="2147483651" r:id="rId7"/>
    <p:sldLayoutId id="2147483674" r:id="rId8"/>
    <p:sldLayoutId id="2147483652" r:id="rId9"/>
    <p:sldLayoutId id="2147483655" r:id="rId10"/>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8686800" cy="1470025"/>
          </a:xfrm>
        </p:spPr>
        <p:txBody>
          <a:bodyPr>
            <a:normAutofit/>
          </a:bodyPr>
          <a:lstStyle/>
          <a:p>
            <a:r>
              <a:rPr lang="en-US" dirty="0" smtClean="0"/>
              <a:t>The Structure </a:t>
            </a:r>
            <a:r>
              <a:rPr lang="en-US" dirty="0"/>
              <a:t>of the Liturgy</a:t>
            </a:r>
          </a:p>
        </p:txBody>
      </p:sp>
      <p:sp>
        <p:nvSpPr>
          <p:cNvPr id="3" name="Subtitle 2"/>
          <p:cNvSpPr>
            <a:spLocks noGrp="1"/>
          </p:cNvSpPr>
          <p:nvPr>
            <p:ph type="subTitle" idx="1"/>
          </p:nvPr>
        </p:nvSpPr>
        <p:spPr/>
        <p:txBody>
          <a:bodyPr/>
          <a:lstStyle/>
          <a:p>
            <a:r>
              <a:rPr lang="en-US" i="1"/>
              <a:t>The </a:t>
            </a:r>
            <a:r>
              <a:rPr lang="en-US" i="1" smtClean="0"/>
              <a:t>Sacraments</a:t>
            </a:r>
            <a:endParaRPr lang="en-US" dirty="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TX002067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1600200" y="3048000"/>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Liturgy of the Word</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1295400" y="2057400"/>
            <a:ext cx="6934200" cy="462214"/>
          </a:xfrm>
          <a:prstGeom prst="rect">
            <a:avLst/>
          </a:prstGeom>
        </p:spPr>
        <p:txBody>
          <a:bodyPr>
            <a:noAutofit/>
          </a:bodyPr>
          <a:lstStyle/>
          <a:p>
            <a:r>
              <a:rPr lang="en-US" sz="2400" b="1" dirty="0">
                <a:latin typeface="Arial" pitchFamily="34" charset="0"/>
                <a:cs typeface="Arial" pitchFamily="34" charset="0"/>
              </a:rPr>
              <a:t>Basic Structure of All Liturgy</a:t>
            </a:r>
          </a:p>
        </p:txBody>
      </p:sp>
      <p:sp>
        <p:nvSpPr>
          <p:cNvPr id="9" name="TextBox 8"/>
          <p:cNvSpPr txBox="1"/>
          <p:nvPr/>
        </p:nvSpPr>
        <p:spPr bwMode="auto">
          <a:xfrm>
            <a:off x="1600200" y="2590800"/>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Introductory Rites</a:t>
            </a:r>
          </a:p>
        </p:txBody>
      </p:sp>
      <p:sp>
        <p:nvSpPr>
          <p:cNvPr id="8" name="TextBox 7"/>
          <p:cNvSpPr txBox="1"/>
          <p:nvPr/>
        </p:nvSpPr>
        <p:spPr bwMode="auto">
          <a:xfrm>
            <a:off x="1600200" y="3516868"/>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Liturgy of the Sacrament or Particular Rite or Blessing</a:t>
            </a:r>
            <a:endParaRPr lang="en-US" dirty="0">
              <a:solidFill>
                <a:schemeClr val="bg1">
                  <a:lumMod val="65000"/>
                </a:schemeClr>
              </a:solidFill>
              <a:latin typeface="Arial" pitchFamily="34" charset="0"/>
              <a:cs typeface="Arial" pitchFamily="34" charset="0"/>
            </a:endParaRPr>
          </a:p>
        </p:txBody>
      </p:sp>
      <p:sp>
        <p:nvSpPr>
          <p:cNvPr id="7" name="TextBox 6"/>
          <p:cNvSpPr txBox="1"/>
          <p:nvPr/>
        </p:nvSpPr>
        <p:spPr bwMode="auto">
          <a:xfrm>
            <a:off x="1600200" y="3974068"/>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Dismissal</a:t>
            </a:r>
            <a:endParaRPr lang="en-US"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39500681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143000" y="2204786"/>
            <a:ext cx="6934200" cy="462214"/>
          </a:xfrm>
          <a:prstGeom prst="rect">
            <a:avLst/>
          </a:prstGeom>
        </p:spPr>
        <p:txBody>
          <a:bodyPr>
            <a:noAutofit/>
          </a:bodyPr>
          <a:lstStyle/>
          <a:p>
            <a:r>
              <a:rPr lang="en-US" sz="2400" b="1" dirty="0">
                <a:latin typeface="Arial" pitchFamily="34" charset="0"/>
                <a:cs typeface="Arial" pitchFamily="34" charset="0"/>
              </a:rPr>
              <a:t>Introductory Rites</a:t>
            </a:r>
          </a:p>
        </p:txBody>
      </p:sp>
      <p:sp>
        <p:nvSpPr>
          <p:cNvPr id="8" name="TextBox 7"/>
          <p:cNvSpPr txBox="1"/>
          <p:nvPr/>
        </p:nvSpPr>
        <p:spPr bwMode="auto">
          <a:xfrm>
            <a:off x="1447800" y="3544669"/>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the Catholic Church, it is traditional to begin with the Sign of the Cross</a:t>
            </a:r>
            <a:r>
              <a:rPr lang="en-US" dirty="0" smtClean="0">
                <a:latin typeface="Arial" pitchFamily="34" charset="0"/>
                <a:cs typeface="Arial" pitchFamily="34" charset="0"/>
              </a:rPr>
              <a:t>.</a:t>
            </a:r>
            <a:endParaRPr lang="en-US" dirty="0">
              <a:solidFill>
                <a:schemeClr val="bg1">
                  <a:lumMod val="65000"/>
                </a:schemeClr>
              </a:solidFill>
              <a:latin typeface="Arial" pitchFamily="34" charset="0"/>
              <a:cs typeface="Arial" pitchFamily="34" charset="0"/>
            </a:endParaRPr>
          </a:p>
        </p:txBody>
      </p:sp>
      <p:sp>
        <p:nvSpPr>
          <p:cNvPr id="10" name="TextBox 9"/>
          <p:cNvSpPr txBox="1"/>
          <p:nvPr/>
        </p:nvSpPr>
        <p:spPr bwMode="auto">
          <a:xfrm>
            <a:off x="1447800" y="2782669"/>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Every liturgy begins with Introductory Rites, which usually include a greeting or a call to worship.</a:t>
            </a:r>
            <a:endParaRPr lang="en-US"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270706531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366586"/>
            <a:ext cx="3048000" cy="462214"/>
          </a:xfrm>
          <a:prstGeom prst="rect">
            <a:avLst/>
          </a:prstGeom>
        </p:spPr>
        <p:txBody>
          <a:bodyPr>
            <a:noAutofit/>
          </a:bodyPr>
          <a:lstStyle/>
          <a:p>
            <a:r>
              <a:rPr lang="en-US" sz="2400" b="1" dirty="0">
                <a:latin typeface="Arial" pitchFamily="34" charset="0"/>
                <a:cs typeface="Arial" pitchFamily="34" charset="0"/>
              </a:rPr>
              <a:t>Liturgy of the Word</a:t>
            </a:r>
          </a:p>
        </p:txBody>
      </p:sp>
      <p:sp>
        <p:nvSpPr>
          <p:cNvPr id="10" name="TextBox 9"/>
          <p:cNvSpPr txBox="1"/>
          <p:nvPr/>
        </p:nvSpPr>
        <p:spPr bwMode="auto">
          <a:xfrm>
            <a:off x="457200" y="1945481"/>
            <a:ext cx="2667000" cy="369331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next liturgical action is the proclamation of the Word of God, the Liturgy of the Word</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marL="285750" indent="-285750">
              <a:buFont typeface="Arial" pitchFamily="34" charset="0"/>
              <a:buChar char="•"/>
            </a:pPr>
            <a:r>
              <a:rPr lang="en-US" dirty="0">
                <a:latin typeface="Arial" pitchFamily="34" charset="0"/>
                <a:cs typeface="Arial" pitchFamily="34" charset="0"/>
              </a:rPr>
              <a:t>A homily often follows, which helps us to make connections between the Scriptures and our own lives.</a:t>
            </a:r>
            <a:endParaRPr lang="en-US" dirty="0">
              <a:solidFill>
                <a:schemeClr val="bg1">
                  <a:lumMod val="65000"/>
                </a:schemeClr>
              </a:solidFill>
              <a:latin typeface="Arial" pitchFamily="34" charset="0"/>
              <a:cs typeface="Arial" pitchFamily="34" charset="0"/>
            </a:endParaRPr>
          </a:p>
          <a:p>
            <a:pPr marL="285750" indent="-285750">
              <a:buFont typeface="Arial" pitchFamily="34" charset="0"/>
              <a:buChar char="•"/>
            </a:pPr>
            <a:endParaRPr lang="en-US" dirty="0">
              <a:solidFill>
                <a:schemeClr val="bg1">
                  <a:lumMod val="65000"/>
                </a:schemeClr>
              </a:solidFill>
              <a:latin typeface="Arial" pitchFamily="34" charset="0"/>
              <a:cs typeface="Arial"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09335" y="1605214"/>
            <a:ext cx="5417371" cy="3608390"/>
          </a:xfrm>
          <a:prstGeom prst="rect">
            <a:avLst/>
          </a:prstGeom>
          <a:ln>
            <a:noFill/>
          </a:ln>
          <a:effectLst>
            <a:softEdge rad="112500"/>
          </a:effectLst>
        </p:spPr>
      </p:pic>
      <p:sp>
        <p:nvSpPr>
          <p:cNvPr id="6" name="TextBox 5"/>
          <p:cNvSpPr txBox="1">
            <a:spLocks noChangeArrowheads="1"/>
          </p:cNvSpPr>
          <p:nvPr/>
        </p:nvSpPr>
        <p:spPr bwMode="auto">
          <a:xfrm>
            <a:off x="7772400" y="5128965"/>
            <a:ext cx="1054306"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a:t>
            </a:r>
            <a:r>
              <a:rPr lang="en-US" sz="500" dirty="0">
                <a:latin typeface="Arial" pitchFamily="34" charset="0"/>
                <a:cs typeface="Arial" pitchFamily="34" charset="0"/>
              </a:rPr>
              <a:t>q</a:t>
            </a:r>
            <a:r>
              <a:rPr lang="en-US" sz="500" dirty="0" smtClean="0">
                <a:latin typeface="Arial" pitchFamily="34" charset="0"/>
                <a:cs typeface="Arial" pitchFamily="34" charset="0"/>
              </a:rPr>
              <a:t>ingwa/iStock.com.com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370363081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995083" y="3773269"/>
            <a:ext cx="7996517"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Most often, though, the priest will recite a Scripture verse or include a short reading.</a:t>
            </a:r>
          </a:p>
        </p:txBody>
      </p:sp>
      <p:sp>
        <p:nvSpPr>
          <p:cNvPr id="16" name="Content Placeholder 6"/>
          <p:cNvSpPr txBox="1">
            <a:spLocks/>
          </p:cNvSpPr>
          <p:nvPr/>
        </p:nvSpPr>
        <p:spPr>
          <a:xfrm>
            <a:off x="995083" y="2209800"/>
            <a:ext cx="7691717" cy="462214"/>
          </a:xfrm>
          <a:prstGeom prst="rect">
            <a:avLst/>
          </a:prstGeom>
        </p:spPr>
        <p:txBody>
          <a:bodyPr>
            <a:noAutofit/>
          </a:bodyPr>
          <a:lstStyle/>
          <a:p>
            <a:r>
              <a:rPr lang="en-US" sz="2400" b="1" dirty="0">
                <a:latin typeface="Arial" pitchFamily="34" charset="0"/>
                <a:cs typeface="Arial" pitchFamily="34" charset="0"/>
              </a:rPr>
              <a:t>In Some Liturgies, Scripture Optional</a:t>
            </a:r>
          </a:p>
        </p:txBody>
      </p:sp>
      <p:sp>
        <p:nvSpPr>
          <p:cNvPr id="10" name="TextBox 9"/>
          <p:cNvSpPr txBox="1"/>
          <p:nvPr/>
        </p:nvSpPr>
        <p:spPr bwMode="auto">
          <a:xfrm>
            <a:off x="995084" y="3048000"/>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the Sacraments of Penance and Reconciliation, and Anointing of the Sick, a reading from </a:t>
            </a:r>
            <a:r>
              <a:rPr lang="en-US" dirty="0" smtClean="0">
                <a:latin typeface="Arial" pitchFamily="34" charset="0"/>
                <a:cs typeface="Arial" pitchFamily="34" charset="0"/>
              </a:rPr>
              <a:t>Scripture </a:t>
            </a:r>
            <a:r>
              <a:rPr lang="en-US" dirty="0">
                <a:latin typeface="Arial" pitchFamily="34" charset="0"/>
                <a:cs typeface="Arial" pitchFamily="34" charset="0"/>
              </a:rPr>
              <a:t>is encouraged but optional.</a:t>
            </a:r>
            <a:endParaRPr lang="en-US"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7073964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66299" y="1953399"/>
            <a:ext cx="4224617" cy="2031325"/>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A Profession of Faith in the Nicene Creed often concludes the Liturgy of the Word as a way of affirming our belief in the Triune God, in our salvation through Jesus Christ, and in our hope for eternal happiness with God forever.</a:t>
            </a:r>
          </a:p>
        </p:txBody>
      </p:sp>
      <p:sp>
        <p:nvSpPr>
          <p:cNvPr id="16" name="Content Placeholder 6"/>
          <p:cNvSpPr txBox="1">
            <a:spLocks/>
          </p:cNvSpPr>
          <p:nvPr/>
        </p:nvSpPr>
        <p:spPr>
          <a:xfrm>
            <a:off x="228600" y="860501"/>
            <a:ext cx="6934200" cy="462214"/>
          </a:xfrm>
          <a:prstGeom prst="rect">
            <a:avLst/>
          </a:prstGeom>
        </p:spPr>
        <p:txBody>
          <a:bodyPr>
            <a:noAutofit/>
          </a:bodyPr>
          <a:lstStyle/>
          <a:p>
            <a:r>
              <a:rPr lang="en-US" sz="2400" b="1" dirty="0">
                <a:latin typeface="Arial" pitchFamily="34" charset="0"/>
                <a:cs typeface="Arial" pitchFamily="34" charset="0"/>
              </a:rPr>
              <a:t>Profession of the Faith</a:t>
            </a:r>
          </a:p>
        </p:txBody>
      </p:sp>
      <p:sp>
        <p:nvSpPr>
          <p:cNvPr id="8" name="TextBox 7"/>
          <p:cNvSpPr txBox="1"/>
          <p:nvPr/>
        </p:nvSpPr>
        <p:spPr bwMode="auto">
          <a:xfrm>
            <a:off x="457201" y="4038600"/>
            <a:ext cx="46482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Profession of Faith proclaims that God’s story and our story have become </a:t>
            </a:r>
            <a:r>
              <a:rPr lang="en-US" dirty="0" smtClean="0">
                <a:latin typeface="Arial" pitchFamily="34" charset="0"/>
                <a:cs typeface="Arial" pitchFamily="34" charset="0"/>
              </a:rPr>
              <a:t>one.</a:t>
            </a:r>
            <a:endParaRPr lang="en-US" dirty="0">
              <a:solidFill>
                <a:schemeClr val="bg1">
                  <a:lumMod val="65000"/>
                </a:schemeClr>
              </a:solidFill>
              <a:latin typeface="Arial" pitchFamily="34" charset="0"/>
              <a:cs typeface="Arial" pitchFamily="34" charset="0"/>
            </a:endParaRPr>
          </a:p>
        </p:txBody>
      </p:sp>
      <p:sp>
        <p:nvSpPr>
          <p:cNvPr id="10" name="TextBox 9"/>
          <p:cNvSpPr txBox="1"/>
          <p:nvPr/>
        </p:nvSpPr>
        <p:spPr bwMode="auto">
          <a:xfrm>
            <a:off x="304800" y="1447800"/>
            <a:ext cx="3695700" cy="369332"/>
          </a:xfrm>
          <a:prstGeom prst="rect">
            <a:avLst/>
          </a:prstGeom>
          <a:noFill/>
          <a:ln w="9525">
            <a:noFill/>
            <a:miter lim="800000"/>
            <a:headEnd/>
            <a:tailEnd/>
          </a:ln>
        </p:spPr>
        <p:txBody>
          <a:bodyPr wrap="square" rtlCol="0">
            <a:spAutoFit/>
          </a:bodyPr>
          <a:lstStyle/>
          <a:p>
            <a:r>
              <a:rPr lang="en-US" b="1" dirty="0">
                <a:latin typeface="Arial" pitchFamily="34" charset="0"/>
                <a:cs typeface="Arial" pitchFamily="34" charset="0"/>
              </a:rPr>
              <a:t>“I believe  .  .  .”</a:t>
            </a:r>
            <a:endParaRPr lang="en-US" dirty="0">
              <a:solidFill>
                <a:schemeClr val="bg1">
                  <a:lumMod val="65000"/>
                </a:schemeClr>
              </a:solidFill>
              <a:latin typeface="Arial" pitchFamily="34" charset="0"/>
              <a:cs typeface="Arial" pitchFamily="34" charset="0"/>
            </a:endParaRPr>
          </a:p>
        </p:txBody>
      </p:sp>
      <p:sp>
        <p:nvSpPr>
          <p:cNvPr id="9" name="TextBox 8"/>
          <p:cNvSpPr txBox="1"/>
          <p:nvPr/>
        </p:nvSpPr>
        <p:spPr bwMode="auto">
          <a:xfrm>
            <a:off x="461817" y="5029200"/>
            <a:ext cx="4567383"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The </a:t>
            </a:r>
            <a:r>
              <a:rPr lang="en-US" dirty="0">
                <a:latin typeface="Arial" pitchFamily="34" charset="0"/>
                <a:cs typeface="Arial" pitchFamily="34" charset="0"/>
              </a:rPr>
              <a:t>assembly professes faith by renewing baptismal promises at Easter.</a:t>
            </a:r>
            <a:endParaRPr lang="en-US" dirty="0">
              <a:solidFill>
                <a:schemeClr val="bg1">
                  <a:lumMod val="65000"/>
                </a:schemeClr>
              </a:solidFill>
              <a:latin typeface="Arial" pitchFamily="34" charset="0"/>
              <a:cs typeface="Arial" pitchFamily="34" charset="0"/>
            </a:endParaRPr>
          </a:p>
        </p:txBody>
      </p:sp>
      <p:sp>
        <p:nvSpPr>
          <p:cNvPr id="12" name="TextBox 5"/>
          <p:cNvSpPr txBox="1">
            <a:spLocks noChangeArrowheads="1"/>
          </p:cNvSpPr>
          <p:nvPr/>
        </p:nvSpPr>
        <p:spPr bwMode="auto">
          <a:xfrm>
            <a:off x="7086600" y="5791200"/>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PRIMA/shutterstock.com</a:t>
            </a:r>
            <a:endParaRPr lang="en-US" sz="500" dirty="0">
              <a:latin typeface="Arial" pitchFamily="34" charset="0"/>
              <a:cs typeface="Arial" pitchFamily="34" charset="0"/>
            </a:endParaRPr>
          </a:p>
        </p:txBody>
      </p:sp>
      <p:pic>
        <p:nvPicPr>
          <p:cNvPr id="8194"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383676" y="1103021"/>
            <a:ext cx="2845924" cy="461197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07635936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685801" y="4085272"/>
            <a:ext cx="2819399" cy="1477328"/>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When </a:t>
            </a:r>
            <a:r>
              <a:rPr lang="en-US" dirty="0">
                <a:latin typeface="Arial" pitchFamily="34" charset="0"/>
                <a:cs typeface="Arial" pitchFamily="34" charset="0"/>
              </a:rPr>
              <a:t>celebrated as part of the Eucharist, these Sacraments are celebrated after the Liturgy of the Word.</a:t>
            </a:r>
          </a:p>
        </p:txBody>
      </p:sp>
      <p:sp>
        <p:nvSpPr>
          <p:cNvPr id="16" name="Content Placeholder 6"/>
          <p:cNvSpPr txBox="1">
            <a:spLocks/>
          </p:cNvSpPr>
          <p:nvPr/>
        </p:nvSpPr>
        <p:spPr>
          <a:xfrm>
            <a:off x="477083" y="914400"/>
            <a:ext cx="2608730" cy="462214"/>
          </a:xfrm>
          <a:prstGeom prst="rect">
            <a:avLst/>
          </a:prstGeom>
        </p:spPr>
        <p:txBody>
          <a:bodyPr>
            <a:noAutofit/>
          </a:bodyPr>
          <a:lstStyle/>
          <a:p>
            <a:r>
              <a:rPr lang="en-US" sz="2400" b="1" dirty="0">
                <a:latin typeface="Arial" pitchFamily="34" charset="0"/>
                <a:cs typeface="Arial" pitchFamily="34" charset="0"/>
              </a:rPr>
              <a:t>Sacraments after the Liturgy of the Word</a:t>
            </a:r>
          </a:p>
        </p:txBody>
      </p:sp>
      <p:sp>
        <p:nvSpPr>
          <p:cNvPr id="10" name="TextBox 9"/>
          <p:cNvSpPr txBox="1"/>
          <p:nvPr/>
        </p:nvSpPr>
        <p:spPr bwMode="auto">
          <a:xfrm>
            <a:off x="685801" y="2258199"/>
            <a:ext cx="2610681" cy="1754326"/>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other six Sacraments (other than the Eucharist) can also be celebrated during a </a:t>
            </a:r>
            <a:r>
              <a:rPr lang="en-US" dirty="0" smtClean="0">
                <a:latin typeface="Arial" pitchFamily="34" charset="0"/>
                <a:cs typeface="Arial" pitchFamily="34" charset="0"/>
              </a:rPr>
              <a:t>Mass</a:t>
            </a:r>
            <a:r>
              <a:rPr lang="en-US" dirty="0">
                <a:latin typeface="Arial" pitchFamily="34" charset="0"/>
                <a:cs typeface="Arial" pitchFamily="34" charset="0"/>
              </a:rPr>
              <a:t>.</a:t>
            </a:r>
            <a:endParaRPr lang="en-US" dirty="0">
              <a:solidFill>
                <a:schemeClr val="bg1">
                  <a:lumMod val="65000"/>
                </a:schemeClr>
              </a:solidFill>
              <a:latin typeface="Arial" pitchFamily="34" charset="0"/>
              <a:cs typeface="Arial" pitchFamily="34" charset="0"/>
            </a:endParaRPr>
          </a:p>
        </p:txBody>
      </p:sp>
      <p:pic>
        <p:nvPicPr>
          <p:cNvPr id="6146"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3756886" y="1366595"/>
            <a:ext cx="4929914" cy="328160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6" name="TextBox 5"/>
          <p:cNvSpPr txBox="1">
            <a:spLocks noChangeArrowheads="1"/>
          </p:cNvSpPr>
          <p:nvPr/>
        </p:nvSpPr>
        <p:spPr bwMode="auto">
          <a:xfrm>
            <a:off x="7543800" y="4783723"/>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MNStudio/shutterstock.com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82558715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195483" y="1676400"/>
            <a:ext cx="7691717" cy="462214"/>
          </a:xfrm>
          <a:prstGeom prst="rect">
            <a:avLst/>
          </a:prstGeom>
        </p:spPr>
        <p:txBody>
          <a:bodyPr>
            <a:noAutofit/>
          </a:bodyPr>
          <a:lstStyle/>
          <a:p>
            <a:r>
              <a:rPr lang="en-US" sz="2400" b="1" dirty="0">
                <a:latin typeface="Arial" pitchFamily="34" charset="0"/>
                <a:cs typeface="Arial" pitchFamily="34" charset="0"/>
              </a:rPr>
              <a:t>Special Blessing Rites</a:t>
            </a:r>
          </a:p>
        </p:txBody>
      </p:sp>
      <p:sp>
        <p:nvSpPr>
          <p:cNvPr id="10" name="TextBox 9"/>
          <p:cNvSpPr txBox="1"/>
          <p:nvPr/>
        </p:nvSpPr>
        <p:spPr bwMode="auto">
          <a:xfrm>
            <a:off x="4471708" y="2234738"/>
            <a:ext cx="3714750"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Blessings for occasions unique to a certain culture, such as a </a:t>
            </a:r>
            <a:r>
              <a:rPr lang="en-US" dirty="0" err="1">
                <a:latin typeface="Arial" pitchFamily="34" charset="0"/>
                <a:cs typeface="Arial" pitchFamily="34" charset="0"/>
              </a:rPr>
              <a:t>quinceañera</a:t>
            </a:r>
            <a:r>
              <a:rPr lang="en-US" dirty="0">
                <a:latin typeface="Arial" pitchFamily="34" charset="0"/>
                <a:cs typeface="Arial" pitchFamily="34" charset="0"/>
              </a:rPr>
              <a:t>, may also be celebrated.</a:t>
            </a:r>
            <a:endParaRPr lang="en-US" dirty="0">
              <a:solidFill>
                <a:schemeClr val="bg1">
                  <a:lumMod val="65000"/>
                </a:schemeClr>
              </a:solidFill>
              <a:latin typeface="Arial" pitchFamily="34" charset="0"/>
              <a:cs typeface="Arial" pitchFamily="34" charset="0"/>
            </a:endParaRP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93934" y="1151577"/>
            <a:ext cx="2509444" cy="4411023"/>
          </a:xfrm>
          <a:prstGeom prst="rect">
            <a:avLst/>
          </a:prstGeom>
          <a:ln>
            <a:noFill/>
          </a:ln>
          <a:effectLst>
            <a:outerShdw blurRad="292100" dist="139700" dir="2700000" algn="tl" rotWithShape="0">
              <a:srgbClr val="333333">
                <a:alpha val="65000"/>
              </a:srgbClr>
            </a:outerShdw>
          </a:effectLst>
        </p:spPr>
      </p:pic>
      <p:sp>
        <p:nvSpPr>
          <p:cNvPr id="7" name="TextBox 5"/>
          <p:cNvSpPr txBox="1">
            <a:spLocks noChangeArrowheads="1"/>
          </p:cNvSpPr>
          <p:nvPr/>
        </p:nvSpPr>
        <p:spPr bwMode="auto">
          <a:xfrm>
            <a:off x="2823883" y="5621923"/>
            <a:ext cx="1600200" cy="169277"/>
          </a:xfrm>
          <a:prstGeom prst="rect">
            <a:avLst/>
          </a:prstGeom>
          <a:noFill/>
          <a:ln w="9525">
            <a:noFill/>
            <a:miter lim="800000"/>
            <a:headEnd/>
            <a:tailEnd/>
          </a:ln>
        </p:spPr>
        <p:txBody>
          <a:bodyPr wrap="square">
            <a:spAutoFit/>
          </a:bodyPr>
          <a:lstStyle/>
          <a:p>
            <a:r>
              <a:rPr lang="en-US" sz="500" dirty="0">
                <a:latin typeface="Arial" pitchFamily="34" charset="0"/>
                <a:cs typeface="Arial" pitchFamily="34" charset="0"/>
              </a:rPr>
              <a:t>Image in </a:t>
            </a:r>
            <a:r>
              <a:rPr lang="en-US" sz="500" dirty="0" smtClean="0">
                <a:latin typeface="Arial" pitchFamily="34" charset="0"/>
                <a:cs typeface="Arial" pitchFamily="34" charset="0"/>
              </a:rPr>
              <a:t>Public Domain</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41092933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228600" y="1600200"/>
            <a:ext cx="4038600" cy="4038600"/>
          </a:xfrm>
          <a:prstGeom prst="rect">
            <a:avLst/>
          </a:prstGeom>
          <a:noFill/>
        </p:spPr>
      </p:pic>
      <p:sp>
        <p:nvSpPr>
          <p:cNvPr id="10" name="TextBox 9"/>
          <p:cNvSpPr txBox="1"/>
          <p:nvPr/>
        </p:nvSpPr>
        <p:spPr bwMode="auto">
          <a:xfrm>
            <a:off x="4309782" y="1953882"/>
            <a:ext cx="4605618" cy="923330"/>
          </a:xfrm>
          <a:prstGeom prst="rect">
            <a:avLst/>
          </a:prstGeom>
          <a:noFill/>
          <a:ln w="9525">
            <a:noFill/>
            <a:miter lim="800000"/>
            <a:headEnd/>
            <a:tailEnd/>
          </a:ln>
        </p:spPr>
        <p:txBody>
          <a:bodyPr wrap="square" rtlCol="0">
            <a:spAutoFit/>
          </a:bodyPr>
          <a:lstStyle/>
          <a:p>
            <a:pPr marL="285750" indent="-285750"/>
            <a:r>
              <a:rPr lang="en-US" dirty="0" smtClean="0">
                <a:latin typeface="Arial" pitchFamily="34" charset="0"/>
                <a:cs typeface="Arial" pitchFamily="34" charset="0"/>
              </a:rPr>
              <a:t>•	The </a:t>
            </a:r>
            <a:r>
              <a:rPr lang="en-US" dirty="0">
                <a:latin typeface="Arial" pitchFamily="34" charset="0"/>
                <a:cs typeface="Arial" pitchFamily="34" charset="0"/>
              </a:rPr>
              <a:t>sacramental or blessing rite concludes </a:t>
            </a:r>
            <a:r>
              <a:rPr lang="en-US" dirty="0" smtClean="0">
                <a:latin typeface="Arial" pitchFamily="34" charset="0"/>
                <a:cs typeface="Arial" pitchFamily="34" charset="0"/>
              </a:rPr>
              <a:t>with </a:t>
            </a:r>
            <a:r>
              <a:rPr lang="en-US" dirty="0">
                <a:latin typeface="Arial" pitchFamily="34" charset="0"/>
                <a:cs typeface="Arial" pitchFamily="34" charset="0"/>
              </a:rPr>
              <a:t>a general blessing </a:t>
            </a:r>
            <a:r>
              <a:rPr lang="en-US" dirty="0" smtClean="0">
                <a:latin typeface="Arial" pitchFamily="34" charset="0"/>
                <a:cs typeface="Arial" pitchFamily="34" charset="0"/>
              </a:rPr>
              <a:t>and </a:t>
            </a:r>
            <a:r>
              <a:rPr lang="en-US" dirty="0">
                <a:latin typeface="Arial" pitchFamily="34" charset="0"/>
                <a:cs typeface="Arial" pitchFamily="34" charset="0"/>
              </a:rPr>
              <a:t>dismissal.</a:t>
            </a:r>
            <a:endParaRPr lang="en-US" dirty="0">
              <a:solidFill>
                <a:schemeClr val="bg1">
                  <a:lumMod val="65000"/>
                </a:schemeClr>
              </a:solidFill>
              <a:latin typeface="Arial" pitchFamily="34" charset="0"/>
              <a:cs typeface="Arial" pitchFamily="34" charset="0"/>
            </a:endParaRPr>
          </a:p>
        </p:txBody>
      </p:sp>
      <p:sp>
        <p:nvSpPr>
          <p:cNvPr id="6" name="TextBox 5"/>
          <p:cNvSpPr txBox="1"/>
          <p:nvPr/>
        </p:nvSpPr>
        <p:spPr bwMode="auto">
          <a:xfrm>
            <a:off x="4309782" y="3115270"/>
            <a:ext cx="4415117" cy="923330"/>
          </a:xfrm>
          <a:prstGeom prst="rect">
            <a:avLst/>
          </a:prstGeom>
          <a:noFill/>
          <a:ln w="9525">
            <a:noFill/>
            <a:miter lim="800000"/>
            <a:headEnd/>
            <a:tailEnd/>
          </a:ln>
        </p:spPr>
        <p:txBody>
          <a:bodyPr wrap="square" rtlCol="0">
            <a:spAutoFit/>
          </a:bodyPr>
          <a:lstStyle/>
          <a:p>
            <a:pPr marL="285750" indent="-285750"/>
            <a:r>
              <a:rPr lang="en-US" dirty="0" smtClean="0">
                <a:latin typeface="Arial" pitchFamily="34" charset="0"/>
                <a:cs typeface="Arial" pitchFamily="34" charset="0"/>
              </a:rPr>
              <a:t>• 	The </a:t>
            </a:r>
            <a:r>
              <a:rPr lang="en-US" dirty="0">
                <a:latin typeface="Arial" pitchFamily="34" charset="0"/>
                <a:cs typeface="Arial" pitchFamily="34" charset="0"/>
              </a:rPr>
              <a:t>dismissal is more than just </a:t>
            </a:r>
            <a:r>
              <a:rPr lang="en-US" dirty="0" smtClean="0">
                <a:latin typeface="Arial" pitchFamily="34" charset="0"/>
                <a:cs typeface="Arial" pitchFamily="34" charset="0"/>
              </a:rPr>
              <a:t>being</a:t>
            </a:r>
            <a:r>
              <a:rPr lang="en-US" dirty="0">
                <a:latin typeface="Arial" pitchFamily="34" charset="0"/>
                <a:cs typeface="Arial" pitchFamily="34" charset="0"/>
              </a:rPr>
              <a:t> </a:t>
            </a:r>
            <a:r>
              <a:rPr lang="en-US" dirty="0" smtClean="0">
                <a:latin typeface="Arial" pitchFamily="34" charset="0"/>
                <a:cs typeface="Arial" pitchFamily="34" charset="0"/>
              </a:rPr>
              <a:t>sent </a:t>
            </a:r>
            <a:r>
              <a:rPr lang="en-US" dirty="0">
                <a:latin typeface="Arial" pitchFamily="34" charset="0"/>
                <a:cs typeface="Arial" pitchFamily="34" charset="0"/>
              </a:rPr>
              <a:t>home: </a:t>
            </a:r>
            <a:r>
              <a:rPr lang="en-US" dirty="0" smtClean="0">
                <a:latin typeface="Arial" pitchFamily="34" charset="0"/>
                <a:cs typeface="Arial" pitchFamily="34" charset="0"/>
              </a:rPr>
              <a:t>it </a:t>
            </a:r>
            <a:r>
              <a:rPr lang="en-US" dirty="0">
                <a:latin typeface="Arial" pitchFamily="34" charset="0"/>
                <a:cs typeface="Arial" pitchFamily="34" charset="0"/>
              </a:rPr>
              <a:t>means being </a:t>
            </a:r>
            <a:r>
              <a:rPr lang="en-US" dirty="0" smtClean="0">
                <a:latin typeface="Arial" pitchFamily="34" charset="0"/>
                <a:cs typeface="Arial" pitchFamily="34" charset="0"/>
              </a:rPr>
              <a:t>sent out as </a:t>
            </a:r>
            <a:r>
              <a:rPr lang="en-US" dirty="0">
                <a:latin typeface="Arial" pitchFamily="34" charset="0"/>
                <a:cs typeface="Arial" pitchFamily="34" charset="0"/>
              </a:rPr>
              <a:t>a </a:t>
            </a:r>
            <a:r>
              <a:rPr lang="en-US" dirty="0" smtClean="0">
                <a:latin typeface="Arial" pitchFamily="34" charset="0"/>
                <a:cs typeface="Arial" pitchFamily="34" charset="0"/>
              </a:rPr>
              <a:t>disciple and </a:t>
            </a:r>
            <a:r>
              <a:rPr lang="en-US" dirty="0">
                <a:latin typeface="Arial" pitchFamily="34" charset="0"/>
                <a:cs typeface="Arial" pitchFamily="34" charset="0"/>
              </a:rPr>
              <a:t>as </a:t>
            </a:r>
            <a:r>
              <a:rPr lang="en-US" dirty="0" smtClean="0">
                <a:latin typeface="Arial" pitchFamily="34" charset="0"/>
                <a:cs typeface="Arial" pitchFamily="34" charset="0"/>
              </a:rPr>
              <a:t>a</a:t>
            </a:r>
            <a:r>
              <a:rPr lang="en-US" dirty="0">
                <a:latin typeface="Arial" pitchFamily="34" charset="0"/>
                <a:cs typeface="Arial" pitchFamily="34" charset="0"/>
              </a:rPr>
              <a:t> </a:t>
            </a:r>
            <a:r>
              <a:rPr lang="en-US" dirty="0" smtClean="0">
                <a:latin typeface="Arial" pitchFamily="34" charset="0"/>
                <a:cs typeface="Arial" pitchFamily="34" charset="0"/>
              </a:rPr>
              <a:t>Christian </a:t>
            </a:r>
            <a:r>
              <a:rPr lang="en-US" dirty="0">
                <a:latin typeface="Arial" pitchFamily="34" charset="0"/>
                <a:cs typeface="Arial" pitchFamily="34" charset="0"/>
              </a:rPr>
              <a:t>witness.</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609600" y="1214186"/>
            <a:ext cx="7691717" cy="462214"/>
          </a:xfrm>
          <a:prstGeom prst="rect">
            <a:avLst/>
          </a:prstGeom>
        </p:spPr>
        <p:txBody>
          <a:bodyPr>
            <a:noAutofit/>
          </a:bodyPr>
          <a:lstStyle/>
          <a:p>
            <a:r>
              <a:rPr lang="en-US" sz="2400" b="1" dirty="0" smtClean="0">
                <a:latin typeface="Arial" pitchFamily="34" charset="0"/>
                <a:cs typeface="Arial" pitchFamily="34" charset="0"/>
              </a:rPr>
              <a:t>General </a:t>
            </a:r>
            <a:r>
              <a:rPr lang="en-US" sz="2400" b="1" dirty="0">
                <a:latin typeface="Arial" pitchFamily="34" charset="0"/>
                <a:cs typeface="Arial" pitchFamily="34" charset="0"/>
              </a:rPr>
              <a:t>Blessing and Dismissal</a:t>
            </a:r>
          </a:p>
        </p:txBody>
      </p:sp>
      <p:sp>
        <p:nvSpPr>
          <p:cNvPr id="7" name="TextBox 6"/>
          <p:cNvSpPr txBox="1">
            <a:spLocks noChangeArrowheads="1"/>
          </p:cNvSpPr>
          <p:nvPr/>
        </p:nvSpPr>
        <p:spPr bwMode="auto">
          <a:xfrm>
            <a:off x="2209800" y="5638800"/>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Christopher Jones/shutterstock.com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310779008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1447800" y="5105400"/>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Mass is only one form of liturgy. There are many liturgies. The primary liturgies celebrate the Seven Sacraments.</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2057400" y="698740"/>
            <a:ext cx="4648200" cy="457200"/>
          </a:xfrm>
          <a:prstGeom prst="rect">
            <a:avLst/>
          </a:prstGeom>
        </p:spPr>
        <p:txBody>
          <a:bodyPr>
            <a:noAutofit/>
          </a:bodyPr>
          <a:lstStyle/>
          <a:p>
            <a:pPr algn="ctr"/>
            <a:r>
              <a:rPr lang="en-US" sz="2400" b="1" dirty="0">
                <a:latin typeface="Arial" pitchFamily="34" charset="0"/>
                <a:cs typeface="Arial" pitchFamily="34" charset="0"/>
              </a:rPr>
              <a:t>Liturgy Is Ritual</a:t>
            </a:r>
          </a:p>
        </p:txBody>
      </p:sp>
      <p:sp>
        <p:nvSpPr>
          <p:cNvPr id="9" name="TextBox 8"/>
          <p:cNvSpPr txBox="1"/>
          <p:nvPr/>
        </p:nvSpPr>
        <p:spPr bwMode="auto">
          <a:xfrm>
            <a:off x="1447800" y="4572000"/>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liturgy is a ritual in which we participate in God’s </a:t>
            </a:r>
            <a:r>
              <a:rPr lang="en-US" dirty="0" smtClean="0">
                <a:latin typeface="Arial" pitchFamily="34" charset="0"/>
                <a:cs typeface="Arial" pitchFamily="34" charset="0"/>
              </a:rPr>
              <a:t>work.</a:t>
            </a:r>
            <a:endParaRPr lang="en-US" dirty="0">
              <a:latin typeface="Arial" pitchFamily="34" charset="0"/>
              <a:cs typeface="Arial" pitchFamily="34" charset="0"/>
            </a:endParaRPr>
          </a:p>
        </p:txBody>
      </p:sp>
      <p:pic>
        <p:nvPicPr>
          <p:cNvPr id="3277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2971800" y="1298719"/>
            <a:ext cx="2976663" cy="297666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extBox 1"/>
          <p:cNvSpPr txBox="1"/>
          <p:nvPr/>
        </p:nvSpPr>
        <p:spPr bwMode="auto">
          <a:xfrm>
            <a:off x="5105400" y="4183049"/>
            <a:ext cx="1162498" cy="184666"/>
          </a:xfrm>
          <a:prstGeom prst="rect">
            <a:avLst/>
          </a:prstGeom>
          <a:noFill/>
          <a:ln w="9525">
            <a:noFill/>
            <a:miter lim="800000"/>
            <a:headEnd/>
            <a:tailEnd/>
          </a:ln>
        </p:spPr>
        <p:txBody>
          <a:bodyPr wrap="none" rtlCol="0">
            <a:spAutoFit/>
          </a:bodyPr>
          <a:lstStyle/>
          <a:p>
            <a:r>
              <a:rPr lang="en-US" sz="600" dirty="0" smtClean="0">
                <a:latin typeface="Arial" pitchFamily="34" charset="0"/>
                <a:cs typeface="Arial" pitchFamily="34" charset="0"/>
              </a:rPr>
              <a:t>© oriontrail/shutterstock.com</a:t>
            </a:r>
            <a:endParaRPr lang="en-US" sz="600" dirty="0">
              <a:latin typeface="Arial" pitchFamily="34" charset="0"/>
              <a:cs typeface="Arial" pitchFamily="34" charset="0"/>
            </a:endParaRPr>
          </a:p>
        </p:txBody>
      </p:sp>
    </p:spTree>
    <p:extLst>
      <p:ext uri="{BB962C8B-B14F-4D97-AF65-F5344CB8AC3E}">
        <p14:creationId xmlns:p14="http://schemas.microsoft.com/office/powerpoint/2010/main" val="23365124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838200" y="803944"/>
            <a:ext cx="7010400" cy="605154"/>
          </a:xfrm>
          <a:prstGeom prst="rect">
            <a:avLst/>
          </a:prstGeom>
        </p:spPr>
        <p:txBody>
          <a:bodyPr>
            <a:noAutofit/>
          </a:bodyPr>
          <a:lstStyle/>
          <a:p>
            <a:r>
              <a:rPr lang="en-US" sz="2400" b="1" dirty="0">
                <a:latin typeface="Arial" pitchFamily="34" charset="0"/>
                <a:cs typeface="Arial" pitchFamily="34" charset="0"/>
              </a:rPr>
              <a:t>The Same, the World Over</a:t>
            </a:r>
          </a:p>
        </p:txBody>
      </p:sp>
      <p:sp>
        <p:nvSpPr>
          <p:cNvPr id="9" name="TextBox 8"/>
          <p:cNvSpPr txBox="1"/>
          <p:nvPr/>
        </p:nvSpPr>
        <p:spPr bwMode="auto">
          <a:xfrm>
            <a:off x="4724400" y="2895600"/>
            <a:ext cx="3733800"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No matter where you attend liturgy in the world, the same ritual, the same pattern of actions, is observed.</a:t>
            </a:r>
          </a:p>
        </p:txBody>
      </p:sp>
      <p:pic>
        <p:nvPicPr>
          <p:cNvPr id="30724" name="Picture 4"/>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914400" y="1409097"/>
            <a:ext cx="2819400" cy="4229703"/>
          </a:xfrm>
          <a:prstGeom prst="rect">
            <a:avLst/>
          </a:prstGeom>
          <a:ln>
            <a:noFill/>
          </a:ln>
          <a:effectLst>
            <a:outerShdw blurRad="292100" dist="139700" dir="2700000" algn="tl" rotWithShape="0">
              <a:srgbClr val="333333">
                <a:alpha val="65000"/>
              </a:srgbClr>
            </a:outerShdw>
          </a:effectLst>
        </p:spPr>
      </p:pic>
      <p:sp>
        <p:nvSpPr>
          <p:cNvPr id="2" name="TextBox 1"/>
          <p:cNvSpPr txBox="1"/>
          <p:nvPr/>
        </p:nvSpPr>
        <p:spPr bwMode="auto">
          <a:xfrm>
            <a:off x="2116908" y="5648325"/>
            <a:ext cx="1693092" cy="184666"/>
          </a:xfrm>
          <a:prstGeom prst="rect">
            <a:avLst/>
          </a:prstGeom>
          <a:noFill/>
          <a:ln w="9525">
            <a:noFill/>
            <a:miter lim="800000"/>
            <a:headEnd/>
            <a:tailEnd/>
          </a:ln>
        </p:spPr>
        <p:txBody>
          <a:bodyPr wrap="none" rtlCol="0">
            <a:spAutoFit/>
          </a:bodyPr>
          <a:lstStyle/>
          <a:p>
            <a:r>
              <a:rPr lang="en-US" sz="600" dirty="0" smtClean="0">
                <a:latin typeface="Arial" pitchFamily="34" charset="0"/>
                <a:cs typeface="Arial" pitchFamily="34" charset="0"/>
              </a:rPr>
              <a:t>© </a:t>
            </a:r>
            <a:r>
              <a:rPr lang="en-US" sz="600" dirty="0" err="1" smtClean="0">
                <a:latin typeface="Arial" pitchFamily="34" charset="0"/>
                <a:cs typeface="Arial" pitchFamily="34" charset="0"/>
              </a:rPr>
              <a:t>Mariusz</a:t>
            </a:r>
            <a:r>
              <a:rPr lang="en-US" sz="600" dirty="0" smtClean="0">
                <a:latin typeface="Arial" pitchFamily="34" charset="0"/>
                <a:cs typeface="Arial" pitchFamily="34" charset="0"/>
              </a:rPr>
              <a:t> </a:t>
            </a:r>
            <a:r>
              <a:rPr lang="en-US" sz="600" dirty="0">
                <a:latin typeface="Arial" pitchFamily="34" charset="0"/>
                <a:cs typeface="Arial" pitchFamily="34" charset="0"/>
              </a:rPr>
              <a:t>S. </a:t>
            </a:r>
            <a:r>
              <a:rPr lang="en-US" sz="600" dirty="0" err="1">
                <a:latin typeface="Arial" pitchFamily="34" charset="0"/>
                <a:cs typeface="Arial" pitchFamily="34" charset="0"/>
              </a:rPr>
              <a:t>Jurgielewicz</a:t>
            </a:r>
            <a:r>
              <a:rPr lang="en-US" sz="600" dirty="0">
                <a:latin typeface="Arial" pitchFamily="34" charset="0"/>
                <a:cs typeface="Arial" pitchFamily="34" charset="0"/>
              </a:rPr>
              <a:t> </a:t>
            </a:r>
            <a:r>
              <a:rPr lang="en-US" sz="600" dirty="0" smtClean="0">
                <a:latin typeface="Arial" pitchFamily="34" charset="0"/>
                <a:cs typeface="Arial" pitchFamily="34" charset="0"/>
              </a:rPr>
              <a:t>/shutterstock.com</a:t>
            </a:r>
            <a:endParaRPr lang="en-US" sz="600" dirty="0">
              <a:latin typeface="Arial" pitchFamily="34" charset="0"/>
              <a:cs typeface="Arial" pitchFamily="34" charset="0"/>
            </a:endParaRPr>
          </a:p>
        </p:txBody>
      </p:sp>
    </p:spTree>
    <p:extLst>
      <p:ext uri="{BB962C8B-B14F-4D97-AF65-F5344CB8AC3E}">
        <p14:creationId xmlns:p14="http://schemas.microsoft.com/office/powerpoint/2010/main" val="9995864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800601" y="2438400"/>
            <a:ext cx="4648200" cy="1752600"/>
          </a:xfrm>
          <a:prstGeom prst="rect">
            <a:avLst/>
          </a:prstGeom>
        </p:spPr>
        <p:txBody>
          <a:bodyPr>
            <a:noAutofit/>
          </a:bodyPr>
          <a:lstStyle/>
          <a:p>
            <a:r>
              <a:rPr lang="en-US" sz="2400" b="1" dirty="0">
                <a:latin typeface="Arial" pitchFamily="34" charset="0"/>
                <a:cs typeface="Arial" pitchFamily="34" charset="0"/>
              </a:rPr>
              <a:t>Ritual Is Vital</a:t>
            </a:r>
          </a:p>
        </p:txBody>
      </p:sp>
      <p:sp>
        <p:nvSpPr>
          <p:cNvPr id="9" name="TextBox 8"/>
          <p:cNvSpPr txBox="1"/>
          <p:nvPr/>
        </p:nvSpPr>
        <p:spPr bwMode="auto">
          <a:xfrm>
            <a:off x="4876801" y="3048000"/>
            <a:ext cx="3200400"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What would happen if someone forgot to bring the Vince Lombardi trophy to the </a:t>
            </a:r>
            <a:r>
              <a:rPr lang="en-US" dirty="0" smtClean="0">
                <a:latin typeface="Arial" pitchFamily="34" charset="0"/>
                <a:cs typeface="Arial" pitchFamily="34" charset="0"/>
              </a:rPr>
              <a:t>Super </a:t>
            </a:r>
            <a:r>
              <a:rPr lang="en-US" dirty="0">
                <a:latin typeface="Arial" pitchFamily="34" charset="0"/>
                <a:cs typeface="Arial" pitchFamily="34" charset="0"/>
              </a:rPr>
              <a:t>Bowl?</a:t>
            </a:r>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66800" y="1562100"/>
            <a:ext cx="3218731" cy="3429000"/>
          </a:xfrm>
          <a:prstGeom prst="rect">
            <a:avLst/>
          </a:prstGeom>
          <a:ln w="228600" cap="sq" cmpd="thickThin">
            <a:solidFill>
              <a:srgbClr val="000000"/>
            </a:solidFill>
            <a:prstDash val="solid"/>
            <a:miter lim="800000"/>
          </a:ln>
          <a:effectLst>
            <a:innerShdw blurRad="76200">
              <a:srgbClr val="000000"/>
            </a:innerShdw>
          </a:effectLst>
        </p:spPr>
      </p:pic>
      <p:sp>
        <p:nvSpPr>
          <p:cNvPr id="3" name="TextBox 2"/>
          <p:cNvSpPr txBox="1"/>
          <p:nvPr/>
        </p:nvSpPr>
        <p:spPr bwMode="auto">
          <a:xfrm>
            <a:off x="3581400" y="5257800"/>
            <a:ext cx="1002197" cy="184666"/>
          </a:xfrm>
          <a:prstGeom prst="rect">
            <a:avLst/>
          </a:prstGeom>
          <a:noFill/>
          <a:ln w="9525">
            <a:noFill/>
            <a:miter lim="800000"/>
            <a:headEnd/>
            <a:tailEnd/>
          </a:ln>
        </p:spPr>
        <p:txBody>
          <a:bodyPr wrap="none" rtlCol="0">
            <a:spAutoFit/>
          </a:bodyPr>
          <a:lstStyle/>
          <a:p>
            <a:r>
              <a:rPr lang="en-US" sz="600" dirty="0">
                <a:latin typeface="Arial" pitchFamily="34" charset="0"/>
                <a:cs typeface="Arial" pitchFamily="34" charset="0"/>
              </a:rPr>
              <a:t>Image in </a:t>
            </a:r>
            <a:r>
              <a:rPr lang="en-US" sz="600" dirty="0" smtClean="0">
                <a:latin typeface="Arial" pitchFamily="34" charset="0"/>
                <a:cs typeface="Arial" pitchFamily="34" charset="0"/>
              </a:rPr>
              <a:t>Public Domain</a:t>
            </a:r>
            <a:endParaRPr lang="en-US" sz="600" dirty="0">
              <a:latin typeface="Arial" pitchFamily="34" charset="0"/>
              <a:cs typeface="Arial" pitchFamily="34" charset="0"/>
            </a:endParaRPr>
          </a:p>
        </p:txBody>
      </p:sp>
    </p:spTree>
    <p:extLst>
      <p:ext uri="{BB962C8B-B14F-4D97-AF65-F5344CB8AC3E}">
        <p14:creationId xmlns:p14="http://schemas.microsoft.com/office/powerpoint/2010/main" val="14305917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1219200" y="1896070"/>
            <a:ext cx="7391400" cy="923330"/>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a:latin typeface="Arial" pitchFamily="34" charset="0"/>
                <a:cs typeface="Arial" pitchFamily="34" charset="0"/>
              </a:rPr>
              <a:t>All liturgies bridge who we are with who we are to be as members of the Body of Christ through our fully conscious and active participation.</a:t>
            </a:r>
          </a:p>
        </p:txBody>
      </p:sp>
      <p:sp>
        <p:nvSpPr>
          <p:cNvPr id="16" name="Content Placeholder 6"/>
          <p:cNvSpPr txBox="1">
            <a:spLocks/>
          </p:cNvSpPr>
          <p:nvPr/>
        </p:nvSpPr>
        <p:spPr>
          <a:xfrm>
            <a:off x="914400" y="1295400"/>
            <a:ext cx="6096000" cy="609600"/>
          </a:xfrm>
          <a:prstGeom prst="rect">
            <a:avLst/>
          </a:prstGeom>
        </p:spPr>
        <p:txBody>
          <a:bodyPr>
            <a:noAutofit/>
          </a:bodyPr>
          <a:lstStyle/>
          <a:p>
            <a:r>
              <a:rPr lang="en-US" sz="2400" b="1" dirty="0">
                <a:latin typeface="Arial" pitchFamily="34" charset="0"/>
                <a:cs typeface="Arial" pitchFamily="34" charset="0"/>
              </a:rPr>
              <a:t>Liminal, or Threshold, Experiences</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3048000"/>
            <a:ext cx="3962400" cy="2634996"/>
          </a:xfrm>
          <a:prstGeom prst="roundRect">
            <a:avLst>
              <a:gd name="adj" fmla="val 8594"/>
            </a:avLst>
          </a:prstGeom>
          <a:solidFill>
            <a:srgbClr val="FFFFFF">
              <a:shade val="85000"/>
            </a:srgbClr>
          </a:solidFill>
          <a:ln>
            <a:noFill/>
          </a:ln>
          <a:effectLst>
            <a:reflection blurRad="12700" stA="38000" endPos="16000" dist="5000" dir="5400000" sy="-100000" algn="bl" rotWithShape="0"/>
          </a:effectLst>
        </p:spPr>
      </p:pic>
      <p:sp>
        <p:nvSpPr>
          <p:cNvPr id="5" name="TextBox 4"/>
          <p:cNvSpPr txBox="1"/>
          <p:nvPr/>
        </p:nvSpPr>
        <p:spPr bwMode="auto">
          <a:xfrm>
            <a:off x="2514600" y="5715000"/>
            <a:ext cx="1380506" cy="184666"/>
          </a:xfrm>
          <a:prstGeom prst="rect">
            <a:avLst/>
          </a:prstGeom>
          <a:noFill/>
          <a:ln w="9525">
            <a:noFill/>
            <a:miter lim="800000"/>
            <a:headEnd/>
            <a:tailEnd/>
          </a:ln>
        </p:spPr>
        <p:txBody>
          <a:bodyPr wrap="none" rtlCol="0">
            <a:spAutoFit/>
          </a:bodyPr>
          <a:lstStyle/>
          <a:p>
            <a:r>
              <a:rPr lang="en-US" sz="600" dirty="0" smtClean="0">
                <a:latin typeface="Arial" pitchFamily="34" charset="0"/>
                <a:cs typeface="Arial" pitchFamily="34" charset="0"/>
              </a:rPr>
              <a:t>© </a:t>
            </a:r>
            <a:r>
              <a:rPr lang="en-US" sz="600" dirty="0">
                <a:latin typeface="Arial" pitchFamily="34" charset="0"/>
                <a:cs typeface="Arial" pitchFamily="34" charset="0"/>
              </a:rPr>
              <a:t>Andrew </a:t>
            </a:r>
            <a:r>
              <a:rPr lang="en-US" sz="600" dirty="0" smtClean="0">
                <a:latin typeface="Arial" pitchFamily="34" charset="0"/>
                <a:cs typeface="Arial" pitchFamily="34" charset="0"/>
              </a:rPr>
              <a:t>Jalbert/shutterstock.com</a:t>
            </a:r>
            <a:endParaRPr lang="en-US" sz="600" dirty="0">
              <a:latin typeface="Arial" pitchFamily="34" charset="0"/>
              <a:cs typeface="Arial" pitchFamily="34" charset="0"/>
            </a:endParaRPr>
          </a:p>
        </p:txBody>
      </p:sp>
    </p:spTree>
    <p:extLst>
      <p:ext uri="{BB962C8B-B14F-4D97-AF65-F5344CB8AC3E}">
        <p14:creationId xmlns:p14="http://schemas.microsoft.com/office/powerpoint/2010/main" val="11330799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800600" y="2514600"/>
            <a:ext cx="4648200" cy="1752600"/>
          </a:xfrm>
          <a:prstGeom prst="rect">
            <a:avLst/>
          </a:prstGeom>
        </p:spPr>
        <p:txBody>
          <a:bodyPr>
            <a:noAutofit/>
          </a:bodyPr>
          <a:lstStyle/>
          <a:p>
            <a:r>
              <a:rPr lang="en-US" sz="2400" b="1" dirty="0">
                <a:latin typeface="Arial" pitchFamily="34" charset="0"/>
                <a:cs typeface="Arial" pitchFamily="34" charset="0"/>
              </a:rPr>
              <a:t>Different Liturgies</a:t>
            </a:r>
          </a:p>
        </p:txBody>
      </p:sp>
      <p:sp>
        <p:nvSpPr>
          <p:cNvPr id="9" name="TextBox 8"/>
          <p:cNvSpPr txBox="1"/>
          <p:nvPr/>
        </p:nvSpPr>
        <p:spPr bwMode="auto">
          <a:xfrm>
            <a:off x="5029200" y="3050393"/>
            <a:ext cx="2895600" cy="646331"/>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smtClean="0">
                <a:latin typeface="Arial" pitchFamily="34" charset="0"/>
                <a:cs typeface="Arial" pitchFamily="34" charset="0"/>
              </a:rPr>
              <a:t>One </a:t>
            </a:r>
            <a:r>
              <a:rPr lang="en-US" dirty="0">
                <a:latin typeface="Arial" pitchFamily="34" charset="0"/>
                <a:cs typeface="Arial" pitchFamily="34" charset="0"/>
              </a:rPr>
              <a:t>for each of the Seven Sacraments</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6275" y="1066800"/>
            <a:ext cx="3474720" cy="4343400"/>
          </a:xfrm>
          <a:prstGeom prst="rect">
            <a:avLst/>
          </a:prstGeom>
          <a:ln>
            <a:noFill/>
          </a:ln>
          <a:effectLst>
            <a:softEdge rad="112500"/>
          </a:effectLst>
        </p:spPr>
      </p:pic>
      <p:sp>
        <p:nvSpPr>
          <p:cNvPr id="10" name="TextBox 5"/>
          <p:cNvSpPr txBox="1">
            <a:spLocks noChangeArrowheads="1"/>
          </p:cNvSpPr>
          <p:nvPr/>
        </p:nvSpPr>
        <p:spPr bwMode="auto">
          <a:xfrm>
            <a:off x="3048000" y="5410200"/>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a:t>
            </a:r>
            <a:r>
              <a:rPr lang="en-US" sz="500" dirty="0">
                <a:latin typeface="Arial" pitchFamily="34" charset="0"/>
                <a:cs typeface="Arial" pitchFamily="34" charset="0"/>
              </a:rPr>
              <a:t>J. </a:t>
            </a:r>
            <a:r>
              <a:rPr lang="en-US" sz="500" dirty="0" err="1">
                <a:latin typeface="Arial" pitchFamily="34" charset="0"/>
                <a:cs typeface="Arial" pitchFamily="34" charset="0"/>
              </a:rPr>
              <a:t>McPhail</a:t>
            </a:r>
            <a:r>
              <a:rPr lang="en-US" sz="500" dirty="0">
                <a:latin typeface="Arial" pitchFamily="34" charset="0"/>
                <a:cs typeface="Arial" pitchFamily="34" charset="0"/>
              </a:rPr>
              <a:t> </a:t>
            </a:r>
            <a:r>
              <a:rPr lang="en-US" sz="500" dirty="0" smtClean="0">
                <a:latin typeface="Arial" pitchFamily="34" charset="0"/>
                <a:cs typeface="Arial" pitchFamily="34" charset="0"/>
              </a:rPr>
              <a:t>/shutterstock.com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9249642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2209800" y="3083005"/>
            <a:ext cx="5105400" cy="2031325"/>
          </a:xfrm>
          <a:prstGeom prst="rect">
            <a:avLst/>
          </a:prstGeom>
          <a:noFill/>
          <a:ln w="9525">
            <a:noFill/>
            <a:miter lim="800000"/>
            <a:headEnd/>
            <a:tailEnd/>
          </a:ln>
        </p:spPr>
        <p:txBody>
          <a:bodyPr wrap="square" rtlCol="0">
            <a:spAutoFit/>
          </a:bodyPr>
          <a:lstStyle/>
          <a:p>
            <a:pPr marL="3028950" lvl="6" indent="-285750">
              <a:buFont typeface="Arial" pitchFamily="34" charset="0"/>
              <a:buChar char="•"/>
            </a:pPr>
            <a:r>
              <a:rPr lang="en-US" dirty="0">
                <a:latin typeface="Arial" pitchFamily="34" charset="0"/>
                <a:cs typeface="Arial" pitchFamily="34" charset="0"/>
              </a:rPr>
              <a:t>Examples: The Rite of Blessing of the Fire and the Lighting of Candles at the Easter Vigil on Holy Saturday</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4572000" y="1447800"/>
            <a:ext cx="5051612" cy="1752600"/>
          </a:xfrm>
          <a:prstGeom prst="rect">
            <a:avLst/>
          </a:prstGeom>
        </p:spPr>
        <p:txBody>
          <a:bodyPr>
            <a:noAutofit/>
          </a:bodyPr>
          <a:lstStyle/>
          <a:p>
            <a:r>
              <a:rPr lang="en-US" sz="2400" b="1" dirty="0">
                <a:latin typeface="Arial" pitchFamily="34" charset="0"/>
                <a:cs typeface="Arial" pitchFamily="34" charset="0"/>
              </a:rPr>
              <a:t>Other Occasional Liturgies</a:t>
            </a:r>
          </a:p>
        </p:txBody>
      </p:sp>
      <p:sp>
        <p:nvSpPr>
          <p:cNvPr id="9" name="TextBox 8"/>
          <p:cNvSpPr txBox="1"/>
          <p:nvPr/>
        </p:nvSpPr>
        <p:spPr bwMode="auto">
          <a:xfrm>
            <a:off x="4953000" y="1981200"/>
            <a:ext cx="35814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For these liturgies we often use the term </a:t>
            </a:r>
            <a:r>
              <a:rPr lang="en-US" i="1" dirty="0">
                <a:latin typeface="Arial" pitchFamily="34" charset="0"/>
                <a:cs typeface="Arial" pitchFamily="34" charset="0"/>
              </a:rPr>
              <a:t>rite</a:t>
            </a:r>
            <a:r>
              <a:rPr lang="en-US" dirty="0">
                <a:latin typeface="Arial" pitchFamily="34" charset="0"/>
                <a:cs typeface="Arial" pitchFamily="34" charset="0"/>
              </a:rPr>
              <a:t>, which is another word for ritual.</a:t>
            </a:r>
          </a:p>
        </p:txBody>
      </p:sp>
      <p:pic>
        <p:nvPicPr>
          <p:cNvPr id="22532" name="Picture 4"/>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378798" y="1371600"/>
            <a:ext cx="3888402" cy="3888402"/>
          </a:xfrm>
          <a:prstGeom prst="roundRect">
            <a:avLst>
              <a:gd name="adj" fmla="val 8594"/>
            </a:avLst>
          </a:prstGeom>
          <a:solidFill>
            <a:srgbClr val="FFFFFF">
              <a:shade val="85000"/>
            </a:srgbClr>
          </a:solidFill>
          <a:ln>
            <a:noFill/>
          </a:ln>
          <a:effectLst>
            <a:reflection blurRad="12700" stA="50000" endPos="18000" dist="5000" dir="5400000" sy="-100000" algn="bl" rotWithShape="0"/>
          </a:effectLst>
        </p:spPr>
      </p:pic>
      <p:sp>
        <p:nvSpPr>
          <p:cNvPr id="6" name="TextBox 5"/>
          <p:cNvSpPr txBox="1">
            <a:spLocks noChangeArrowheads="1"/>
          </p:cNvSpPr>
          <p:nvPr/>
        </p:nvSpPr>
        <p:spPr bwMode="auto">
          <a:xfrm>
            <a:off x="3048000" y="5317123"/>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iadams/shutterstock.com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2947950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1219200" y="3294198"/>
            <a:ext cx="7391400" cy="1351847"/>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basic pattern gives those who participate a sense of continuity from the beginning of the liturgy to the end, and from one liturgical celebration to another.</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1219200" y="1828800"/>
            <a:ext cx="7772400" cy="676728"/>
          </a:xfrm>
          <a:prstGeom prst="rect">
            <a:avLst/>
          </a:prstGeom>
        </p:spPr>
        <p:txBody>
          <a:bodyPr>
            <a:noAutofit/>
          </a:bodyPr>
          <a:lstStyle/>
          <a:p>
            <a:r>
              <a:rPr lang="en-US" sz="2400" b="1" dirty="0">
                <a:latin typeface="Arial" pitchFamily="34" charset="0"/>
                <a:cs typeface="Arial" pitchFamily="34" charset="0"/>
              </a:rPr>
              <a:t>Every Liturgy Follows a Pattern</a:t>
            </a:r>
          </a:p>
        </p:txBody>
      </p:sp>
      <p:sp>
        <p:nvSpPr>
          <p:cNvPr id="9" name="TextBox 8"/>
          <p:cNvSpPr txBox="1"/>
          <p:nvPr/>
        </p:nvSpPr>
        <p:spPr bwMode="auto">
          <a:xfrm>
            <a:off x="1219200" y="2764754"/>
            <a:ext cx="7391400" cy="54073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What do all liturgies have in common? A basic pattern.</a:t>
            </a:r>
          </a:p>
        </p:txBody>
      </p:sp>
    </p:spTree>
    <p:extLst>
      <p:ext uri="{BB962C8B-B14F-4D97-AF65-F5344CB8AC3E}">
        <p14:creationId xmlns:p14="http://schemas.microsoft.com/office/powerpoint/2010/main" val="29319125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1143000" y="3553599"/>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basic structure remains essentially the same for all liturgies.</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914400" y="1828800"/>
            <a:ext cx="3810000" cy="462214"/>
          </a:xfrm>
          <a:prstGeom prst="rect">
            <a:avLst/>
          </a:prstGeom>
        </p:spPr>
        <p:txBody>
          <a:bodyPr>
            <a:noAutofit/>
          </a:bodyPr>
          <a:lstStyle/>
          <a:p>
            <a:r>
              <a:rPr lang="en-US" sz="2400" b="1" dirty="0">
                <a:latin typeface="Arial" pitchFamily="34" charset="0"/>
                <a:cs typeface="Arial" pitchFamily="34" charset="0"/>
              </a:rPr>
              <a:t>Basic Format, Added Words and Actions</a:t>
            </a:r>
          </a:p>
        </p:txBody>
      </p:sp>
      <p:sp>
        <p:nvSpPr>
          <p:cNvPr id="9" name="TextBox 8"/>
          <p:cNvSpPr txBox="1"/>
          <p:nvPr/>
        </p:nvSpPr>
        <p:spPr bwMode="auto">
          <a:xfrm>
            <a:off x="1143000" y="2819400"/>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For each rite for the Sacraments and for special occasions, we add words and actions to the basic format.</a:t>
            </a:r>
          </a:p>
        </p:txBody>
      </p:sp>
    </p:spTree>
    <p:extLst>
      <p:ext uri="{BB962C8B-B14F-4D97-AF65-F5344CB8AC3E}">
        <p14:creationId xmlns:p14="http://schemas.microsoft.com/office/powerpoint/2010/main" val="25953039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1010</TotalTime>
  <Words>1318</Words>
  <Application>Microsoft Office PowerPoint</Application>
  <PresentationFormat>On-screen Show (4:3)</PresentationFormat>
  <Paragraphs>108</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LIC Presentation template-New</vt:lpstr>
      <vt:lpstr>The Structure of the Liturgy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Brian Holzworth</cp:lastModifiedBy>
  <cp:revision>207</cp:revision>
  <dcterms:created xsi:type="dcterms:W3CDTF">2011-06-08T19:56:13Z</dcterms:created>
  <dcterms:modified xsi:type="dcterms:W3CDTF">2013-12-05T15:31:46Z</dcterms:modified>
</cp:coreProperties>
</file>