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358" r:id="rId3"/>
    <p:sldId id="336" r:id="rId4"/>
    <p:sldId id="359" r:id="rId5"/>
    <p:sldId id="360" r:id="rId6"/>
    <p:sldId id="361" r:id="rId7"/>
    <p:sldId id="364" r:id="rId8"/>
    <p:sldId id="363" r:id="rId9"/>
    <p:sldId id="3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3"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460" autoAdjust="0"/>
  </p:normalViewPr>
  <p:slideViewPr>
    <p:cSldViewPr>
      <p:cViewPr varScale="1">
        <p:scale>
          <a:sx n="93" d="100"/>
          <a:sy n="93" d="100"/>
        </p:scale>
        <p:origin x="17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Use this presentation to introduce or review the meaning of the term </a:t>
            </a:r>
            <a:r>
              <a:rPr lang="en-US" sz="1200" i="1" kern="1200" dirty="0" smtClean="0">
                <a:solidFill>
                  <a:schemeClr val="tx1"/>
                </a:solidFill>
                <a:effectLst/>
                <a:latin typeface="+mn-lt"/>
                <a:ea typeface="+mn-ea"/>
                <a:cs typeface="+mn-cs"/>
              </a:rPr>
              <a:t>liturgy </a:t>
            </a:r>
            <a:r>
              <a:rPr lang="en-US" sz="1200" kern="1200" dirty="0" smtClean="0">
                <a:solidFill>
                  <a:schemeClr val="tx1"/>
                </a:solidFill>
                <a:effectLst/>
                <a:latin typeface="+mn-lt"/>
                <a:ea typeface="+mn-ea"/>
                <a:cs typeface="+mn-cs"/>
              </a:rPr>
              <a:t>and the events of the Liturgical Year.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1099758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the students about the liturgical ministries that are open to youth in their parishes. If they have participated in any of these ministries, encourage them to talk about their experiences.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1054055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the students how the Father and the Holy Spirit are involved in the liturgy. Refer them to pages 173–174 of the student handbook if they need help with the answer.</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2950675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Call the students’ attention to the Pray It! sidebar “The Cross,” on page 174 of the student handbook. Allow time for them to read and reflect in silence. Ask the students whether noticing and praying for others at Mass would enrich their experience of the liturgy.</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3092377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the students to identify each of these seasons in the Liturgical Year. A full description of them is found on pages 174–177 of the student handbook. As you discuss each season, ask the students to recall the season’s liturgical color. </a:t>
            </a:r>
            <a:r>
              <a:rPr lang="en-US" sz="1200" i="1" kern="1200" dirty="0" smtClean="0">
                <a:solidFill>
                  <a:schemeClr val="tx1"/>
                </a:solidFill>
                <a:effectLst/>
                <a:latin typeface="+mn-lt"/>
                <a:ea typeface="+mn-ea"/>
                <a:cs typeface="+mn-cs"/>
              </a:rPr>
              <a:t>(Advent: purple and rose; Christmas: white; Ordinary Time: green)</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932667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the students to continue identifying the seasons (described on pages 177–178 of the student handbook). Ask the students to identify the liturgical color for Lent. </a:t>
            </a:r>
            <a:r>
              <a:rPr lang="en-US" sz="1200" i="1" kern="1200" dirty="0" smtClean="0">
                <a:solidFill>
                  <a:schemeClr val="tx1"/>
                </a:solidFill>
                <a:effectLst/>
                <a:latin typeface="+mn-lt"/>
                <a:ea typeface="+mn-ea"/>
                <a:cs typeface="+mn-cs"/>
              </a:rPr>
              <a:t>(violet)</a:t>
            </a:r>
            <a:r>
              <a:rPr lang="en-US" sz="1200" kern="1200" dirty="0" smtClean="0">
                <a:solidFill>
                  <a:schemeClr val="tx1"/>
                </a:solidFill>
                <a:effectLst/>
                <a:latin typeface="+mn-lt"/>
                <a:ea typeface="+mn-ea"/>
                <a:cs typeface="+mn-cs"/>
              </a:rPr>
              <a:t> They may recall that the presider wears red on Passion Sunday and Good Friday; white can be worn on Holy Thursday.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1569415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the students to identify the feasts of the Easter season and the liturgical colors seen during this season. </a:t>
            </a:r>
            <a:r>
              <a:rPr lang="en-US" sz="1200" i="1" kern="1200" dirty="0" smtClean="0">
                <a:solidFill>
                  <a:schemeClr val="tx1"/>
                </a:solidFill>
                <a:effectLst/>
                <a:latin typeface="+mn-lt"/>
                <a:ea typeface="+mn-ea"/>
                <a:cs typeface="+mn-cs"/>
              </a:rPr>
              <a:t>(Easter:</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white; Pentecost: red)</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67507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Using the example of Christmas, explain that we remember that God came into the world by becoming man, we celebrate the reality that God is truly present in our daily lives, and we hope that God will reign as king in every corner of our lives and our world. Ask volunteers to apply the statements on the slide to Easter.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extLst>
      <p:ext uri="{BB962C8B-B14F-4D97-AF65-F5344CB8AC3E}">
        <p14:creationId xmlns:p14="http://schemas.microsoft.com/office/powerpoint/2010/main" val="350530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Help the </a:t>
            </a:r>
            <a:r>
              <a:rPr lang="en-US" sz="1200" kern="1200" smtClean="0">
                <a:solidFill>
                  <a:schemeClr val="tx1"/>
                </a:solidFill>
                <a:effectLst/>
                <a:latin typeface="+mn-lt"/>
                <a:ea typeface="+mn-ea"/>
                <a:cs typeface="+mn-cs"/>
              </a:rPr>
              <a:t>students understand </a:t>
            </a:r>
            <a:r>
              <a:rPr lang="en-US" sz="1200" kern="1200" dirty="0" smtClean="0">
                <a:solidFill>
                  <a:schemeClr val="tx1"/>
                </a:solidFill>
                <a:effectLst/>
                <a:latin typeface="+mn-lt"/>
                <a:ea typeface="+mn-ea"/>
                <a:cs typeface="+mn-cs"/>
              </a:rPr>
              <a:t>why the Catholic Church places such strong emphasis on the obligation to attend Sunday Mass and other liturgical celebrations.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extLst>
      <p:ext uri="{BB962C8B-B14F-4D97-AF65-F5344CB8AC3E}">
        <p14:creationId xmlns:p14="http://schemas.microsoft.com/office/powerpoint/2010/main" val="24667878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Introduction to the Liturgy</a:t>
            </a:r>
          </a:p>
        </p:txBody>
      </p:sp>
      <p:sp>
        <p:nvSpPr>
          <p:cNvPr id="3" name="Subtitle 2"/>
          <p:cNvSpPr>
            <a:spLocks noGrp="1"/>
          </p:cNvSpPr>
          <p:nvPr>
            <p:ph type="subTitle" idx="1"/>
          </p:nvPr>
        </p:nvSpPr>
        <p:spPr>
          <a:xfrm>
            <a:off x="1371600" y="3429000"/>
            <a:ext cx="6400800" cy="990600"/>
          </a:xfrm>
        </p:spPr>
        <p:txBody>
          <a:bodyPr/>
          <a:lstStyle/>
          <a:p>
            <a:r>
              <a:rPr lang="en-US" i="1" dirty="0"/>
              <a:t>The Catholic Faith Handbook for Youth, Third Edition</a:t>
            </a:r>
            <a:endParaRPr lang="en-US" dirty="0"/>
          </a:p>
        </p:txBody>
      </p:sp>
      <p:sp>
        <p:nvSpPr>
          <p:cNvPr id="4" name="Text Placeholder 8"/>
          <p:cNvSpPr>
            <a:spLocks noGrp="1"/>
          </p:cNvSpPr>
          <p:nvPr>
            <p:ph type="body" sz="quarter" idx="10"/>
          </p:nvPr>
        </p:nvSpPr>
        <p:spPr>
          <a:xfrm>
            <a:off x="7543800" y="5867400"/>
            <a:ext cx="1447800" cy="152400"/>
          </a:xfrm>
        </p:spPr>
        <p:txBody>
          <a:bodyPr>
            <a:noAutofit/>
          </a:bodyPr>
          <a:lstStyle>
            <a:lvl1pPr>
              <a:buNone/>
              <a:defRPr sz="800">
                <a:solidFill>
                  <a:schemeClr val="bg1">
                    <a:lumMod val="50000"/>
                  </a:schemeClr>
                </a:solidFill>
              </a:defRPr>
            </a:lvl1pPr>
          </a:lstStyle>
          <a:p>
            <a:pPr lvl="0"/>
            <a:r>
              <a:rPr lang="en-US" dirty="0" smtClean="0"/>
              <a:t>Document </a:t>
            </a:r>
            <a:r>
              <a:rPr lang="en-US" smtClean="0"/>
              <a:t>#: </a:t>
            </a:r>
            <a:r>
              <a:rPr lang="en-US" smtClean="0"/>
              <a:t>TX003147</a:t>
            </a:r>
            <a:endParaRPr lang="en-US" dirty="0" smtClean="0"/>
          </a:p>
        </p:txBody>
      </p:sp>
      <p:sp>
        <p:nvSpPr>
          <p:cNvPr id="5" name="Rectangle 4"/>
          <p:cNvSpPr/>
          <p:nvPr/>
        </p:nvSpPr>
        <p:spPr>
          <a:xfrm>
            <a:off x="4057984" y="4572000"/>
            <a:ext cx="1326004" cy="369332"/>
          </a:xfrm>
          <a:prstGeom prst="rect">
            <a:avLst/>
          </a:prstGeom>
        </p:spPr>
        <p:txBody>
          <a:bodyPr wrap="none">
            <a:spAutoFit/>
          </a:bodyPr>
          <a:lstStyle/>
          <a:p>
            <a:r>
              <a:rPr lang="en-US" dirty="0">
                <a:solidFill>
                  <a:schemeClr val="bg1"/>
                </a:solidFill>
                <a:latin typeface="Arial" pitchFamily="34" charset="0"/>
                <a:cs typeface="Arial" pitchFamily="34" charset="0"/>
              </a:rPr>
              <a:t>Chapter </a:t>
            </a:r>
            <a:r>
              <a:rPr lang="en-US" dirty="0" smtClean="0">
                <a:solidFill>
                  <a:schemeClr val="bg1"/>
                </a:solidFill>
                <a:latin typeface="Arial" pitchFamily="34" charset="0"/>
                <a:cs typeface="Arial" pitchFamily="34" charset="0"/>
              </a:rPr>
              <a:t>16</a:t>
            </a:r>
            <a:endParaRPr lang="en-US"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p:cNvSpPr txBox="1">
            <a:spLocks/>
          </p:cNvSpPr>
          <p:nvPr/>
        </p:nvSpPr>
        <p:spPr>
          <a:xfrm>
            <a:off x="3886200" y="4706779"/>
            <a:ext cx="4191000" cy="762000"/>
          </a:xfrm>
          <a:prstGeom prst="rect">
            <a:avLst/>
          </a:prstGeom>
        </p:spPr>
        <p:txBody>
          <a:bodyPr>
            <a:noAutofit/>
          </a:bodyPr>
          <a:lstStyle/>
          <a:p>
            <a:pPr>
              <a:tabLst>
                <a:tab pos="91440" algn="l"/>
                <a:tab pos="182880" algn="l"/>
              </a:tabLst>
            </a:pPr>
            <a:endParaRPr lang="en-US" dirty="0">
              <a:latin typeface="Calibri (Body)"/>
            </a:endParaRPr>
          </a:p>
        </p:txBody>
      </p:sp>
      <p:sp>
        <p:nvSpPr>
          <p:cNvPr id="17" name="TextBox 5"/>
          <p:cNvSpPr txBox="1">
            <a:spLocks noChangeArrowheads="1"/>
          </p:cNvSpPr>
          <p:nvPr/>
        </p:nvSpPr>
        <p:spPr bwMode="auto">
          <a:xfrm>
            <a:off x="5740759" y="6096000"/>
            <a:ext cx="2184041"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Rick Becker-</a:t>
            </a:r>
            <a:r>
              <a:rPr lang="en-US" sz="500" dirty="0" err="1">
                <a:latin typeface="Arial" pitchFamily="34" charset="0"/>
                <a:cs typeface="Arial" pitchFamily="34" charset="0"/>
              </a:rPr>
              <a:t>Leckrone</a:t>
            </a:r>
            <a:r>
              <a:rPr lang="en-US" sz="500" dirty="0">
                <a:latin typeface="Arial" pitchFamily="34" charset="0"/>
                <a:cs typeface="Arial" pitchFamily="34" charset="0"/>
              </a:rPr>
              <a:t> / www.shutterstock.com</a:t>
            </a:r>
          </a:p>
        </p:txBody>
      </p:sp>
      <p:sp>
        <p:nvSpPr>
          <p:cNvPr id="19" name="Content Placeholder 6"/>
          <p:cNvSpPr txBox="1">
            <a:spLocks/>
          </p:cNvSpPr>
          <p:nvPr/>
        </p:nvSpPr>
        <p:spPr>
          <a:xfrm>
            <a:off x="1292304" y="1752600"/>
            <a:ext cx="5565696" cy="876300"/>
          </a:xfrm>
          <a:prstGeom prst="rect">
            <a:avLst/>
          </a:prstGeom>
        </p:spPr>
        <p:txBody>
          <a:bodyPr>
            <a:noAutofit/>
          </a:bodyPr>
          <a:lstStyle/>
          <a:p>
            <a:pPr algn="ctr"/>
            <a:r>
              <a:rPr lang="en-US" sz="2400" b="1" dirty="0">
                <a:latin typeface="Arial" pitchFamily="34" charset="0"/>
                <a:cs typeface="Arial" pitchFamily="34" charset="0"/>
              </a:rPr>
              <a:t>Liturgy</a:t>
            </a:r>
          </a:p>
        </p:txBody>
      </p:sp>
      <p:sp>
        <p:nvSpPr>
          <p:cNvPr id="20" name="TextBox 19"/>
          <p:cNvSpPr txBox="1"/>
          <p:nvPr/>
        </p:nvSpPr>
        <p:spPr bwMode="auto">
          <a:xfrm>
            <a:off x="880718" y="2743200"/>
            <a:ext cx="6205882"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public, communal, official worship of the Church </a:t>
            </a:r>
            <a:endParaRPr lang="en-US" dirty="0">
              <a:solidFill>
                <a:schemeClr val="bg1">
                  <a:lumMod val="65000"/>
                </a:schemeClr>
              </a:solidFill>
              <a:latin typeface="Arial" pitchFamily="34" charset="0"/>
              <a:cs typeface="Arial" pitchFamily="34" charset="0"/>
            </a:endParaRPr>
          </a:p>
        </p:txBody>
      </p:sp>
      <p:sp>
        <p:nvSpPr>
          <p:cNvPr id="21" name="TextBox 20"/>
          <p:cNvSpPr txBox="1"/>
          <p:nvPr/>
        </p:nvSpPr>
        <p:spPr bwMode="auto">
          <a:xfrm>
            <a:off x="880718" y="3364468"/>
            <a:ext cx="8491882"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Our participation in God’s work </a:t>
            </a:r>
            <a:endParaRPr lang="en-US" dirty="0">
              <a:solidFill>
                <a:schemeClr val="bg1">
                  <a:lumMod val="65000"/>
                </a:schemeClr>
              </a:solidFill>
              <a:latin typeface="Arial" pitchFamily="34" charset="0"/>
              <a:cs typeface="Arial" pitchFamily="34" charset="0"/>
            </a:endParaRPr>
          </a:p>
        </p:txBody>
      </p:sp>
      <p:sp>
        <p:nvSpPr>
          <p:cNvPr id="22" name="TextBox 21"/>
          <p:cNvSpPr txBox="1"/>
          <p:nvPr/>
        </p:nvSpPr>
        <p:spPr bwMode="auto">
          <a:xfrm>
            <a:off x="880717" y="3974068"/>
            <a:ext cx="832263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God at work to bring us to salvation</a:t>
            </a:r>
            <a:endParaRPr lang="en-US" dirty="0">
              <a:solidFill>
                <a:schemeClr val="bg1">
                  <a:lumMod val="65000"/>
                </a:schemeClr>
              </a:solidFill>
              <a:latin typeface="Arial" pitchFamily="34" charset="0"/>
              <a:cs typeface="Arial" pitchFamily="34" charset="0"/>
            </a:endParaRPr>
          </a:p>
        </p:txBody>
      </p:sp>
      <p:pic>
        <p:nvPicPr>
          <p:cNvPr id="4" name="Picture 5" descr="E:\powerpoint images\chapter16\shutterstock_142206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1141" y="3200400"/>
            <a:ext cx="2849459" cy="28494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590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143310" y="5562600"/>
            <a:ext cx="2734110"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Jill </a:t>
            </a:r>
            <a:r>
              <a:rPr lang="en-US" sz="500" dirty="0" err="1">
                <a:latin typeface="Arial" pitchFamily="34" charset="0"/>
                <a:cs typeface="Arial" pitchFamily="34" charset="0"/>
              </a:rPr>
              <a:t>Battaglia</a:t>
            </a:r>
            <a:r>
              <a:rPr lang="en-US" sz="500" dirty="0">
                <a:latin typeface="Arial" pitchFamily="34" charset="0"/>
                <a:cs typeface="Arial" pitchFamily="34" charset="0"/>
              </a:rPr>
              <a:t> / www.shutterstock.com</a:t>
            </a:r>
          </a:p>
        </p:txBody>
      </p:sp>
      <p:sp>
        <p:nvSpPr>
          <p:cNvPr id="4" name="Content Placeholder 6"/>
          <p:cNvSpPr txBox="1">
            <a:spLocks/>
          </p:cNvSpPr>
          <p:nvPr/>
        </p:nvSpPr>
        <p:spPr>
          <a:xfrm>
            <a:off x="2130504" y="1485900"/>
            <a:ext cx="5565696" cy="876300"/>
          </a:xfrm>
          <a:prstGeom prst="rect">
            <a:avLst/>
          </a:prstGeom>
        </p:spPr>
        <p:txBody>
          <a:bodyPr>
            <a:noAutofit/>
          </a:bodyPr>
          <a:lstStyle/>
          <a:p>
            <a:pPr algn="ctr"/>
            <a:r>
              <a:rPr lang="en-US" sz="2400" b="1" dirty="0">
                <a:latin typeface="Arial" pitchFamily="34" charset="0"/>
                <a:cs typeface="Arial" pitchFamily="34" charset="0"/>
              </a:rPr>
              <a:t>Liturgy and the Holy Trinity</a:t>
            </a:r>
          </a:p>
        </p:txBody>
      </p:sp>
      <p:sp>
        <p:nvSpPr>
          <p:cNvPr id="6" name="TextBox 5"/>
          <p:cNvSpPr txBox="1"/>
          <p:nvPr/>
        </p:nvSpPr>
        <p:spPr bwMode="auto">
          <a:xfrm>
            <a:off x="2890264" y="2995136"/>
            <a:ext cx="5764426"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Church’s liturgy is completely Trinitarian.</a:t>
            </a:r>
            <a:endParaRPr lang="en-US" dirty="0">
              <a:solidFill>
                <a:schemeClr val="bg1">
                  <a:lumMod val="65000"/>
                </a:schemeClr>
              </a:solidFill>
              <a:latin typeface="Arial" pitchFamily="34" charset="0"/>
              <a:cs typeface="Arial" pitchFamily="34" charset="0"/>
            </a:endParaRPr>
          </a:p>
        </p:txBody>
      </p:sp>
      <p:sp>
        <p:nvSpPr>
          <p:cNvPr id="7" name="TextBox 6"/>
          <p:cNvSpPr txBox="1"/>
          <p:nvPr/>
        </p:nvSpPr>
        <p:spPr bwMode="auto">
          <a:xfrm>
            <a:off x="2890264" y="3516868"/>
            <a:ext cx="587273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Each person of the Trinity is involved in the liturgy.</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2890263" y="4050268"/>
            <a:ext cx="632993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Christ’s presence: assembly, Scripture, the Eucharist</a:t>
            </a:r>
            <a:endParaRPr lang="en-US" dirty="0">
              <a:solidFill>
                <a:schemeClr val="bg1">
                  <a:lumMod val="65000"/>
                </a:schemeClr>
              </a:solidFill>
              <a:latin typeface="Arial" pitchFamily="34" charset="0"/>
              <a:cs typeface="Arial" pitchFamily="34" charset="0"/>
            </a:endParaRPr>
          </a:p>
        </p:txBody>
      </p:sp>
      <p:pic>
        <p:nvPicPr>
          <p:cNvPr id="2053" name="Picture 5" descr="E:\powerpoint images\chapter16\shutterstock_297966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51" y="2286001"/>
            <a:ext cx="2013549" cy="318452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586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E:\powerpoint images\chapter16\shutterstock_114922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429000"/>
            <a:ext cx="3766015"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1" name="TextBox 5"/>
          <p:cNvSpPr txBox="1">
            <a:spLocks noChangeArrowheads="1"/>
          </p:cNvSpPr>
          <p:nvPr/>
        </p:nvSpPr>
        <p:spPr bwMode="auto">
          <a:xfrm>
            <a:off x="2819400" y="6079123"/>
            <a:ext cx="2497753"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Stacy Barnett / www.shutterstock.com</a:t>
            </a:r>
          </a:p>
        </p:txBody>
      </p:sp>
      <p:sp>
        <p:nvSpPr>
          <p:cNvPr id="15" name="TextBox 14"/>
          <p:cNvSpPr txBox="1"/>
          <p:nvPr/>
        </p:nvSpPr>
        <p:spPr bwMode="auto">
          <a:xfrm>
            <a:off x="1549624" y="1992868"/>
            <a:ext cx="8280176" cy="369332"/>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Imagine yourself at Mass  .  .  .</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3327247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5"/>
          <p:cNvSpPr txBox="1">
            <a:spLocks noChangeArrowheads="1"/>
          </p:cNvSpPr>
          <p:nvPr/>
        </p:nvSpPr>
        <p:spPr bwMode="auto">
          <a:xfrm>
            <a:off x="5181600" y="5774323"/>
            <a:ext cx="2642871"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Bine / www.shutterstock.com</a:t>
            </a:r>
          </a:p>
        </p:txBody>
      </p:sp>
      <p:sp>
        <p:nvSpPr>
          <p:cNvPr id="15" name="Content Placeholder 6"/>
          <p:cNvSpPr txBox="1">
            <a:spLocks/>
          </p:cNvSpPr>
          <p:nvPr/>
        </p:nvSpPr>
        <p:spPr>
          <a:xfrm>
            <a:off x="533400" y="1638300"/>
            <a:ext cx="5565696" cy="876300"/>
          </a:xfrm>
          <a:prstGeom prst="rect">
            <a:avLst/>
          </a:prstGeom>
        </p:spPr>
        <p:txBody>
          <a:bodyPr>
            <a:noAutofit/>
          </a:bodyPr>
          <a:lstStyle/>
          <a:p>
            <a:pPr algn="ctr"/>
            <a:r>
              <a:rPr lang="en-US" sz="2400" b="1" dirty="0">
                <a:latin typeface="Arial" pitchFamily="34" charset="0"/>
                <a:cs typeface="Arial" pitchFamily="34" charset="0"/>
              </a:rPr>
              <a:t>The Liturgical Year</a:t>
            </a:r>
          </a:p>
        </p:txBody>
      </p:sp>
      <p:sp>
        <p:nvSpPr>
          <p:cNvPr id="18" name="TextBox 17"/>
          <p:cNvSpPr txBox="1"/>
          <p:nvPr/>
        </p:nvSpPr>
        <p:spPr bwMode="auto">
          <a:xfrm>
            <a:off x="1899664" y="2766536"/>
            <a:ext cx="5764426"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Advent</a:t>
            </a:r>
            <a:endParaRPr lang="en-US" dirty="0">
              <a:solidFill>
                <a:schemeClr val="bg1">
                  <a:lumMod val="65000"/>
                </a:schemeClr>
              </a:solidFill>
              <a:latin typeface="Arial" pitchFamily="34" charset="0"/>
              <a:cs typeface="Arial" pitchFamily="34" charset="0"/>
            </a:endParaRPr>
          </a:p>
        </p:txBody>
      </p:sp>
      <p:sp>
        <p:nvSpPr>
          <p:cNvPr id="19" name="TextBox 18"/>
          <p:cNvSpPr txBox="1"/>
          <p:nvPr/>
        </p:nvSpPr>
        <p:spPr bwMode="auto">
          <a:xfrm>
            <a:off x="1899664" y="3288268"/>
            <a:ext cx="587273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Christmas</a:t>
            </a:r>
            <a:endParaRPr lang="en-US" dirty="0">
              <a:solidFill>
                <a:schemeClr val="bg1">
                  <a:lumMod val="65000"/>
                </a:schemeClr>
              </a:solidFill>
              <a:latin typeface="Arial" pitchFamily="34" charset="0"/>
              <a:cs typeface="Arial" pitchFamily="34" charset="0"/>
            </a:endParaRPr>
          </a:p>
        </p:txBody>
      </p:sp>
      <p:sp>
        <p:nvSpPr>
          <p:cNvPr id="20" name="TextBox 19"/>
          <p:cNvSpPr txBox="1"/>
          <p:nvPr/>
        </p:nvSpPr>
        <p:spPr bwMode="auto">
          <a:xfrm>
            <a:off x="1899663" y="3821668"/>
            <a:ext cx="632993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Ordinary Time</a:t>
            </a:r>
            <a:endParaRPr lang="en-US" dirty="0">
              <a:solidFill>
                <a:schemeClr val="bg1">
                  <a:lumMod val="65000"/>
                </a:schemeClr>
              </a:solidFill>
              <a:latin typeface="Arial" pitchFamily="34" charset="0"/>
              <a:cs typeface="Arial" pitchFamily="34" charset="0"/>
            </a:endParaRPr>
          </a:p>
        </p:txBody>
      </p:sp>
      <p:pic>
        <p:nvPicPr>
          <p:cNvPr id="4101" name="Picture 5" descr="E:\powerpoint images\chapter16\shutterstock_883661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1" y="3372727"/>
            <a:ext cx="3507930" cy="234227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891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1697040" y="2896981"/>
            <a:ext cx="554196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Lent</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1697039" y="3376136"/>
            <a:ext cx="53340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Holy Thursday</a:t>
            </a:r>
          </a:p>
        </p:txBody>
      </p:sp>
      <p:sp>
        <p:nvSpPr>
          <p:cNvPr id="16" name="Content Placeholder 6"/>
          <p:cNvSpPr txBox="1">
            <a:spLocks/>
          </p:cNvSpPr>
          <p:nvPr/>
        </p:nvSpPr>
        <p:spPr>
          <a:xfrm>
            <a:off x="762000" y="1752600"/>
            <a:ext cx="5030185" cy="685800"/>
          </a:xfrm>
          <a:prstGeom prst="rect">
            <a:avLst/>
          </a:prstGeom>
        </p:spPr>
        <p:txBody>
          <a:bodyPr>
            <a:noAutofit/>
          </a:bodyPr>
          <a:lstStyle/>
          <a:p>
            <a:pPr algn="ctr"/>
            <a:r>
              <a:rPr lang="en-US" sz="2400" b="1" dirty="0">
                <a:latin typeface="Arial" pitchFamily="34" charset="0"/>
                <a:cs typeface="Arial" pitchFamily="34" charset="0"/>
              </a:rPr>
              <a:t>Lent and Holy Week </a:t>
            </a:r>
          </a:p>
        </p:txBody>
      </p:sp>
      <p:sp>
        <p:nvSpPr>
          <p:cNvPr id="11" name="TextBox 5"/>
          <p:cNvSpPr txBox="1">
            <a:spLocks noChangeArrowheads="1"/>
          </p:cNvSpPr>
          <p:nvPr/>
        </p:nvSpPr>
        <p:spPr bwMode="auto">
          <a:xfrm>
            <a:off x="4495800" y="5850523"/>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design36 / www.shutterstock.com</a:t>
            </a:r>
          </a:p>
        </p:txBody>
      </p:sp>
      <p:sp>
        <p:nvSpPr>
          <p:cNvPr id="10" name="TextBox 9"/>
          <p:cNvSpPr txBox="1"/>
          <p:nvPr/>
        </p:nvSpPr>
        <p:spPr bwMode="auto">
          <a:xfrm>
            <a:off x="1697039" y="3897868"/>
            <a:ext cx="53340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Good Friday</a:t>
            </a:r>
          </a:p>
        </p:txBody>
      </p:sp>
      <p:sp>
        <p:nvSpPr>
          <p:cNvPr id="12" name="TextBox 11"/>
          <p:cNvSpPr txBox="1"/>
          <p:nvPr/>
        </p:nvSpPr>
        <p:spPr bwMode="auto">
          <a:xfrm>
            <a:off x="1697039" y="4431268"/>
            <a:ext cx="53340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Holy Saturday</a:t>
            </a:r>
          </a:p>
        </p:txBody>
      </p:sp>
      <p:pic>
        <p:nvPicPr>
          <p:cNvPr id="5125" name="Picture 5" descr="E:\powerpoint images\chapter16\shutterstock_1001993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972243"/>
            <a:ext cx="4221841" cy="28189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53964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1676400" y="1600200"/>
            <a:ext cx="5105400" cy="838200"/>
          </a:xfrm>
          <a:prstGeom prst="rect">
            <a:avLst/>
          </a:prstGeom>
        </p:spPr>
        <p:txBody>
          <a:bodyPr>
            <a:noAutofit/>
          </a:bodyPr>
          <a:lstStyle/>
          <a:p>
            <a:pPr algn="ctr"/>
            <a:r>
              <a:rPr lang="en-US" sz="2400" b="1" dirty="0">
                <a:latin typeface="Arial" pitchFamily="34" charset="0"/>
                <a:cs typeface="Arial" pitchFamily="34" charset="0"/>
              </a:rPr>
              <a:t>Easter Season</a:t>
            </a:r>
          </a:p>
        </p:txBody>
      </p:sp>
      <p:sp>
        <p:nvSpPr>
          <p:cNvPr id="2" name="TextBox 1"/>
          <p:cNvSpPr txBox="1"/>
          <p:nvPr/>
        </p:nvSpPr>
        <p:spPr bwMode="auto">
          <a:xfrm>
            <a:off x="4572000" y="3057942"/>
            <a:ext cx="6362093"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Christ’s Resurrection</a:t>
            </a:r>
            <a:endParaRPr lang="en-US" dirty="0">
              <a:solidFill>
                <a:schemeClr val="bg1">
                  <a:lumMod val="65000"/>
                </a:schemeClr>
              </a:solidFill>
              <a:latin typeface="Arial" pitchFamily="34" charset="0"/>
              <a:cs typeface="Arial" pitchFamily="34" charset="0"/>
            </a:endParaRPr>
          </a:p>
        </p:txBody>
      </p:sp>
      <p:sp>
        <p:nvSpPr>
          <p:cNvPr id="8" name="TextBox 5"/>
          <p:cNvSpPr txBox="1">
            <a:spLocks noChangeArrowheads="1"/>
          </p:cNvSpPr>
          <p:nvPr/>
        </p:nvSpPr>
        <p:spPr bwMode="auto">
          <a:xfrm>
            <a:off x="381000" y="5334000"/>
            <a:ext cx="18288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Hallgerd</a:t>
            </a:r>
            <a:r>
              <a:rPr lang="en-US" sz="500" dirty="0">
                <a:latin typeface="Arial" pitchFamily="34" charset="0"/>
                <a:cs typeface="Arial" pitchFamily="34" charset="0"/>
              </a:rPr>
              <a:t> / www.shutterstock.com</a:t>
            </a:r>
          </a:p>
        </p:txBody>
      </p:sp>
      <p:sp>
        <p:nvSpPr>
          <p:cNvPr id="11" name="TextBox 10"/>
          <p:cNvSpPr txBox="1"/>
          <p:nvPr/>
        </p:nvSpPr>
        <p:spPr bwMode="auto">
          <a:xfrm>
            <a:off x="4572000" y="3669268"/>
            <a:ext cx="5492199"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Christ’s Ascension</a:t>
            </a:r>
            <a:endParaRPr lang="en-US" dirty="0">
              <a:solidFill>
                <a:schemeClr val="bg1">
                  <a:lumMod val="65000"/>
                </a:schemeClr>
              </a:solidFill>
              <a:latin typeface="Arial" pitchFamily="34" charset="0"/>
              <a:cs typeface="Arial" pitchFamily="34" charset="0"/>
            </a:endParaRPr>
          </a:p>
        </p:txBody>
      </p:sp>
      <p:sp>
        <p:nvSpPr>
          <p:cNvPr id="13" name="TextBox 12"/>
          <p:cNvSpPr txBox="1"/>
          <p:nvPr/>
        </p:nvSpPr>
        <p:spPr bwMode="auto">
          <a:xfrm>
            <a:off x="4572000" y="4202668"/>
            <a:ext cx="5492199"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Pentecost</a:t>
            </a:r>
            <a:endParaRPr lang="en-US" dirty="0">
              <a:solidFill>
                <a:schemeClr val="bg1">
                  <a:lumMod val="65000"/>
                </a:schemeClr>
              </a:solidFill>
              <a:latin typeface="Arial" pitchFamily="34" charset="0"/>
              <a:cs typeface="Arial" pitchFamily="34" charset="0"/>
            </a:endParaRPr>
          </a:p>
        </p:txBody>
      </p:sp>
      <p:pic>
        <p:nvPicPr>
          <p:cNvPr id="6149" name="Picture 5" descr="E:\powerpoint images\chapter16\shutterstock_29949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90800"/>
            <a:ext cx="3920755" cy="261792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1735777" y="1828800"/>
            <a:ext cx="5046023" cy="673128"/>
          </a:xfrm>
          <a:prstGeom prst="rect">
            <a:avLst/>
          </a:prstGeom>
        </p:spPr>
        <p:txBody>
          <a:bodyPr>
            <a:noAutofit/>
          </a:bodyPr>
          <a:lstStyle/>
          <a:p>
            <a:pPr algn="ctr"/>
            <a:r>
              <a:rPr lang="en-US" sz="2400" b="1" dirty="0">
                <a:latin typeface="Arial" pitchFamily="34" charset="0"/>
                <a:cs typeface="Arial" pitchFamily="34" charset="0"/>
              </a:rPr>
              <a:t>Throughout the Liturgical Year</a:t>
            </a:r>
          </a:p>
        </p:txBody>
      </p:sp>
      <p:sp>
        <p:nvSpPr>
          <p:cNvPr id="15" name="Content Placeholder 6"/>
          <p:cNvSpPr txBox="1">
            <a:spLocks/>
          </p:cNvSpPr>
          <p:nvPr/>
        </p:nvSpPr>
        <p:spPr>
          <a:xfrm>
            <a:off x="1507178" y="3657600"/>
            <a:ext cx="5778334" cy="5334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We celebrate the present</a:t>
            </a:r>
          </a:p>
        </p:txBody>
      </p:sp>
      <p:sp>
        <p:nvSpPr>
          <p:cNvPr id="7" name="TextBox 6"/>
          <p:cNvSpPr txBox="1"/>
          <p:nvPr/>
        </p:nvSpPr>
        <p:spPr bwMode="auto">
          <a:xfrm>
            <a:off x="1507178" y="3064923"/>
            <a:ext cx="54102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remember the past</a:t>
            </a:r>
          </a:p>
        </p:txBody>
      </p:sp>
      <p:sp>
        <p:nvSpPr>
          <p:cNvPr id="9" name="Content Placeholder 6"/>
          <p:cNvSpPr txBox="1">
            <a:spLocks/>
          </p:cNvSpPr>
          <p:nvPr/>
        </p:nvSpPr>
        <p:spPr>
          <a:xfrm>
            <a:off x="1507177" y="4267200"/>
            <a:ext cx="8475023"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We look toward the future</a:t>
            </a:r>
          </a:p>
        </p:txBody>
      </p:sp>
      <p:sp>
        <p:nvSpPr>
          <p:cNvPr id="11" name="TextBox 5"/>
          <p:cNvSpPr txBox="1">
            <a:spLocks noChangeArrowheads="1"/>
          </p:cNvSpPr>
          <p:nvPr/>
        </p:nvSpPr>
        <p:spPr bwMode="auto">
          <a:xfrm>
            <a:off x="5410200" y="6002923"/>
            <a:ext cx="2667000" cy="169277"/>
          </a:xfrm>
          <a:prstGeom prst="rect">
            <a:avLst/>
          </a:prstGeom>
          <a:noFill/>
          <a:ln w="9525">
            <a:noFill/>
            <a:miter lim="800000"/>
            <a:headEnd/>
            <a:tailEnd/>
          </a:ln>
        </p:spPr>
        <p:txBody>
          <a:bodyPr wrap="square">
            <a:spAutoFit/>
          </a:bodyPr>
          <a:lstStyle/>
          <a:p>
            <a:pPr algn="ctr"/>
            <a:r>
              <a:rPr lang="it-IT" sz="500" dirty="0">
                <a:latin typeface="Arial" pitchFamily="34" charset="0"/>
                <a:cs typeface="Arial" pitchFamily="34" charset="0"/>
              </a:rPr>
              <a:t>Copyright: Darren Whitt / www.shutterstock.com</a:t>
            </a:r>
            <a:endParaRPr lang="en-US" sz="500" dirty="0">
              <a:latin typeface="Arial" pitchFamily="34" charset="0"/>
              <a:cs typeface="Arial" pitchFamily="34" charset="0"/>
            </a:endParaRPr>
          </a:p>
        </p:txBody>
      </p:sp>
      <p:pic>
        <p:nvPicPr>
          <p:cNvPr id="7174" name="Picture 6" descr="E:\powerpoint images\chapter16\shutterstock_749017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124200"/>
            <a:ext cx="3718291" cy="276547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821377" y="1905000"/>
            <a:ext cx="5046023" cy="673128"/>
          </a:xfrm>
          <a:prstGeom prst="rect">
            <a:avLst/>
          </a:prstGeom>
        </p:spPr>
        <p:txBody>
          <a:bodyPr>
            <a:noAutofit/>
          </a:bodyPr>
          <a:lstStyle/>
          <a:p>
            <a:pPr algn="ctr"/>
            <a:r>
              <a:rPr lang="en-US" sz="2400" b="1" dirty="0">
                <a:latin typeface="Arial" pitchFamily="34" charset="0"/>
                <a:cs typeface="Arial" pitchFamily="34" charset="0"/>
              </a:rPr>
              <a:t>Celebrating Liturgy</a:t>
            </a:r>
          </a:p>
        </p:txBody>
      </p:sp>
      <p:sp>
        <p:nvSpPr>
          <p:cNvPr id="15" name="Content Placeholder 6"/>
          <p:cNvSpPr txBox="1">
            <a:spLocks/>
          </p:cNvSpPr>
          <p:nvPr/>
        </p:nvSpPr>
        <p:spPr>
          <a:xfrm>
            <a:off x="592778" y="3657600"/>
            <a:ext cx="7759534"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There is an underlying current of hope and joy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because </a:t>
            </a:r>
            <a:r>
              <a:rPr lang="en-US" dirty="0">
                <a:latin typeface="Arial" pitchFamily="34" charset="0"/>
                <a:cs typeface="Arial" pitchFamily="34" charset="0"/>
              </a:rPr>
              <a:t>of our belief in the Resurrection.</a:t>
            </a:r>
          </a:p>
        </p:txBody>
      </p:sp>
      <p:sp>
        <p:nvSpPr>
          <p:cNvPr id="7" name="TextBox 6"/>
          <p:cNvSpPr txBox="1"/>
          <p:nvPr/>
        </p:nvSpPr>
        <p:spPr bwMode="auto">
          <a:xfrm>
            <a:off x="592778" y="3141123"/>
            <a:ext cx="54102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Liturgy is something joyful.</a:t>
            </a:r>
          </a:p>
        </p:txBody>
      </p:sp>
      <p:sp>
        <p:nvSpPr>
          <p:cNvPr id="9" name="Content Placeholder 6"/>
          <p:cNvSpPr txBox="1">
            <a:spLocks/>
          </p:cNvSpPr>
          <p:nvPr/>
        </p:nvSpPr>
        <p:spPr>
          <a:xfrm>
            <a:off x="592777" y="4419600"/>
            <a:ext cx="8475023"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Liturgies are done in remembrance of something.</a:t>
            </a:r>
          </a:p>
        </p:txBody>
      </p:sp>
      <p:sp>
        <p:nvSpPr>
          <p:cNvPr id="11" name="TextBox 5"/>
          <p:cNvSpPr txBox="1">
            <a:spLocks noChangeArrowheads="1"/>
          </p:cNvSpPr>
          <p:nvPr/>
        </p:nvSpPr>
        <p:spPr bwMode="auto">
          <a:xfrm>
            <a:off x="5791200" y="5545723"/>
            <a:ext cx="2667000" cy="169277"/>
          </a:xfrm>
          <a:prstGeom prst="rect">
            <a:avLst/>
          </a:prstGeom>
          <a:noFill/>
          <a:ln w="9525">
            <a:noFill/>
            <a:miter lim="800000"/>
            <a:headEnd/>
            <a:tailEnd/>
          </a:ln>
        </p:spPr>
        <p:txBody>
          <a:bodyPr wrap="square">
            <a:spAutoFit/>
          </a:bodyPr>
          <a:lstStyle/>
          <a:p>
            <a:pPr algn="ctr"/>
            <a:r>
              <a:rPr lang="en-US" sz="500" dirty="0">
                <a:latin typeface="Arial" pitchFamily="34" charset="0"/>
                <a:cs typeface="Arial" pitchFamily="34" charset="0"/>
              </a:rPr>
              <a:t>Copyright: William </a:t>
            </a:r>
            <a:r>
              <a:rPr lang="en-US" sz="500" dirty="0" err="1">
                <a:latin typeface="Arial" pitchFamily="34" charset="0"/>
                <a:cs typeface="Arial" pitchFamily="34" charset="0"/>
              </a:rPr>
              <a:t>Attard</a:t>
            </a:r>
            <a:r>
              <a:rPr lang="en-US" sz="500" dirty="0">
                <a:latin typeface="Arial" pitchFamily="34" charset="0"/>
                <a:cs typeface="Arial" pitchFamily="34" charset="0"/>
              </a:rPr>
              <a:t> McCarthy / www.shutterstock.com</a:t>
            </a:r>
          </a:p>
        </p:txBody>
      </p:sp>
      <p:pic>
        <p:nvPicPr>
          <p:cNvPr id="10242" name="Picture 2" descr="E:\powerpoint images\chapter16\shutterstock_143461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916373"/>
            <a:ext cx="2438400" cy="349382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4061465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P spid="9"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a:tabLst>
            <a:tab pos="182880" algn="l"/>
          </a:tabLst>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1029</TotalTime>
  <Words>577</Words>
  <Application>Microsoft Office PowerPoint</Application>
  <PresentationFormat>On-screen Show (4:3)</PresentationFormat>
  <Paragraphs>60</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(Body)</vt:lpstr>
      <vt:lpstr>LIC Presentation template-New</vt:lpstr>
      <vt:lpstr>Introduction to the Liturgy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Eloise Sendelbach</cp:lastModifiedBy>
  <cp:revision>207</cp:revision>
  <dcterms:created xsi:type="dcterms:W3CDTF">2011-06-08T19:56:13Z</dcterms:created>
  <dcterms:modified xsi:type="dcterms:W3CDTF">2013-02-05T15:42:35Z</dcterms:modified>
</cp:coreProperties>
</file>