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9"/>
  </p:notesMasterIdLst>
  <p:sldIdLst>
    <p:sldId id="310" r:id="rId2"/>
    <p:sldId id="347"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ooke Saron" initials="BS"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8D34"/>
    <a:srgbClr val="0A5598"/>
    <a:srgbClr val="C30027"/>
    <a:srgbClr val="FF0000"/>
    <a:srgbClr val="CC0000"/>
    <a:srgbClr val="3539C9"/>
    <a:srgbClr val="0000FF"/>
    <a:srgbClr val="D60005"/>
    <a:srgbClr val="008000"/>
    <a:srgbClr val="314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82714" autoAdjust="0"/>
  </p:normalViewPr>
  <p:slideViewPr>
    <p:cSldViewPr snapToGrid="0" snapToObjects="1">
      <p:cViewPr>
        <p:scale>
          <a:sx n="95" d="100"/>
          <a:sy n="95" d="100"/>
        </p:scale>
        <p:origin x="-2440" y="-848"/>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tags" Target="tags/tag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5/5/15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8</a:t>
            </a:fld>
            <a:endParaRPr lang="en-US" dirty="0"/>
          </a:p>
        </p:txBody>
      </p:sp>
    </p:spTree>
    <p:extLst>
      <p:ext uri="{BB962C8B-B14F-4D97-AF65-F5344CB8AC3E}">
        <p14:creationId xmlns:p14="http://schemas.microsoft.com/office/powerpoint/2010/main" val="399957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5/5/15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5/5/15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5/5/15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5/5/15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5/5/15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5/5/15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5/5/15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C30027"/>
                </a:solidFill>
                <a:latin typeface="Arial" panose="020B0604020202020204" pitchFamily="34" charset="0"/>
                <a:cs typeface="Arial" panose="020B0604020202020204" pitchFamily="34" charset="0"/>
              </a:rPr>
              <a:t>“Treachery and Trickery: </a:t>
            </a:r>
            <a:br>
              <a:rPr lang="en-US" sz="3600" b="1" dirty="0" smtClean="0">
                <a:solidFill>
                  <a:srgbClr val="C30027"/>
                </a:solidFill>
                <a:latin typeface="Arial" panose="020B0604020202020204" pitchFamily="34" charset="0"/>
                <a:cs typeface="Arial" panose="020B0604020202020204" pitchFamily="34" charset="0"/>
              </a:rPr>
            </a:br>
            <a:r>
              <a:rPr lang="en-US" sz="3600" b="1" dirty="0" smtClean="0">
                <a:solidFill>
                  <a:srgbClr val="C30027"/>
                </a:solidFill>
                <a:latin typeface="Arial" panose="020B0604020202020204" pitchFamily="34" charset="0"/>
                <a:cs typeface="Arial" panose="020B0604020202020204" pitchFamily="34" charset="0"/>
              </a:rPr>
              <a:t>Twin Steals Inheritance!”</a:t>
            </a:r>
            <a:br>
              <a:rPr lang="en-US" sz="3600" b="1" dirty="0" smtClean="0">
                <a:solidFill>
                  <a:srgbClr val="C30027"/>
                </a:solidFill>
                <a:latin typeface="Arial" panose="020B0604020202020204" pitchFamily="34" charset="0"/>
                <a:cs typeface="Arial" panose="020B0604020202020204" pitchFamily="34" charset="0"/>
              </a:rPr>
            </a:br>
            <a:r>
              <a:rPr lang="en-US" sz="2000" b="1" dirty="0" smtClean="0">
                <a:solidFill>
                  <a:srgbClr val="A6A6A6"/>
                </a:solidFill>
                <a:latin typeface="Arial" panose="020B0604020202020204" pitchFamily="34" charset="0"/>
                <a:cs typeface="Arial" panose="020B0604020202020204" pitchFamily="34" charset="0"/>
              </a:rPr>
              <a:t>(Genesis, Chapter 27)</a:t>
            </a:r>
            <a:endParaRPr lang="en-US" sz="2000" b="1" dirty="0">
              <a:solidFill>
                <a:srgbClr val="A6A6A6"/>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39091" y="1902334"/>
            <a:ext cx="7221682" cy="1699404"/>
          </a:xfrm>
        </p:spPr>
        <p:txBody>
          <a:bodyPr>
            <a:normAutofit/>
          </a:bodyPr>
          <a:lstStyle/>
          <a:p>
            <a:pPr marL="0" indent="0" algn="ctr">
              <a:buNone/>
            </a:pPr>
            <a:r>
              <a:rPr lang="en-US" sz="2800" dirty="0" smtClean="0">
                <a:latin typeface="Arial" panose="020B0604020202020204" pitchFamily="34" charset="0"/>
                <a:cs typeface="Arial" panose="020B0604020202020204" pitchFamily="34" charset="0"/>
              </a:rPr>
              <a:t>God’s blessing extended through Isaac to Jacob and was not stopped because of Jacob’s deception. </a:t>
            </a:r>
            <a:endParaRPr lang="en-US" sz="2800" dirty="0">
              <a:latin typeface="Arial" panose="020B0604020202020204" pitchFamily="34" charset="0"/>
              <a:cs typeface="Arial" panose="020B0604020202020204" pitchFamily="34" charset="0"/>
            </a:endParaRPr>
          </a:p>
        </p:txBody>
      </p:sp>
      <p:sp>
        <p:nvSpPr>
          <p:cNvPr id="6" name="Rectangle 5"/>
          <p:cNvSpPr/>
          <p:nvPr/>
        </p:nvSpPr>
        <p:spPr>
          <a:xfrm>
            <a:off x="429988" y="3773711"/>
            <a:ext cx="1284512" cy="99604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God’s blessing</a:t>
            </a:r>
            <a:endParaRPr lang="en-US" dirty="0"/>
          </a:p>
        </p:txBody>
      </p:sp>
      <p:sp>
        <p:nvSpPr>
          <p:cNvPr id="7" name="Right Arrow 6"/>
          <p:cNvSpPr/>
          <p:nvPr/>
        </p:nvSpPr>
        <p:spPr>
          <a:xfrm>
            <a:off x="4418240" y="4086567"/>
            <a:ext cx="685800" cy="408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809877" y="3773711"/>
            <a:ext cx="1353909" cy="96893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Abraham</a:t>
            </a:r>
            <a:endParaRPr lang="en-US" dirty="0"/>
          </a:p>
        </p:txBody>
      </p:sp>
      <p:sp>
        <p:nvSpPr>
          <p:cNvPr id="9" name="Rectangle 8"/>
          <p:cNvSpPr/>
          <p:nvPr/>
        </p:nvSpPr>
        <p:spPr>
          <a:xfrm>
            <a:off x="5465311" y="3773710"/>
            <a:ext cx="1157968" cy="99604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Isaac</a:t>
            </a:r>
            <a:endParaRPr lang="en-US" dirty="0"/>
          </a:p>
        </p:txBody>
      </p:sp>
      <p:sp>
        <p:nvSpPr>
          <p:cNvPr id="10" name="Right Arrow 9"/>
          <p:cNvSpPr/>
          <p:nvPr/>
        </p:nvSpPr>
        <p:spPr>
          <a:xfrm>
            <a:off x="1908402" y="4100180"/>
            <a:ext cx="685800" cy="408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6843032" y="4067623"/>
            <a:ext cx="685800" cy="408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748585" y="3779303"/>
            <a:ext cx="1157968" cy="99604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Jacob</a:t>
            </a:r>
            <a:endParaRPr lang="en-US" dirty="0"/>
          </a:p>
        </p:txBody>
      </p:sp>
    </p:spTree>
    <p:extLst>
      <p:ext uri="{BB962C8B-B14F-4D97-AF65-F5344CB8AC3E}">
        <p14:creationId xmlns:p14="http://schemas.microsoft.com/office/powerpoint/2010/main" val="4228082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C30027"/>
                </a:solidFill>
                <a:latin typeface="Arial" panose="020B0604020202020204" pitchFamily="34" charset="0"/>
                <a:cs typeface="Arial" panose="020B0604020202020204" pitchFamily="34" charset="0"/>
              </a:rPr>
              <a:t>“Treachery and Trickery:</a:t>
            </a:r>
            <a:br>
              <a:rPr lang="en-US" sz="3600" b="1" dirty="0" smtClean="0">
                <a:solidFill>
                  <a:srgbClr val="C30027"/>
                </a:solidFill>
                <a:latin typeface="Arial" panose="020B0604020202020204" pitchFamily="34" charset="0"/>
                <a:cs typeface="Arial" panose="020B0604020202020204" pitchFamily="34" charset="0"/>
              </a:rPr>
            </a:br>
            <a:r>
              <a:rPr lang="en-US" sz="3600" b="1" dirty="0" smtClean="0">
                <a:solidFill>
                  <a:srgbClr val="C30027"/>
                </a:solidFill>
                <a:latin typeface="Arial" panose="020B0604020202020204" pitchFamily="34" charset="0"/>
                <a:cs typeface="Arial" panose="020B0604020202020204" pitchFamily="34" charset="0"/>
              </a:rPr>
              <a:t>Twin Steals Inheritance!”</a:t>
            </a:r>
            <a:br>
              <a:rPr lang="en-US" sz="3600" b="1" dirty="0" smtClean="0">
                <a:solidFill>
                  <a:srgbClr val="C30027"/>
                </a:solidFill>
                <a:latin typeface="Arial" panose="020B0604020202020204" pitchFamily="34" charset="0"/>
                <a:cs typeface="Arial" panose="020B0604020202020204" pitchFamily="34" charset="0"/>
              </a:rPr>
            </a:br>
            <a:r>
              <a:rPr lang="en-US" sz="2000" b="1" dirty="0" smtClean="0">
                <a:solidFill>
                  <a:srgbClr val="A6A6A6"/>
                </a:solidFill>
                <a:latin typeface="Arial" panose="020B0604020202020204" pitchFamily="34" charset="0"/>
                <a:cs typeface="Arial" panose="020B0604020202020204" pitchFamily="34" charset="0"/>
              </a:rPr>
              <a:t>(Genesis, Chapter 27)</a:t>
            </a:r>
            <a:endParaRPr lang="en-US" sz="2000" b="1" dirty="0">
              <a:solidFill>
                <a:srgbClr val="A6A6A6"/>
              </a:solidFill>
              <a:latin typeface="Arial" panose="020B0604020202020204" pitchFamily="34" charset="0"/>
              <a:cs typeface="Arial" panose="020B0604020202020204" pitchFamily="34" charset="0"/>
            </a:endParaRPr>
          </a:p>
        </p:txBody>
      </p:sp>
      <p:sp>
        <p:nvSpPr>
          <p:cNvPr id="5" name="TextBox 4"/>
          <p:cNvSpPr txBox="1"/>
          <p:nvPr/>
        </p:nvSpPr>
        <p:spPr>
          <a:xfrm>
            <a:off x="457200" y="2089945"/>
            <a:ext cx="5006934" cy="280076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In the time of the patriarchs, the son who received the father’s blessing would take over leadership of the family and inherit all the family’s belongings after the father’s death.</a:t>
            </a: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Esau was Isaac’s firstborn son and the rightful recipient of Isaac’s inheritance and his blessing. </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7330911" y="5343774"/>
            <a:ext cx="1535998"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Techin24/www.istockphoto.com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8-iStock_00002919827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8043" y="1568103"/>
            <a:ext cx="3194957" cy="3826059"/>
          </a:xfrm>
          <a:prstGeom prst="rect">
            <a:avLst/>
          </a:prstGeom>
        </p:spPr>
      </p:pic>
    </p:spTree>
    <p:extLst>
      <p:ext uri="{BB962C8B-B14F-4D97-AF65-F5344CB8AC3E}">
        <p14:creationId xmlns:p14="http://schemas.microsoft.com/office/powerpoint/2010/main" val="324618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noFill/>
        </p:spPr>
        <p:txBody>
          <a:bodyPr>
            <a:normAutofit fontScale="90000"/>
          </a:bodyPr>
          <a:lstStyle/>
          <a:p>
            <a:pPr>
              <a:lnSpc>
                <a:spcPct val="110000"/>
              </a:lnSpc>
            </a:pPr>
            <a:r>
              <a:rPr lang="en-US" sz="3600" b="1" dirty="0" smtClean="0">
                <a:solidFill>
                  <a:srgbClr val="C30027"/>
                </a:solidFill>
                <a:latin typeface="Arial" panose="020B0604020202020204" pitchFamily="34" charset="0"/>
                <a:cs typeface="Arial" panose="020B0604020202020204" pitchFamily="34" charset="0"/>
              </a:rPr>
              <a:t>“Treachery and Trickery:</a:t>
            </a:r>
            <a:br>
              <a:rPr lang="en-US" sz="3600" b="1" dirty="0" smtClean="0">
                <a:solidFill>
                  <a:srgbClr val="C30027"/>
                </a:solidFill>
                <a:latin typeface="Arial" panose="020B0604020202020204" pitchFamily="34" charset="0"/>
                <a:cs typeface="Arial" panose="020B0604020202020204" pitchFamily="34" charset="0"/>
              </a:rPr>
            </a:br>
            <a:r>
              <a:rPr lang="en-US" sz="3600" b="1" dirty="0" smtClean="0">
                <a:solidFill>
                  <a:srgbClr val="C30027"/>
                </a:solidFill>
                <a:latin typeface="Arial" panose="020B0604020202020204" pitchFamily="34" charset="0"/>
                <a:cs typeface="Arial" panose="020B0604020202020204" pitchFamily="34" charset="0"/>
              </a:rPr>
              <a:t>Twin Steals Inheritance!”</a:t>
            </a:r>
            <a:br>
              <a:rPr lang="en-US" sz="3600" b="1" dirty="0" smtClean="0">
                <a:solidFill>
                  <a:srgbClr val="C30027"/>
                </a:solidFill>
                <a:latin typeface="Arial" panose="020B0604020202020204" pitchFamily="34" charset="0"/>
                <a:cs typeface="Arial" panose="020B0604020202020204" pitchFamily="34" charset="0"/>
              </a:rPr>
            </a:br>
            <a:r>
              <a:rPr lang="en-US" sz="2000" b="1" dirty="0" smtClean="0">
                <a:solidFill>
                  <a:srgbClr val="A6A6A6"/>
                </a:solidFill>
                <a:latin typeface="Arial" panose="020B0604020202020204" pitchFamily="34" charset="0"/>
                <a:cs typeface="Arial" panose="020B0604020202020204" pitchFamily="34" charset="0"/>
              </a:rPr>
              <a:t>(Genesis, Chapter 27)</a:t>
            </a:r>
            <a:endParaRPr lang="en-US" sz="2000" b="1" dirty="0">
              <a:solidFill>
                <a:srgbClr val="A6A6A6"/>
              </a:solidFill>
              <a:latin typeface="Arial" panose="020B0604020202020204" pitchFamily="34" charset="0"/>
              <a:cs typeface="Arial" panose="020B0604020202020204" pitchFamily="34" charset="0"/>
            </a:endParaRPr>
          </a:p>
        </p:txBody>
      </p:sp>
      <p:sp>
        <p:nvSpPr>
          <p:cNvPr id="6" name="TextBox 5"/>
          <p:cNvSpPr txBox="1"/>
          <p:nvPr/>
        </p:nvSpPr>
        <p:spPr>
          <a:xfrm>
            <a:off x="4667827" y="1948695"/>
            <a:ext cx="3901331" cy="3203441"/>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Rebecca, Jacob and Esau’s mother, favored Jacob and helped Jacob trick her husband into giving his blessing to Jacob instead of Esau.</a:t>
            </a:r>
            <a:endParaRPr lang="en-US" sz="2200" dirty="0">
              <a:latin typeface="Arial" panose="020B0604020202020204" pitchFamily="34" charset="0"/>
              <a:cs typeface="Arial" panose="020B0604020202020204" pitchFamily="34" charset="0"/>
            </a:endParaRPr>
          </a:p>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Jacob received Isaac’s blessing and Esau was left with nothing. </a:t>
            </a:r>
            <a:endParaRPr lang="en-US" sz="2200" dirty="0">
              <a:latin typeface="Arial" panose="020B0604020202020204" pitchFamily="34" charset="0"/>
              <a:cs typeface="Arial" panose="020B0604020202020204" pitchFamily="34" charset="0"/>
            </a:endParaRPr>
          </a:p>
        </p:txBody>
      </p:sp>
      <p:sp>
        <p:nvSpPr>
          <p:cNvPr id="8" name="Rectangle 7"/>
          <p:cNvSpPr/>
          <p:nvPr/>
        </p:nvSpPr>
        <p:spPr>
          <a:xfrm>
            <a:off x="486664" y="4887962"/>
            <a:ext cx="4572000" cy="200055"/>
          </a:xfrm>
          <a:prstGeom prst="rect">
            <a:avLst/>
          </a:prstGeom>
        </p:spPr>
        <p:txBody>
          <a:bodyPr wrap="square">
            <a:spAutoFit/>
          </a:bodyPr>
          <a:lstStyle/>
          <a:p>
            <a:r>
              <a:rPr lang="en-US" sz="700" dirty="0" smtClean="0">
                <a:solidFill>
                  <a:srgbClr val="A6A6A6"/>
                </a:solidFill>
                <a:latin typeface="Arial" panose="020B0604020202020204" pitchFamily="34" charset="0"/>
                <a:cs typeface="Arial" panose="020B0604020202020204" pitchFamily="34" charset="0"/>
              </a:rPr>
              <a:t>© BibleArtLibrary/www.istockphotos.com</a:t>
            </a:r>
            <a:endParaRPr lang="en-US" sz="700" dirty="0">
              <a:solidFill>
                <a:srgbClr val="A6A6A6"/>
              </a:solidFill>
              <a:latin typeface="Arial" panose="020B0604020202020204" pitchFamily="34" charset="0"/>
              <a:cs typeface="Arial" panose="020B0604020202020204" pitchFamily="34" charset="0"/>
            </a:endParaRPr>
          </a:p>
        </p:txBody>
      </p:sp>
      <p:pic>
        <p:nvPicPr>
          <p:cNvPr id="9" name="Picture 8" descr="S9-iStock_000025574883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2254776"/>
            <a:ext cx="3619500" cy="2633186"/>
          </a:xfrm>
          <a:prstGeom prst="rect">
            <a:avLst/>
          </a:prstGeom>
        </p:spPr>
      </p:pic>
    </p:spTree>
    <p:extLst>
      <p:ext uri="{BB962C8B-B14F-4D97-AF65-F5344CB8AC3E}">
        <p14:creationId xmlns:p14="http://schemas.microsoft.com/office/powerpoint/2010/main" val="367404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800" b="1" dirty="0" smtClean="0">
                <a:solidFill>
                  <a:srgbClr val="0A5598"/>
                </a:solidFill>
                <a:latin typeface="Arial" panose="020B0604020202020204" pitchFamily="34" charset="0"/>
                <a:cs typeface="Arial" panose="020B0604020202020204" pitchFamily="34" charset="0"/>
              </a:rPr>
              <a:t>“Jacob Tricked, Marries Wrong Sister!</a:t>
            </a:r>
            <a:r>
              <a:rPr lang="en-US" sz="3300" b="1" dirty="0" smtClean="0">
                <a:solidFill>
                  <a:srgbClr val="0A5598"/>
                </a:solidFill>
                <a:latin typeface="Arial" panose="020B0604020202020204" pitchFamily="34" charset="0"/>
                <a:cs typeface="Arial" panose="020B0604020202020204" pitchFamily="34" charset="0"/>
              </a:rPr>
              <a:t/>
            </a:r>
            <a:br>
              <a:rPr lang="en-US" sz="33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 (Genesis 28:1</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5, 29:1</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30)</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757793" y="1684926"/>
            <a:ext cx="7628413" cy="1079343"/>
          </a:xfrm>
        </p:spPr>
        <p:txBody>
          <a:bodyPr>
            <a:normAutofit/>
          </a:bodyPr>
          <a:lstStyle/>
          <a:p>
            <a:pPr marL="0" indent="0">
              <a:buNone/>
            </a:pPr>
            <a:r>
              <a:rPr lang="en-US" sz="2600" dirty="0" smtClean="0">
                <a:latin typeface="Arial" panose="020B0604020202020204" pitchFamily="34" charset="0"/>
                <a:cs typeface="Arial" panose="020B0604020202020204" pitchFamily="34" charset="0"/>
              </a:rPr>
              <a:t>Jacob, the deceiver, was himself deceived, but he persevered to marry both Leah and Rachel. </a:t>
            </a:r>
            <a:endParaRPr lang="en-US" sz="2600" dirty="0">
              <a:latin typeface="Arial" panose="020B0604020202020204" pitchFamily="34" charset="0"/>
              <a:cs typeface="Arial" panose="020B0604020202020204" pitchFamily="34" charset="0"/>
            </a:endParaRPr>
          </a:p>
        </p:txBody>
      </p:sp>
      <p:pic>
        <p:nvPicPr>
          <p:cNvPr id="13" name="Picture 12" descr="S10-iStock_000008070597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793" y="2540000"/>
            <a:ext cx="4528040" cy="3018693"/>
          </a:xfrm>
          <a:prstGeom prst="rect">
            <a:avLst/>
          </a:prstGeom>
        </p:spPr>
      </p:pic>
      <p:sp>
        <p:nvSpPr>
          <p:cNvPr id="12" name="Rectangle 11"/>
          <p:cNvSpPr/>
          <p:nvPr/>
        </p:nvSpPr>
        <p:spPr>
          <a:xfrm>
            <a:off x="1155282" y="5306408"/>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PhotonStock/www.istockphoto.com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4" name="Picture 13" descr="S10-iStock_000008070597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8665" y="2540000"/>
            <a:ext cx="4528040" cy="3018693"/>
          </a:xfrm>
          <a:prstGeom prst="rect">
            <a:avLst/>
          </a:prstGeom>
        </p:spPr>
      </p:pic>
      <p:sp>
        <p:nvSpPr>
          <p:cNvPr id="15" name="TextBox 14"/>
          <p:cNvSpPr txBox="1"/>
          <p:nvPr/>
        </p:nvSpPr>
        <p:spPr>
          <a:xfrm>
            <a:off x="1460502" y="4692101"/>
            <a:ext cx="2781855" cy="369332"/>
          </a:xfrm>
          <a:prstGeom prst="rect">
            <a:avLst/>
          </a:prstGeom>
          <a:noFill/>
        </p:spPr>
        <p:txBody>
          <a:bodyPr wrap="square" rtlCol="0">
            <a:spAutoFit/>
          </a:bodyPr>
          <a:lstStyle/>
          <a:p>
            <a:pPr algn="ctr"/>
            <a:r>
              <a:rPr lang="en-US" sz="1800" dirty="0" smtClean="0">
                <a:latin typeface="Arial"/>
                <a:cs typeface="Arial"/>
              </a:rPr>
              <a:t>Jacob and Leah</a:t>
            </a:r>
            <a:endParaRPr lang="en-US" sz="1800" dirty="0">
              <a:latin typeface="Arial"/>
              <a:cs typeface="Arial"/>
            </a:endParaRPr>
          </a:p>
        </p:txBody>
      </p:sp>
      <p:sp>
        <p:nvSpPr>
          <p:cNvPr id="16" name="TextBox 15"/>
          <p:cNvSpPr txBox="1"/>
          <p:nvPr/>
        </p:nvSpPr>
        <p:spPr>
          <a:xfrm>
            <a:off x="5223251" y="4692101"/>
            <a:ext cx="2781855" cy="369332"/>
          </a:xfrm>
          <a:prstGeom prst="rect">
            <a:avLst/>
          </a:prstGeom>
          <a:noFill/>
        </p:spPr>
        <p:txBody>
          <a:bodyPr wrap="square" rtlCol="0">
            <a:spAutoFit/>
          </a:bodyPr>
          <a:lstStyle/>
          <a:p>
            <a:pPr algn="ctr"/>
            <a:r>
              <a:rPr lang="en-US" sz="1800" dirty="0" smtClean="0">
                <a:latin typeface="Arial"/>
                <a:cs typeface="Arial"/>
              </a:rPr>
              <a:t>Jacob and Rachel</a:t>
            </a:r>
            <a:endParaRPr lang="en-US" sz="1800" dirty="0">
              <a:latin typeface="Arial"/>
              <a:cs typeface="Arial"/>
            </a:endParaRPr>
          </a:p>
        </p:txBody>
      </p:sp>
    </p:spTree>
    <p:extLst>
      <p:ext uri="{BB962C8B-B14F-4D97-AF65-F5344CB8AC3E}">
        <p14:creationId xmlns:p14="http://schemas.microsoft.com/office/powerpoint/2010/main" val="290368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800" b="1" dirty="0" smtClean="0">
                <a:solidFill>
                  <a:srgbClr val="0A5598"/>
                </a:solidFill>
                <a:latin typeface="Arial" panose="020B0604020202020204" pitchFamily="34" charset="0"/>
                <a:cs typeface="Arial" panose="020B0604020202020204" pitchFamily="34" charset="0"/>
              </a:rPr>
              <a:t>“Jacob Tricked, Marries Wrong Sister!</a:t>
            </a:r>
            <a:r>
              <a:rPr lang="en-US" sz="3300" b="1" dirty="0" smtClean="0">
                <a:solidFill>
                  <a:srgbClr val="0A5598"/>
                </a:solidFill>
                <a:latin typeface="Arial" panose="020B0604020202020204" pitchFamily="34" charset="0"/>
                <a:cs typeface="Arial" panose="020B0604020202020204" pitchFamily="34" charset="0"/>
              </a:rPr>
              <a:t/>
            </a:r>
            <a:br>
              <a:rPr lang="en-US" sz="33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 (Genesis 28:1</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5, 29:1</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30)</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617736" y="1857104"/>
            <a:ext cx="3391684" cy="3541995"/>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Jacob traveled back</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to the home of his grandfather in order</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to find a wife. Jacob immediately fell in love with Rachel.</a:t>
            </a:r>
            <a:endParaRPr lang="en-US" sz="2200" dirty="0">
              <a:latin typeface="Arial" panose="020B0604020202020204" pitchFamily="34" charset="0"/>
              <a:cs typeface="Arial" panose="020B0604020202020204" pitchFamily="34" charset="0"/>
            </a:endParaRPr>
          </a:p>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Jacob worked for seven years to marry his Uncle Laban’s daughter, Rachel. </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3933327" y="4716140"/>
            <a:ext cx="4572000" cy="200055"/>
          </a:xfrm>
          <a:prstGeom prst="rect">
            <a:avLst/>
          </a:prstGeom>
        </p:spPr>
        <p:txBody>
          <a:bodyPr>
            <a:spAutoFit/>
          </a:bodyPr>
          <a:lstStyle/>
          <a:p>
            <a:pPr algn="r"/>
            <a:r>
              <a:rPr lang="en-US" sz="700" dirty="0" smtClean="0">
                <a:solidFill>
                  <a:srgbClr val="A6A6A6"/>
                </a:solidFill>
                <a:latin typeface="Arial" panose="020B0604020202020204" pitchFamily="34" charset="0"/>
                <a:cs typeface="Arial" panose="020B0604020202020204" pitchFamily="34" charset="0"/>
              </a:rPr>
              <a:t>© alexeyrumyantsev/www.istockphoto.com </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11-iStock_00003770565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2245" y="2207231"/>
            <a:ext cx="4039930" cy="2511307"/>
          </a:xfrm>
          <a:prstGeom prst="rect">
            <a:avLst/>
          </a:prstGeom>
        </p:spPr>
      </p:pic>
    </p:spTree>
    <p:extLst>
      <p:ext uri="{BB962C8B-B14F-4D97-AF65-F5344CB8AC3E}">
        <p14:creationId xmlns:p14="http://schemas.microsoft.com/office/powerpoint/2010/main" val="144195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800" b="1" dirty="0" smtClean="0">
                <a:solidFill>
                  <a:srgbClr val="0A5598"/>
                </a:solidFill>
                <a:latin typeface="Arial" panose="020B0604020202020204" pitchFamily="34" charset="0"/>
                <a:cs typeface="Arial" panose="020B0604020202020204" pitchFamily="34" charset="0"/>
              </a:rPr>
              <a:t>“Jacob Tricked, Marries Wrong Sister!</a:t>
            </a:r>
            <a:r>
              <a:rPr lang="en-US" sz="3300" b="1" dirty="0" smtClean="0">
                <a:solidFill>
                  <a:srgbClr val="0A5598"/>
                </a:solidFill>
                <a:latin typeface="Arial" panose="020B0604020202020204" pitchFamily="34" charset="0"/>
                <a:cs typeface="Arial" panose="020B0604020202020204" pitchFamily="34" charset="0"/>
              </a:rPr>
              <a:t/>
            </a:r>
            <a:br>
              <a:rPr lang="en-US" sz="33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 (Genesis 28:1</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5, 29:1</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30)</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5"/>
          <p:cNvSpPr>
            <a:spLocks noGrp="1"/>
          </p:cNvSpPr>
          <p:nvPr>
            <p:ph idx="1"/>
          </p:nvPr>
        </p:nvSpPr>
        <p:spPr>
          <a:xfrm>
            <a:off x="491439" y="1610175"/>
            <a:ext cx="8229600" cy="4525963"/>
          </a:xfrm>
        </p:spPr>
        <p:txBody>
          <a:bodyPr>
            <a:normAutofit/>
          </a:bodyPr>
          <a:lstStyle/>
          <a:p>
            <a:r>
              <a:rPr lang="en-US" sz="2200" dirty="0" smtClean="0">
                <a:latin typeface="Arial" panose="020B0604020202020204" pitchFamily="34" charset="0"/>
                <a:cs typeface="Arial" panose="020B0604020202020204" pitchFamily="34" charset="0"/>
              </a:rPr>
              <a:t>Laban tricked Jacob into marrying Leah.</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sz="30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Jacob worked seven more years to marry Rachel as well. </a:t>
            </a:r>
            <a:endParaRPr lang="en-US" sz="2200" dirty="0">
              <a:latin typeface="Arial" panose="020B0604020202020204" pitchFamily="34" charset="0"/>
              <a:cs typeface="Arial" panose="020B0604020202020204" pitchFamily="34" charset="0"/>
            </a:endParaRPr>
          </a:p>
        </p:txBody>
      </p:sp>
      <p:sp>
        <p:nvSpPr>
          <p:cNvPr id="7" name="TextBox 6"/>
          <p:cNvSpPr txBox="1"/>
          <p:nvPr/>
        </p:nvSpPr>
        <p:spPr>
          <a:xfrm rot="819706">
            <a:off x="6189320" y="2967448"/>
            <a:ext cx="1363020" cy="461665"/>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Leah?</a:t>
            </a:r>
            <a:endParaRPr lang="en-US" b="1" dirty="0">
              <a:latin typeface="Arial" panose="020B0604020202020204" pitchFamily="34" charset="0"/>
              <a:cs typeface="Arial" panose="020B0604020202020204" pitchFamily="34" charset="0"/>
            </a:endParaRPr>
          </a:p>
        </p:txBody>
      </p:sp>
      <p:sp>
        <p:nvSpPr>
          <p:cNvPr id="8" name="TextBox 7"/>
          <p:cNvSpPr txBox="1"/>
          <p:nvPr/>
        </p:nvSpPr>
        <p:spPr>
          <a:xfrm rot="20313031">
            <a:off x="885674" y="3075660"/>
            <a:ext cx="1624078" cy="461665"/>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Rachel?</a:t>
            </a:r>
            <a:endParaRPr lang="en-US" b="1" dirty="0">
              <a:latin typeface="Arial" panose="020B0604020202020204" pitchFamily="34" charset="0"/>
              <a:cs typeface="Arial" panose="020B0604020202020204" pitchFamily="34" charset="0"/>
            </a:endParaRPr>
          </a:p>
        </p:txBody>
      </p:sp>
      <p:sp>
        <p:nvSpPr>
          <p:cNvPr id="9" name="Rectangle 8"/>
          <p:cNvSpPr/>
          <p:nvPr/>
        </p:nvSpPr>
        <p:spPr>
          <a:xfrm>
            <a:off x="2168568" y="4640150"/>
            <a:ext cx="4572000" cy="200055"/>
          </a:xfrm>
          <a:prstGeom prst="rect">
            <a:avLst/>
          </a:prstGeom>
        </p:spPr>
        <p:txBody>
          <a:bodyPr>
            <a:spAutoFit/>
          </a:bodyPr>
          <a:lstStyle/>
          <a:p>
            <a:pPr algn="ctr"/>
            <a:r>
              <a:rPr lang="en-US" sz="700" dirty="0" smtClean="0">
                <a:solidFill>
                  <a:srgbClr val="A6A6A6"/>
                </a:solidFill>
                <a:latin typeface="Arial" panose="020B0604020202020204" pitchFamily="34" charset="0"/>
                <a:cs typeface="Arial" panose="020B0604020202020204" pitchFamily="34" charset="0"/>
              </a:rPr>
              <a:t>© InaPandora/www.shutterstock.com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10" name="Picture 9" descr="S12-shutterstock_15313413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922" y="2259874"/>
            <a:ext cx="3601621" cy="2401080"/>
          </a:xfrm>
          <a:prstGeom prst="rect">
            <a:avLst/>
          </a:prstGeom>
        </p:spPr>
      </p:pic>
    </p:spTree>
    <p:extLst>
      <p:ext uri="{BB962C8B-B14F-4D97-AF65-F5344CB8AC3E}">
        <p14:creationId xmlns:p14="http://schemas.microsoft.com/office/powerpoint/2010/main" val="19599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178D34"/>
                </a:solidFill>
                <a:latin typeface="Arial" panose="020B0604020202020204" pitchFamily="34" charset="0"/>
                <a:cs typeface="Arial" panose="020B0604020202020204" pitchFamily="34" charset="0"/>
              </a:rPr>
              <a:t>“Joseph Sold into Slavery and Then Appointed Governor of Egypt!” </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(Genesis 37:12</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36 and Chapter 41)</a:t>
            </a:r>
            <a:endParaRPr lang="en-US" sz="1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4044462" y="2585775"/>
            <a:ext cx="3690257" cy="193899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Joseph was made governor over all of Egypt because God gave him the gift of interpreting dreams.</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1057655" y="5255846"/>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PeterHermesFurian/www.shutterstock.com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3-shutterstock_211163719.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9" y="1898826"/>
            <a:ext cx="2353417" cy="3399692"/>
          </a:xfrm>
          <a:prstGeom prst="rect">
            <a:avLst/>
          </a:prstGeom>
        </p:spPr>
      </p:pic>
    </p:spTree>
    <p:extLst>
      <p:ext uri="{BB962C8B-B14F-4D97-AF65-F5344CB8AC3E}">
        <p14:creationId xmlns:p14="http://schemas.microsoft.com/office/powerpoint/2010/main" val="91357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178D34"/>
                </a:solidFill>
                <a:latin typeface="Arial" panose="020B0604020202020204" pitchFamily="34" charset="0"/>
                <a:cs typeface="Arial" panose="020B0604020202020204" pitchFamily="34" charset="0"/>
              </a:rPr>
              <a:t>“Joseph Sold into Slavery and Then Appointed Governor of Egypt!” </a:t>
            </a:r>
            <a:r>
              <a:rPr lang="en-US" sz="3600" b="1" dirty="0" smtClean="0">
                <a:solidFill>
                  <a:srgbClr val="C30027"/>
                </a:solidFill>
                <a:latin typeface="Arial" panose="020B0604020202020204" pitchFamily="34" charset="0"/>
                <a:cs typeface="Arial" panose="020B0604020202020204" pitchFamily="34" charset="0"/>
              </a:rPr>
              <a:t/>
            </a:r>
            <a:br>
              <a:rPr lang="en-US" sz="3600" b="1" dirty="0" smtClean="0">
                <a:solidFill>
                  <a:srgbClr val="C30027"/>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(Genesis 37:12</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36 and Chapter 41)</a:t>
            </a:r>
            <a:endParaRPr lang="en-US" sz="12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457201" y="1842999"/>
            <a:ext cx="4883726" cy="3606115"/>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Out of jealousy Joseph’s brothers sold him into slavery and he ended up in jail in Egypt. </a:t>
            </a:r>
          </a:p>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Joseph was taken to Pharaoh and was able to accurately interpret Pharaoh’s dreams.</a:t>
            </a:r>
          </a:p>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Joseph was made governor of Egypt to rule over Egypt during seven years of abundance and seven years of famine. </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6861095" y="5209904"/>
            <a:ext cx="1423788"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Nicku/www.shutterstock.com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14-shutterstock_9712763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0073" y="1786356"/>
            <a:ext cx="2782044" cy="3459721"/>
          </a:xfrm>
          <a:prstGeom prst="rect">
            <a:avLst/>
          </a:prstGeom>
        </p:spPr>
      </p:pic>
    </p:spTree>
    <p:extLst>
      <p:ext uri="{BB962C8B-B14F-4D97-AF65-F5344CB8AC3E}">
        <p14:creationId xmlns:p14="http://schemas.microsoft.com/office/powerpoint/2010/main" val="360762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Arial" panose="020B0604020202020204" pitchFamily="34" charset="0"/>
                <a:cs typeface="Arial" panose="020B0604020202020204" pitchFamily="34" charset="0"/>
              </a:rPr>
              <a:t>The</a:t>
            </a:r>
            <a:r>
              <a:rPr lang="en-US" sz="2400" dirty="0" smtClean="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Old</a:t>
            </a:r>
            <a:r>
              <a:rPr lang="en-US" sz="6600" b="1" dirty="0" smtClean="0">
                <a:solidFill>
                  <a:srgbClr val="314BCD"/>
                </a:solidFill>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Testament</a:t>
            </a:r>
            <a:r>
              <a:rPr lang="en-US" sz="6600" b="1" dirty="0" smtClean="0">
                <a:solidFill>
                  <a:srgbClr val="314BCD"/>
                </a:solidFill>
                <a:latin typeface="Arial" panose="020B0604020202020204" pitchFamily="34" charset="0"/>
                <a:cs typeface="Arial" panose="020B0604020202020204" pitchFamily="34" charset="0"/>
              </a:rPr>
              <a:t> </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3425506" y="1386838"/>
            <a:ext cx="4865471"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the </a:t>
            </a:r>
            <a:r>
              <a:rPr lang="en-US" sz="8000" b="1" dirty="0" smtClean="0">
                <a:solidFill>
                  <a:srgbClr val="C30027"/>
                </a:solidFill>
                <a:latin typeface="Arial" panose="020B0604020202020204" pitchFamily="34" charset="0"/>
                <a:cs typeface="Arial" panose="020B0604020202020204" pitchFamily="34" charset="0"/>
              </a:rPr>
              <a:t>Trinity</a:t>
            </a:r>
            <a:endParaRPr lang="en-US" sz="8000" b="1" dirty="0">
              <a:solidFill>
                <a:srgbClr val="C30027"/>
              </a:solidFill>
            </a:endParaRPr>
          </a:p>
        </p:txBody>
      </p:sp>
      <p:sp>
        <p:nvSpPr>
          <p:cNvPr id="8" name="Rectangle 7"/>
          <p:cNvSpPr/>
          <p:nvPr/>
        </p:nvSpPr>
        <p:spPr>
          <a:xfrm>
            <a:off x="595545" y="2784678"/>
            <a:ext cx="3403978" cy="25975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178D34"/>
                </a:solidFill>
                <a:latin typeface="Arial" panose="020B0604020202020204" pitchFamily="34" charset="0"/>
                <a:cs typeface="Arial" panose="020B0604020202020204" pitchFamily="34" charset="0"/>
              </a:rPr>
              <a:t>Chapter </a:t>
            </a:r>
            <a:r>
              <a:rPr lang="en-US" sz="2000" dirty="0" smtClean="0">
                <a:solidFill>
                  <a:srgbClr val="178D34"/>
                </a:solidFill>
                <a:latin typeface="Arial" panose="020B0604020202020204" pitchFamily="34" charset="0"/>
                <a:cs typeface="Arial" panose="020B0604020202020204" pitchFamily="34" charset="0"/>
              </a:rPr>
              <a:t>A</a:t>
            </a:r>
            <a:endParaRPr lang="en-US" sz="2000" dirty="0">
              <a:solidFill>
                <a:srgbClr val="178D34"/>
              </a:solidFill>
              <a:latin typeface="Arial" panose="020B0604020202020204" pitchFamily="34" charset="0"/>
              <a:cs typeface="Arial" panose="020B0604020202020204" pitchFamily="34" charset="0"/>
            </a:endParaRPr>
          </a:p>
          <a:p>
            <a:pPr algn="ctr"/>
            <a:r>
              <a:rPr lang="en-US" sz="3600" dirty="0" smtClean="0">
                <a:solidFill>
                  <a:srgbClr val="178D34"/>
                </a:solidFill>
                <a:latin typeface="Arial" panose="020B0604020202020204" pitchFamily="34" charset="0"/>
                <a:cs typeface="Arial" panose="020B0604020202020204" pitchFamily="34" charset="0"/>
              </a:rPr>
              <a:t>The Bible:</a:t>
            </a:r>
            <a:br>
              <a:rPr lang="en-US" sz="3600" dirty="0" smtClean="0">
                <a:solidFill>
                  <a:srgbClr val="178D34"/>
                </a:solidFill>
                <a:latin typeface="Arial" panose="020B0604020202020204" pitchFamily="34" charset="0"/>
                <a:cs typeface="Arial" panose="020B0604020202020204" pitchFamily="34" charset="0"/>
              </a:rPr>
            </a:br>
            <a:r>
              <a:rPr lang="en-US" sz="3600" dirty="0" smtClean="0">
                <a:solidFill>
                  <a:srgbClr val="178D34"/>
                </a:solidFill>
                <a:latin typeface="Arial" panose="020B0604020202020204" pitchFamily="34" charset="0"/>
                <a:cs typeface="Arial" panose="020B0604020202020204" pitchFamily="34" charset="0"/>
              </a:rPr>
              <a:t>The</a:t>
            </a:r>
          </a:p>
          <a:p>
            <a:pPr algn="ctr"/>
            <a:r>
              <a:rPr lang="en-US" sz="3600" dirty="0" smtClean="0">
                <a:solidFill>
                  <a:srgbClr val="178D34"/>
                </a:solidFill>
                <a:latin typeface="Arial" panose="020B0604020202020204" pitchFamily="34" charset="0"/>
                <a:cs typeface="Arial" panose="020B0604020202020204" pitchFamily="34" charset="0"/>
              </a:rPr>
              <a:t>Patriarchs</a:t>
            </a:r>
            <a:endParaRPr lang="en-US" sz="3600" dirty="0">
              <a:solidFill>
                <a:srgbClr val="178D34"/>
              </a:solidFill>
              <a:latin typeface="Arial" panose="020B0604020202020204" pitchFamily="34" charset="0"/>
              <a:cs typeface="Arial" panose="020B0604020202020204" pitchFamily="34" charset="0"/>
            </a:endParaRPr>
          </a:p>
        </p:txBody>
      </p:sp>
      <p:sp>
        <p:nvSpPr>
          <p:cNvPr id="10" name="Rectangle 9"/>
          <p:cNvSpPr/>
          <p:nvPr/>
        </p:nvSpPr>
        <p:spPr>
          <a:xfrm>
            <a:off x="3953960" y="5256571"/>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milanklusacek/www.istockphoto.com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1" name="Picture 10" descr="S2-iStock_000007264337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9164" y="2831972"/>
            <a:ext cx="3671452" cy="2447635"/>
          </a:xfrm>
          <a:prstGeom prst="rect">
            <a:avLst/>
          </a:prstGeom>
        </p:spPr>
      </p:pic>
    </p:spTree>
    <p:extLst>
      <p:ext uri="{BB962C8B-B14F-4D97-AF65-F5344CB8AC3E}">
        <p14:creationId xmlns:p14="http://schemas.microsoft.com/office/powerpoint/2010/main" val="21090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r>
              <a:rPr lang="en-US" sz="3800" b="1" dirty="0" smtClean="0">
                <a:latin typeface="Arial" panose="020B0604020202020204" pitchFamily="34" charset="0"/>
                <a:cs typeface="Arial" panose="020B0604020202020204" pitchFamily="34" charset="0"/>
              </a:rPr>
              <a:t>Chapter Summary</a:t>
            </a:r>
            <a:br>
              <a:rPr lang="en-US" sz="3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The Bible: The Patriarchs</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4045617" y="1708520"/>
            <a:ext cx="4837356" cy="3785652"/>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role of the patriarchs of God’s Chosen People, the Israelites, is important. The patriarchs’ story begins with God’s call to Abraham and Abraham’s trust in God, and continues with God’s blessing extended to Isaac, and then to Jacob, and finally to Joseph. Through the joys and challenges of life—sibling rivalry, love and marriage, and dreams—God continues to act on behalf of his Chosen People to bring about the unfolding of salvation history.</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259846" y="4536874"/>
            <a:ext cx="4572000" cy="200055"/>
          </a:xfrm>
          <a:prstGeom prst="rect">
            <a:avLst/>
          </a:prstGeom>
        </p:spPr>
        <p:txBody>
          <a:bodyPr>
            <a:spAutoFit/>
          </a:bodyPr>
          <a:lstStyle/>
          <a:p>
            <a:r>
              <a:rPr lang="en-US" sz="700" dirty="0" smtClean="0">
                <a:solidFill>
                  <a:srgbClr val="A6A6A6"/>
                </a:solidFill>
                <a:latin typeface="Arial" panose="020B0604020202020204" pitchFamily="34" charset="0"/>
                <a:cs typeface="Arial" panose="020B0604020202020204" pitchFamily="34" charset="0"/>
              </a:rPr>
              <a:t>© ZvonimirAtletic/www.shutterstock.com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3-shutterstock_4344196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286" y="2236884"/>
            <a:ext cx="3458713" cy="2305808"/>
          </a:xfrm>
          <a:prstGeom prst="rect">
            <a:avLst/>
          </a:prstGeom>
        </p:spPr>
      </p:pic>
    </p:spTree>
    <p:extLst>
      <p:ext uri="{BB962C8B-B14F-4D97-AF65-F5344CB8AC3E}">
        <p14:creationId xmlns:p14="http://schemas.microsoft.com/office/powerpoint/2010/main" val="29742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85616"/>
            <a:ext cx="9144000" cy="5535386"/>
          </a:xfrm>
          <a:noFill/>
        </p:spPr>
        <p:txBody>
          <a:bodyPr/>
          <a:lstStyle/>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buNone/>
            </a:pPr>
            <a:r>
              <a:rPr lang="en-US" sz="2800" dirty="0" smtClean="0">
                <a:latin typeface="Arial" panose="020B0604020202020204" pitchFamily="34" charset="0"/>
                <a:cs typeface="Arial" panose="020B0604020202020204" pitchFamily="34" charset="0"/>
              </a:rPr>
              <a:t>Imagine . . .</a:t>
            </a:r>
          </a:p>
          <a:p>
            <a:pPr algn="ctr">
              <a:buNone/>
            </a:pPr>
            <a:r>
              <a:rPr lang="en-US" sz="2800" dirty="0" smtClean="0">
                <a:latin typeface="Arial" panose="020B0604020202020204" pitchFamily="34" charset="0"/>
                <a:cs typeface="Arial" panose="020B0604020202020204" pitchFamily="34" charset="0"/>
              </a:rPr>
              <a:t>you </a:t>
            </a:r>
            <a:r>
              <a:rPr lang="en-US" sz="2800" dirty="0">
                <a:latin typeface="Arial" panose="020B0604020202020204" pitchFamily="34" charset="0"/>
                <a:cs typeface="Arial" panose="020B0604020202020204" pitchFamily="34" charset="0"/>
              </a:rPr>
              <a:t>had to leave everything behind you. Your family. Your friends. Your school. Your sports teams. Your </a:t>
            </a:r>
            <a:r>
              <a:rPr lang="en-US" sz="2800" dirty="0" smtClean="0">
                <a:latin typeface="Arial" panose="020B0604020202020204" pitchFamily="34" charset="0"/>
                <a:cs typeface="Arial" panose="020B0604020202020204" pitchFamily="34" charset="0"/>
              </a:rPr>
              <a:t>town.</a:t>
            </a:r>
            <a:endParaRPr lang="en-US" sz="2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buNone/>
            </a:pPr>
            <a:r>
              <a:rPr lang="en-US" sz="2800" dirty="0">
                <a:latin typeface="Arial" panose="020B0604020202020204" pitchFamily="34" charset="0"/>
                <a:cs typeface="Arial" panose="020B0604020202020204" pitchFamily="34" charset="0"/>
              </a:rPr>
              <a:t>And for </a:t>
            </a:r>
            <a:r>
              <a:rPr lang="en-US" sz="2800" dirty="0" smtClean="0">
                <a:latin typeface="Arial" panose="020B0604020202020204" pitchFamily="34" charset="0"/>
                <a:cs typeface="Arial" panose="020B0604020202020204" pitchFamily="34" charset="0"/>
              </a:rPr>
              <a:t>what . . . ? </a:t>
            </a: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noFill/>
        </p:spPr>
        <p:txBody>
          <a:bodyPr>
            <a:normAutofit/>
          </a:bodyPr>
          <a:lstStyle/>
          <a:p>
            <a:r>
              <a:rPr lang="en-US" sz="4200" b="1" dirty="0" smtClean="0">
                <a:solidFill>
                  <a:srgbClr val="0A5598"/>
                </a:solidFill>
                <a:latin typeface="Arial" panose="020B0604020202020204" pitchFamily="34" charset="0"/>
                <a:cs typeface="Arial" panose="020B0604020202020204" pitchFamily="34" charset="0"/>
              </a:rPr>
              <a:t>Introductory Activity</a:t>
            </a:r>
            <a:endParaRPr lang="en-US" sz="4200" b="1" dirty="0">
              <a:solidFill>
                <a:srgbClr val="0A55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728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dissolv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dissolv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538"/>
            <a:ext cx="9144000" cy="5324535"/>
          </a:xfrm>
          <a:prstGeom prst="rect">
            <a:avLst/>
          </a:prstGeom>
          <a:noFill/>
        </p:spPr>
        <p:txBody>
          <a:bodyPr wrap="square">
            <a:spAutoFit/>
          </a:bodyPr>
          <a:lstStyle/>
          <a:p>
            <a:pPr marL="457200" indent="-457200">
              <a:buFont typeface="Arial" panose="020B0604020202020204" pitchFamily="34" charset="0"/>
              <a:buChar char="•"/>
            </a:pPr>
            <a:endParaRPr lang="en-US" sz="2800" dirty="0" smtClean="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solidFill>
                <a:srgbClr val="000000"/>
              </a:solidFill>
              <a:latin typeface="Arial" panose="020B0604020202020204" pitchFamily="34" charset="0"/>
              <a:cs typeface="Arial" panose="020B0604020202020204" pitchFamily="34" charset="0"/>
            </a:endParaRPr>
          </a:p>
          <a:p>
            <a:pPr marL="457200" indent="-49213"/>
            <a:r>
              <a:rPr lang="en-US" sz="2800" dirty="0" smtClean="0">
                <a:solidFill>
                  <a:srgbClr val="000000"/>
                </a:solidFill>
                <a:latin typeface="Arial" panose="020B0604020202020204" pitchFamily="34" charset="0"/>
                <a:cs typeface="Arial" panose="020B0604020202020204" pitchFamily="34" charset="0"/>
              </a:rPr>
              <a:t>Because </a:t>
            </a:r>
            <a:r>
              <a:rPr lang="en-US" sz="2800" dirty="0">
                <a:solidFill>
                  <a:srgbClr val="000000"/>
                </a:solidFill>
                <a:latin typeface="Arial" panose="020B0604020202020204" pitchFamily="34" charset="0"/>
                <a:cs typeface="Arial" panose="020B0604020202020204" pitchFamily="34" charset="0"/>
              </a:rPr>
              <a:t>God had a different plan for your life than you had for your </a:t>
            </a:r>
            <a:r>
              <a:rPr lang="en-US" sz="2800" dirty="0" smtClean="0">
                <a:solidFill>
                  <a:srgbClr val="000000"/>
                </a:solidFill>
                <a:latin typeface="Arial" panose="020B0604020202020204" pitchFamily="34" charset="0"/>
                <a:cs typeface="Arial" panose="020B0604020202020204" pitchFamily="34" charset="0"/>
              </a:rPr>
              <a:t>own . . .</a:t>
            </a:r>
          </a:p>
          <a:p>
            <a:endParaRPr lang="en-US" sz="2800" dirty="0">
              <a:solidFill>
                <a:srgbClr val="000000"/>
              </a:solidFill>
              <a:latin typeface="Arial" panose="020B0604020202020204" pitchFamily="34" charset="0"/>
              <a:cs typeface="Arial" panose="020B0604020202020204" pitchFamily="34" charset="0"/>
            </a:endParaRPr>
          </a:p>
          <a:p>
            <a:pPr marL="457200" indent="-49213"/>
            <a:r>
              <a:rPr lang="en-US" sz="2800" dirty="0">
                <a:solidFill>
                  <a:srgbClr val="000000"/>
                </a:solidFill>
                <a:latin typeface="Arial" panose="020B0604020202020204" pitchFamily="34" charset="0"/>
                <a:cs typeface="Arial" panose="020B0604020202020204" pitchFamily="34" charset="0"/>
              </a:rPr>
              <a:t> </a:t>
            </a:r>
            <a:r>
              <a:rPr lang="en-US" sz="2800" dirty="0" smtClean="0">
                <a:solidFill>
                  <a:srgbClr val="000000"/>
                </a:solidFill>
                <a:latin typeface="Arial" panose="020B0604020202020204" pitchFamily="34" charset="0"/>
                <a:cs typeface="Arial" panose="020B0604020202020204" pitchFamily="34" charset="0"/>
              </a:rPr>
              <a:t>. . . a </a:t>
            </a:r>
            <a:r>
              <a:rPr lang="en-US" sz="2800" dirty="0">
                <a:solidFill>
                  <a:srgbClr val="000000"/>
                </a:solidFill>
                <a:latin typeface="Arial" panose="020B0604020202020204" pitchFamily="34" charset="0"/>
                <a:cs typeface="Arial" panose="020B0604020202020204" pitchFamily="34" charset="0"/>
              </a:rPr>
              <a:t>life where you were called to be the </a:t>
            </a:r>
            <a:r>
              <a:rPr lang="en-US" sz="2800" i="1" dirty="0" smtClean="0">
                <a:solidFill>
                  <a:srgbClr val="000000"/>
                </a:solidFill>
                <a:latin typeface="Arial" panose="020B0604020202020204" pitchFamily="34" charset="0"/>
                <a:cs typeface="Arial" panose="020B0604020202020204" pitchFamily="34" charset="0"/>
              </a:rPr>
              <a:t>first</a:t>
            </a:r>
            <a:r>
              <a:rPr lang="en-US" sz="2800" dirty="0" smtClean="0">
                <a:solidFill>
                  <a:srgbClr val="000000"/>
                </a:solidFill>
                <a:latin typeface="Arial" panose="020B0604020202020204" pitchFamily="34" charset="0"/>
                <a:cs typeface="Arial" panose="020B0604020202020204" pitchFamily="34" charset="0"/>
              </a:rPr>
              <a:t> </a:t>
            </a:r>
            <a:r>
              <a:rPr lang="en-US" sz="2800" dirty="0">
                <a:solidFill>
                  <a:srgbClr val="000000"/>
                </a:solidFill>
                <a:latin typeface="Arial" panose="020B0604020202020204" pitchFamily="34" charset="0"/>
                <a:cs typeface="Arial" panose="020B0604020202020204" pitchFamily="34" charset="0"/>
              </a:rPr>
              <a:t>leader of a completely new community of </a:t>
            </a:r>
            <a:r>
              <a:rPr lang="en-US" sz="2800" dirty="0" smtClean="0">
                <a:solidFill>
                  <a:srgbClr val="000000"/>
                </a:solidFill>
                <a:latin typeface="Arial" panose="020B0604020202020204" pitchFamily="34" charset="0"/>
                <a:cs typeface="Arial" panose="020B0604020202020204" pitchFamily="34" charset="0"/>
              </a:rPr>
              <a:t>people.</a:t>
            </a:r>
          </a:p>
          <a:p>
            <a:endParaRPr lang="en-US" sz="2800" dirty="0">
              <a:solidFill>
                <a:srgbClr val="000000"/>
              </a:solidFill>
              <a:latin typeface="Arial" panose="020B0604020202020204" pitchFamily="34" charset="0"/>
              <a:cs typeface="Arial" panose="020B0604020202020204" pitchFamily="34" charset="0"/>
            </a:endParaRPr>
          </a:p>
          <a:p>
            <a:pPr marL="457200"/>
            <a:r>
              <a:rPr lang="en-US" sz="2800" dirty="0" smtClean="0">
                <a:solidFill>
                  <a:srgbClr val="000000"/>
                </a:solidFill>
                <a:latin typeface="Arial" panose="020B0604020202020204" pitchFamily="34" charset="0"/>
                <a:cs typeface="Arial" panose="020B0604020202020204" pitchFamily="34" charset="0"/>
              </a:rPr>
              <a:t>And </a:t>
            </a:r>
            <a:r>
              <a:rPr lang="en-US" sz="2800" dirty="0">
                <a:solidFill>
                  <a:srgbClr val="000000"/>
                </a:solidFill>
                <a:latin typeface="Arial" panose="020B0604020202020204" pitchFamily="34" charset="0"/>
                <a:cs typeface="Arial" panose="020B0604020202020204" pitchFamily="34" charset="0"/>
              </a:rPr>
              <a:t>not just </a:t>
            </a:r>
            <a:r>
              <a:rPr lang="en-US" sz="3200" i="1" dirty="0">
                <a:solidFill>
                  <a:srgbClr val="000000"/>
                </a:solidFill>
                <a:latin typeface="Arial" panose="020B0604020202020204" pitchFamily="34" charset="0"/>
                <a:cs typeface="Arial" panose="020B0604020202020204" pitchFamily="34" charset="0"/>
              </a:rPr>
              <a:t>any</a:t>
            </a:r>
            <a:r>
              <a:rPr lang="en-US" sz="3200" dirty="0">
                <a:solidFill>
                  <a:srgbClr val="000000"/>
                </a:solidFill>
                <a:latin typeface="Arial" panose="020B0604020202020204" pitchFamily="34" charset="0"/>
                <a:cs typeface="Arial" panose="020B0604020202020204" pitchFamily="34" charset="0"/>
              </a:rPr>
              <a:t> </a:t>
            </a:r>
            <a:r>
              <a:rPr lang="en-US" sz="2800" dirty="0" smtClean="0">
                <a:solidFill>
                  <a:srgbClr val="000000"/>
                </a:solidFill>
                <a:latin typeface="Arial" panose="020B0604020202020204" pitchFamily="34" charset="0"/>
                <a:cs typeface="Arial" panose="020B0604020202020204" pitchFamily="34" charset="0"/>
              </a:rPr>
              <a:t>community . . .  a </a:t>
            </a:r>
            <a:r>
              <a:rPr lang="en-US" sz="2800" dirty="0">
                <a:solidFill>
                  <a:srgbClr val="000000"/>
                </a:solidFill>
                <a:latin typeface="Arial" panose="020B0604020202020204" pitchFamily="34" charset="0"/>
                <a:cs typeface="Arial" panose="020B0604020202020204" pitchFamily="34" charset="0"/>
              </a:rPr>
              <a:t>community </a:t>
            </a:r>
            <a:r>
              <a:rPr lang="en-US" sz="2800" dirty="0" smtClean="0">
                <a:solidFill>
                  <a:srgbClr val="000000"/>
                </a:solidFill>
                <a:latin typeface="Arial" panose="020B0604020202020204" pitchFamily="34" charset="0"/>
                <a:cs typeface="Arial" panose="020B0604020202020204" pitchFamily="34" charset="0"/>
              </a:rPr>
              <a:t>that God </a:t>
            </a:r>
            <a:r>
              <a:rPr lang="en-US" sz="2800" dirty="0">
                <a:solidFill>
                  <a:srgbClr val="000000"/>
                </a:solidFill>
                <a:latin typeface="Arial" panose="020B0604020202020204" pitchFamily="34" charset="0"/>
                <a:cs typeface="Arial" panose="020B0604020202020204" pitchFamily="34" charset="0"/>
              </a:rPr>
              <a:t>cared for </a:t>
            </a:r>
            <a:r>
              <a:rPr lang="en-US" sz="2800" i="1" dirty="0">
                <a:solidFill>
                  <a:srgbClr val="000000"/>
                </a:solidFill>
                <a:latin typeface="Arial" panose="020B0604020202020204" pitchFamily="34" charset="0"/>
                <a:cs typeface="Arial" panose="020B0604020202020204" pitchFamily="34" charset="0"/>
              </a:rPr>
              <a:t>with his entire heart</a:t>
            </a:r>
            <a:r>
              <a:rPr lang="en-US" sz="2800" i="1" dirty="0" smtClean="0">
                <a:solidFill>
                  <a:srgbClr val="000000"/>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2800" i="1" dirty="0" smtClean="0">
              <a:solidFill>
                <a:srgbClr val="000000"/>
              </a:solidFill>
              <a:latin typeface="Arial" panose="020B0604020202020204" pitchFamily="34" charset="0"/>
              <a:cs typeface="Arial" panose="020B0604020202020204" pitchFamily="34" charset="0"/>
            </a:endParaRPr>
          </a:p>
          <a:p>
            <a:endParaRPr lang="en-US" sz="2800"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053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arn(inVertic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arn(inVertical)">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566617"/>
            <a:ext cx="9144000" cy="5502728"/>
          </a:xfrm>
          <a:noFill/>
        </p:spPr>
        <p:txBody>
          <a:bodyPr/>
          <a:lstStyle/>
          <a:p>
            <a:endParaRPr lang="en-US" dirty="0" smtClean="0">
              <a:solidFill>
                <a:srgbClr val="000000"/>
              </a:solidFill>
            </a:endParaRPr>
          </a:p>
          <a:p>
            <a:pPr algn="ctr"/>
            <a:r>
              <a:rPr lang="en-US" sz="2800" dirty="0" smtClean="0">
                <a:solidFill>
                  <a:srgbClr val="000000"/>
                </a:solidFill>
                <a:latin typeface="Arial" pitchFamily="34" charset="0"/>
                <a:cs typeface="Arial" pitchFamily="34" charset="0"/>
              </a:rPr>
              <a:t>Consider </a:t>
            </a:r>
            <a:r>
              <a:rPr lang="en-US" sz="2800" dirty="0">
                <a:solidFill>
                  <a:srgbClr val="000000"/>
                </a:solidFill>
                <a:latin typeface="Arial" pitchFamily="34" charset="0"/>
                <a:cs typeface="Arial" pitchFamily="34" charset="0"/>
              </a:rPr>
              <a:t>your </a:t>
            </a:r>
            <a:r>
              <a:rPr lang="en-US" sz="2800" i="1" dirty="0">
                <a:solidFill>
                  <a:srgbClr val="000000"/>
                </a:solidFill>
                <a:latin typeface="Arial" pitchFamily="34" charset="0"/>
                <a:cs typeface="Arial" pitchFamily="34" charset="0"/>
              </a:rPr>
              <a:t>talents.</a:t>
            </a:r>
          </a:p>
          <a:p>
            <a:pPr algn="ctr"/>
            <a:r>
              <a:rPr lang="en-US" sz="2800" dirty="0">
                <a:solidFill>
                  <a:srgbClr val="000000"/>
                </a:solidFill>
                <a:latin typeface="Arial" pitchFamily="34" charset="0"/>
                <a:cs typeface="Arial" pitchFamily="34" charset="0"/>
              </a:rPr>
              <a:t>Consider your </a:t>
            </a:r>
            <a:r>
              <a:rPr lang="en-US" sz="2800" i="1" dirty="0">
                <a:solidFill>
                  <a:srgbClr val="000000"/>
                </a:solidFill>
                <a:latin typeface="Arial" pitchFamily="34" charset="0"/>
                <a:cs typeface="Arial" pitchFamily="34" charset="0"/>
              </a:rPr>
              <a:t>weaknesses.</a:t>
            </a:r>
          </a:p>
          <a:p>
            <a:pPr algn="ctr"/>
            <a:r>
              <a:rPr lang="en-US" sz="2800" dirty="0">
                <a:solidFill>
                  <a:srgbClr val="000000"/>
                </a:solidFill>
                <a:latin typeface="Arial" pitchFamily="34" charset="0"/>
                <a:cs typeface="Arial" pitchFamily="34" charset="0"/>
              </a:rPr>
              <a:t>Would you be up for this challenge?</a:t>
            </a:r>
          </a:p>
          <a:p>
            <a:pPr algn="ctr"/>
            <a:r>
              <a:rPr lang="en-US" sz="2800" dirty="0" smtClean="0">
                <a:solidFill>
                  <a:srgbClr val="000000"/>
                </a:solidFill>
                <a:latin typeface="Arial" pitchFamily="34" charset="0"/>
                <a:cs typeface="Arial" pitchFamily="34" charset="0"/>
              </a:rPr>
              <a:t>How </a:t>
            </a:r>
            <a:r>
              <a:rPr lang="en-US" sz="2800" dirty="0">
                <a:solidFill>
                  <a:srgbClr val="000000"/>
                </a:solidFill>
                <a:latin typeface="Arial" pitchFamily="34" charset="0"/>
                <a:cs typeface="Arial" pitchFamily="34" charset="0"/>
              </a:rPr>
              <a:t>would you feel if you were given this </a:t>
            </a:r>
            <a:r>
              <a:rPr lang="en-US" sz="2800" i="1" dirty="0">
                <a:solidFill>
                  <a:srgbClr val="000000"/>
                </a:solidFill>
                <a:latin typeface="Arial" pitchFamily="34" charset="0"/>
                <a:cs typeface="Arial" pitchFamily="34" charset="0"/>
              </a:rPr>
              <a:t>incredible responsibility</a:t>
            </a:r>
            <a:r>
              <a:rPr lang="en-US" sz="2800" dirty="0" smtClean="0">
                <a:solidFill>
                  <a:srgbClr val="000000"/>
                </a:solidFill>
                <a:latin typeface="Arial" pitchFamily="34" charset="0"/>
                <a:cs typeface="Arial" pitchFamily="34" charset="0"/>
              </a:rPr>
              <a:t>?</a:t>
            </a:r>
          </a:p>
          <a:p>
            <a:pPr algn="ctr"/>
            <a:endParaRPr lang="en-US" sz="2800" dirty="0">
              <a:solidFill>
                <a:srgbClr val="000000"/>
              </a:solidFill>
              <a:latin typeface="Arial" pitchFamily="34" charset="0"/>
              <a:cs typeface="Arial" pitchFamily="34" charset="0"/>
            </a:endParaRPr>
          </a:p>
          <a:p>
            <a:pPr algn="ctr"/>
            <a:r>
              <a:rPr lang="en-US" sz="2800" dirty="0" smtClean="0">
                <a:solidFill>
                  <a:srgbClr val="000000"/>
                </a:solidFill>
                <a:latin typeface="Arial" pitchFamily="34" charset="0"/>
                <a:cs typeface="Arial" pitchFamily="34" charset="0"/>
              </a:rPr>
              <a:t>What would </a:t>
            </a:r>
            <a:r>
              <a:rPr lang="en-US" sz="2800" i="1" dirty="0" smtClean="0">
                <a:solidFill>
                  <a:srgbClr val="000000"/>
                </a:solidFill>
                <a:latin typeface="Arial" pitchFamily="34" charset="0"/>
                <a:cs typeface="Arial" pitchFamily="34" charset="0"/>
              </a:rPr>
              <a:t>your</a:t>
            </a:r>
            <a:r>
              <a:rPr lang="en-US" sz="2800" dirty="0" smtClean="0">
                <a:solidFill>
                  <a:srgbClr val="000000"/>
                </a:solidFill>
                <a:latin typeface="Arial" pitchFamily="34" charset="0"/>
                <a:cs typeface="Arial" pitchFamily="34" charset="0"/>
              </a:rPr>
              <a:t> answer be?</a:t>
            </a:r>
            <a:endParaRPr lang="en-US" sz="2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42128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circle(in)">
                                      <p:cBhvr>
                                        <p:cTn id="2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0842" y="362561"/>
            <a:ext cx="8502316" cy="1271609"/>
          </a:xfrm>
          <a:noFill/>
        </p:spPr>
        <p:txBody>
          <a:bodyPr>
            <a:normAutofit fontScale="90000"/>
          </a:bodyPr>
          <a:lstStyle/>
          <a:p>
            <a:pPr>
              <a:lnSpc>
                <a:spcPct val="110000"/>
              </a:lnSpc>
            </a:pPr>
            <a:r>
              <a:rPr lang="en-US" sz="3600" b="1" dirty="0" smtClean="0">
                <a:solidFill>
                  <a:srgbClr val="178D34"/>
                </a:solidFill>
                <a:latin typeface="Arial" panose="020B0604020202020204" pitchFamily="34" charset="0"/>
                <a:cs typeface="Arial" panose="020B0604020202020204" pitchFamily="34" charset="0"/>
              </a:rPr>
              <a:t>“God Calls, Abraham Listens</a:t>
            </a:r>
            <a:r>
              <a:rPr lang="en-US" sz="3600" dirty="0" smtClean="0">
                <a:solidFill>
                  <a:srgbClr val="178D34"/>
                </a:solidFill>
                <a:latin typeface="Arial" panose="020B0604020202020204" pitchFamily="34" charset="0"/>
                <a:cs typeface="Arial" panose="020B0604020202020204" pitchFamily="34" charset="0"/>
              </a:rPr>
              <a:t> </a:t>
            </a:r>
            <a:r>
              <a:rPr lang="en-US" sz="3600" b="1" dirty="0" smtClean="0">
                <a:solidFill>
                  <a:srgbClr val="178D34"/>
                </a:solidFill>
                <a:latin typeface="Arial" panose="020B0604020202020204" pitchFamily="34" charset="0"/>
                <a:cs typeface="Arial" panose="020B0604020202020204" pitchFamily="34" charset="0"/>
              </a:rPr>
              <a:t>and Places Complete Trust in God”</a:t>
            </a:r>
            <a:r>
              <a:rPr lang="en-US" sz="3100" b="1" dirty="0" smtClean="0">
                <a:solidFill>
                  <a:srgbClr val="178D34"/>
                </a:solidFill>
                <a:latin typeface="Arial" panose="020B0604020202020204" pitchFamily="34" charset="0"/>
                <a:cs typeface="Arial" panose="020B0604020202020204" pitchFamily="34" charset="0"/>
              </a:rPr>
              <a:t/>
            </a:r>
            <a:br>
              <a:rPr lang="en-US" sz="3100" b="1" dirty="0" smtClean="0">
                <a:solidFill>
                  <a:srgbClr val="178D34"/>
                </a:solidFill>
                <a:latin typeface="Arial" panose="020B0604020202020204" pitchFamily="34" charset="0"/>
                <a:cs typeface="Arial" panose="020B0604020202020204" pitchFamily="34" charset="0"/>
              </a:rPr>
            </a:br>
            <a:r>
              <a:rPr lang="en-US" sz="2000" b="1" dirty="0" smtClean="0">
                <a:solidFill>
                  <a:srgbClr val="7F7F7F"/>
                </a:solidFill>
                <a:latin typeface="Arial" panose="020B0604020202020204" pitchFamily="34" charset="0"/>
                <a:cs typeface="Arial" panose="020B0604020202020204" pitchFamily="34" charset="0"/>
              </a:rPr>
              <a:t>(Genesis 12:1–9 and Chapter 22)</a:t>
            </a:r>
            <a:br>
              <a:rPr lang="en-US" sz="2000" b="1" dirty="0" smtClean="0">
                <a:solidFill>
                  <a:srgbClr val="7F7F7F"/>
                </a:solidFill>
                <a:latin typeface="Arial" panose="020B0604020202020204" pitchFamily="34" charset="0"/>
                <a:cs typeface="Arial" panose="020B0604020202020204" pitchFamily="34" charset="0"/>
              </a:rPr>
            </a:br>
            <a:endParaRPr lang="en-US" sz="2000" b="1" i="1" dirty="0">
              <a:solidFill>
                <a:srgbClr val="7F7F7F"/>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5530230" y="1970066"/>
            <a:ext cx="2911642" cy="3110334"/>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God called Abraham, and Abraham placed his complete trust in God. </a:t>
            </a:r>
          </a:p>
        </p:txBody>
      </p:sp>
      <p:sp>
        <p:nvSpPr>
          <p:cNvPr id="8" name="Rectangle 7"/>
          <p:cNvSpPr/>
          <p:nvPr/>
        </p:nvSpPr>
        <p:spPr>
          <a:xfrm>
            <a:off x="418620" y="5080400"/>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BibleArtLibrary/www.istockphotos.com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9" name="Picture 8" descr="S4-iStock_000025574301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388" y="1975100"/>
            <a:ext cx="4360725" cy="3152804"/>
          </a:xfrm>
          <a:prstGeom prst="rect">
            <a:avLst/>
          </a:prstGeom>
        </p:spPr>
      </p:pic>
    </p:spTree>
    <p:extLst>
      <p:ext uri="{BB962C8B-B14F-4D97-AF65-F5344CB8AC3E}">
        <p14:creationId xmlns:p14="http://schemas.microsoft.com/office/powerpoint/2010/main" val="285670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20842" y="362561"/>
            <a:ext cx="8502316" cy="1271609"/>
          </a:xfrm>
          <a:noFill/>
        </p:spPr>
        <p:txBody>
          <a:bodyPr>
            <a:normAutofit fontScale="90000"/>
          </a:bodyPr>
          <a:lstStyle/>
          <a:p>
            <a:pPr>
              <a:lnSpc>
                <a:spcPct val="110000"/>
              </a:lnSpc>
            </a:pPr>
            <a:r>
              <a:rPr lang="en-US" sz="3600" b="1" dirty="0" smtClean="0">
                <a:solidFill>
                  <a:srgbClr val="178D34"/>
                </a:solidFill>
                <a:latin typeface="Arial" panose="020B0604020202020204" pitchFamily="34" charset="0"/>
                <a:cs typeface="Arial" panose="020B0604020202020204" pitchFamily="34" charset="0"/>
              </a:rPr>
              <a:t>“God Calls, Abraham Listens</a:t>
            </a:r>
            <a:r>
              <a:rPr lang="en-US" sz="3600" dirty="0" smtClean="0">
                <a:solidFill>
                  <a:srgbClr val="178D34"/>
                </a:solidFill>
                <a:latin typeface="Arial" panose="020B0604020202020204" pitchFamily="34" charset="0"/>
                <a:cs typeface="Arial" panose="020B0604020202020204" pitchFamily="34" charset="0"/>
              </a:rPr>
              <a:t> </a:t>
            </a:r>
            <a:r>
              <a:rPr lang="en-US" sz="3600" b="1" dirty="0" smtClean="0">
                <a:solidFill>
                  <a:srgbClr val="178D34"/>
                </a:solidFill>
                <a:latin typeface="Arial" panose="020B0604020202020204" pitchFamily="34" charset="0"/>
                <a:cs typeface="Arial" panose="020B0604020202020204" pitchFamily="34" charset="0"/>
              </a:rPr>
              <a:t>and Places Complete Trust in God”</a:t>
            </a:r>
            <a:r>
              <a:rPr lang="en-US" sz="3100" b="1" dirty="0" smtClean="0">
                <a:solidFill>
                  <a:srgbClr val="178D34"/>
                </a:solidFill>
                <a:latin typeface="Arial" panose="020B0604020202020204" pitchFamily="34" charset="0"/>
                <a:cs typeface="Arial" panose="020B0604020202020204" pitchFamily="34" charset="0"/>
              </a:rPr>
              <a:t/>
            </a:r>
            <a:br>
              <a:rPr lang="en-US" sz="3100" b="1" dirty="0" smtClean="0">
                <a:solidFill>
                  <a:srgbClr val="178D34"/>
                </a:solidFill>
                <a:latin typeface="Arial" panose="020B0604020202020204" pitchFamily="34" charset="0"/>
                <a:cs typeface="Arial" panose="020B0604020202020204" pitchFamily="34" charset="0"/>
              </a:rPr>
            </a:br>
            <a:r>
              <a:rPr lang="en-US" sz="2000" b="1" dirty="0" smtClean="0">
                <a:solidFill>
                  <a:srgbClr val="7F7F7F"/>
                </a:solidFill>
                <a:latin typeface="Arial" panose="020B0604020202020204" pitchFamily="34" charset="0"/>
                <a:cs typeface="Arial" panose="020B0604020202020204" pitchFamily="34" charset="0"/>
              </a:rPr>
              <a:t>(Genesis 12:1–9 and Chapter 22)</a:t>
            </a:r>
            <a:br>
              <a:rPr lang="en-US" sz="2000" b="1" dirty="0" smtClean="0">
                <a:solidFill>
                  <a:srgbClr val="7F7F7F"/>
                </a:solidFill>
                <a:latin typeface="Arial" panose="020B0604020202020204" pitchFamily="34" charset="0"/>
                <a:cs typeface="Arial" panose="020B0604020202020204" pitchFamily="34" charset="0"/>
              </a:rPr>
            </a:br>
            <a:endParaRPr lang="en-US" sz="2000" b="1" i="1" dirty="0">
              <a:solidFill>
                <a:srgbClr val="7F7F7F"/>
              </a:solidFill>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253547" y="2264262"/>
            <a:ext cx="4604657" cy="4525963"/>
          </a:xfrm>
        </p:spPr>
        <p:txBody>
          <a:bodyPr>
            <a:normAutofit/>
          </a:bodyPr>
          <a:lstStyle/>
          <a:p>
            <a:r>
              <a:rPr lang="en-US" sz="2200" dirty="0" smtClean="0">
                <a:latin typeface="Arial" panose="020B0604020202020204" pitchFamily="34" charset="0"/>
                <a:cs typeface="Arial" panose="020B0604020202020204" pitchFamily="34" charset="0"/>
              </a:rPr>
              <a:t>The Lord asked Abraham to leave his country, relatives, and father’s home. </a:t>
            </a:r>
          </a:p>
          <a:p>
            <a:r>
              <a:rPr lang="en-US" sz="2200" dirty="0" smtClean="0">
                <a:latin typeface="Arial" panose="020B0604020202020204" pitchFamily="34" charset="0"/>
                <a:cs typeface="Arial" panose="020B0604020202020204" pitchFamily="34" charset="0"/>
              </a:rPr>
              <a:t>God promised Abraham blessings, many descendants, and the land of Canaan.</a:t>
            </a:r>
            <a:endParaRPr lang="en-US" sz="2200" dirty="0">
              <a:latin typeface="Arial" panose="020B0604020202020204" pitchFamily="34" charset="0"/>
              <a:cs typeface="Arial" panose="020B0604020202020204" pitchFamily="34" charset="0"/>
            </a:endParaRPr>
          </a:p>
        </p:txBody>
      </p:sp>
      <p:sp>
        <p:nvSpPr>
          <p:cNvPr id="11" name="Rectangle 10"/>
          <p:cNvSpPr/>
          <p:nvPr/>
        </p:nvSpPr>
        <p:spPr>
          <a:xfrm>
            <a:off x="4116837" y="4921950"/>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BibleArtLibrary/www.istockphotos.com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2" name="Picture 11" descr="S5-iStock_000025574391_Mediu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6358" y="2264262"/>
            <a:ext cx="3673231" cy="2677785"/>
          </a:xfrm>
          <a:prstGeom prst="rect">
            <a:avLst/>
          </a:prstGeom>
        </p:spPr>
      </p:pic>
    </p:spTree>
    <p:extLst>
      <p:ext uri="{BB962C8B-B14F-4D97-AF65-F5344CB8AC3E}">
        <p14:creationId xmlns:p14="http://schemas.microsoft.com/office/powerpoint/2010/main" val="2249182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0842" y="362561"/>
            <a:ext cx="8502316" cy="1271609"/>
          </a:xfrm>
          <a:noFill/>
        </p:spPr>
        <p:txBody>
          <a:bodyPr>
            <a:normAutofit fontScale="90000"/>
          </a:bodyPr>
          <a:lstStyle/>
          <a:p>
            <a:pPr>
              <a:lnSpc>
                <a:spcPct val="110000"/>
              </a:lnSpc>
            </a:pPr>
            <a:r>
              <a:rPr lang="en-US" sz="3600" b="1" dirty="0" smtClean="0">
                <a:solidFill>
                  <a:srgbClr val="178D34"/>
                </a:solidFill>
                <a:latin typeface="Arial" panose="020B0604020202020204" pitchFamily="34" charset="0"/>
                <a:cs typeface="Arial" panose="020B0604020202020204" pitchFamily="34" charset="0"/>
              </a:rPr>
              <a:t>“God Calls, Abraham Listens</a:t>
            </a:r>
            <a:r>
              <a:rPr lang="en-US" sz="3600" dirty="0" smtClean="0">
                <a:solidFill>
                  <a:srgbClr val="178D34"/>
                </a:solidFill>
                <a:latin typeface="Arial" panose="020B0604020202020204" pitchFamily="34" charset="0"/>
                <a:cs typeface="Arial" panose="020B0604020202020204" pitchFamily="34" charset="0"/>
              </a:rPr>
              <a:t> </a:t>
            </a:r>
            <a:r>
              <a:rPr lang="en-US" sz="3600" b="1" dirty="0" smtClean="0">
                <a:solidFill>
                  <a:srgbClr val="178D34"/>
                </a:solidFill>
                <a:latin typeface="Arial" panose="020B0604020202020204" pitchFamily="34" charset="0"/>
                <a:cs typeface="Arial" panose="020B0604020202020204" pitchFamily="34" charset="0"/>
              </a:rPr>
              <a:t>and Places Complete Trust in God”</a:t>
            </a:r>
            <a:r>
              <a:rPr lang="en-US" sz="3100" b="1" dirty="0" smtClean="0">
                <a:solidFill>
                  <a:srgbClr val="178D34"/>
                </a:solidFill>
                <a:latin typeface="Arial" panose="020B0604020202020204" pitchFamily="34" charset="0"/>
                <a:cs typeface="Arial" panose="020B0604020202020204" pitchFamily="34" charset="0"/>
              </a:rPr>
              <a:t/>
            </a:r>
            <a:br>
              <a:rPr lang="en-US" sz="3100" b="1" dirty="0" smtClean="0">
                <a:solidFill>
                  <a:srgbClr val="178D34"/>
                </a:solidFill>
                <a:latin typeface="Arial" panose="020B0604020202020204" pitchFamily="34" charset="0"/>
                <a:cs typeface="Arial" panose="020B0604020202020204" pitchFamily="34" charset="0"/>
              </a:rPr>
            </a:br>
            <a:r>
              <a:rPr lang="en-US" sz="2000" b="1" dirty="0" smtClean="0">
                <a:solidFill>
                  <a:srgbClr val="7F7F7F"/>
                </a:solidFill>
                <a:latin typeface="Arial" panose="020B0604020202020204" pitchFamily="34" charset="0"/>
                <a:cs typeface="Arial" panose="020B0604020202020204" pitchFamily="34" charset="0"/>
              </a:rPr>
              <a:t>(Genesis 12:1–9 and Chapter 22)</a:t>
            </a:r>
            <a:br>
              <a:rPr lang="en-US" sz="2000" b="1" dirty="0" smtClean="0">
                <a:solidFill>
                  <a:srgbClr val="7F7F7F"/>
                </a:solidFill>
                <a:latin typeface="Arial" panose="020B0604020202020204" pitchFamily="34" charset="0"/>
                <a:cs typeface="Arial" panose="020B0604020202020204" pitchFamily="34" charset="0"/>
              </a:rPr>
            </a:br>
            <a:endParaRPr lang="en-US" sz="2000" b="1" i="1" dirty="0">
              <a:solidFill>
                <a:srgbClr val="7F7F7F"/>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3602037"/>
            <a:ext cx="4734731" cy="4525963"/>
          </a:xfrm>
        </p:spPr>
        <p:txBody>
          <a:bodyPr/>
          <a:lstStyle/>
          <a:p>
            <a:r>
              <a:rPr lang="en-US" sz="2400" dirty="0" smtClean="0">
                <a:latin typeface="Arial" panose="020B0604020202020204" pitchFamily="34" charset="0"/>
                <a:cs typeface="Arial" panose="020B0604020202020204" pitchFamily="34" charset="0"/>
              </a:rPr>
              <a:t>Abraham trusted God so much that he was willing to offer his only son, Isaac, as a sacrifice to God.</a:t>
            </a:r>
            <a:endParaRPr lang="en-US" sz="24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pPr marL="0" indent="0">
              <a:buNone/>
            </a:pPr>
            <a:endParaRPr lang="en-US" dirty="0"/>
          </a:p>
        </p:txBody>
      </p:sp>
      <p:sp>
        <p:nvSpPr>
          <p:cNvPr id="8" name="Rectangle 7"/>
          <p:cNvSpPr/>
          <p:nvPr/>
        </p:nvSpPr>
        <p:spPr>
          <a:xfrm>
            <a:off x="6497111" y="5175036"/>
            <a:ext cx="1459054"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jorisvo/www.shutterstock.com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9" name="Picture 8" descr="S6-shutterstock_7571108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1349" y="1763488"/>
            <a:ext cx="2377760" cy="3423974"/>
          </a:xfrm>
          <a:prstGeom prst="rect">
            <a:avLst/>
          </a:prstGeom>
        </p:spPr>
      </p:pic>
    </p:spTree>
    <p:extLst>
      <p:ext uri="{BB962C8B-B14F-4D97-AF65-F5344CB8AC3E}">
        <p14:creationId xmlns:p14="http://schemas.microsoft.com/office/powerpoint/2010/main" val="879351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3417</TotalTime>
  <Words>652</Words>
  <Application>Microsoft Macintosh PowerPoint</Application>
  <PresentationFormat>On-screen Show (4:3)</PresentationFormat>
  <Paragraphs>86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CorpPowerpoint</vt:lpstr>
      <vt:lpstr>PowerPoint Presentation</vt:lpstr>
      <vt:lpstr>PowerPoint Presentation</vt:lpstr>
      <vt:lpstr>Chapter Summary The Bible: The Patriarchs</vt:lpstr>
      <vt:lpstr>Introductory Activity</vt:lpstr>
      <vt:lpstr>PowerPoint Presentation</vt:lpstr>
      <vt:lpstr>PowerPoint Presentation</vt:lpstr>
      <vt:lpstr>“God Calls, Abraham Listens and Places Complete Trust in God” (Genesis 12:1–9 and Chapter 22) </vt:lpstr>
      <vt:lpstr>“God Calls, Abraham Listens and Places Complete Trust in God” (Genesis 12:1–9 and Chapter 22) </vt:lpstr>
      <vt:lpstr>“God Calls, Abraham Listens and Places Complete Trust in God” (Genesis 12:1–9 and Chapter 22) </vt:lpstr>
      <vt:lpstr>“Treachery and Trickery:  Twin Steals Inheritance!” (Genesis, Chapter 27)</vt:lpstr>
      <vt:lpstr>“Treachery and Trickery: Twin Steals Inheritance!” (Genesis, Chapter 27)</vt:lpstr>
      <vt:lpstr>“Treachery and Trickery: Twin Steals Inheritance!” (Genesis, Chapter 27)</vt:lpstr>
      <vt:lpstr> “Jacob Tricked, Marries Wrong Sister!  (Genesis 28:1–5, 29:1–30) </vt:lpstr>
      <vt:lpstr> “Jacob Tricked, Marries Wrong Sister!  (Genesis 28:1–5, 29:1–30) </vt:lpstr>
      <vt:lpstr> “Jacob Tricked, Marries Wrong Sister!  (Genesis 28:1–5, 29:1–30) </vt:lpstr>
      <vt:lpstr>“Joseph Sold into Slavery and Then Appointed Governor of Egypt!”  (Genesis 37:12–36 and Chapter 41)</vt:lpstr>
      <vt:lpstr>“Joseph Sold into Slavery and Then Appointed Governor of Egypt!”  (Genesis 37:12–36 and Chapter 41)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sysadmin</cp:lastModifiedBy>
  <cp:revision>244</cp:revision>
  <dcterms:created xsi:type="dcterms:W3CDTF">2012-11-07T17:11:11Z</dcterms:created>
  <dcterms:modified xsi:type="dcterms:W3CDTF">2015-05-05T14:05:54Z</dcterms:modified>
</cp:coreProperties>
</file>