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358" r:id="rId3"/>
    <p:sldId id="336" r:id="rId4"/>
    <p:sldId id="359" r:id="rId5"/>
    <p:sldId id="360" r:id="rId6"/>
    <p:sldId id="3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or review the key points in chapter 26 of the student handbook.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109315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what they think might be considered false gods in the lives of teens. Then ask, “In what ways does advertising tempt people to worship today’s false gods?” Invite student responses to the question.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178635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student volunteers to find these words and their definitions in the student handbook to read aloud. Offer further explanations of these terms, and ask the students where they see these practices today.</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1073504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“How does using God’s name in situations other than true prayer or adoration harm our relationship with him?” Invite the students to respond.</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389140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Have the students define these terms, which are found on page 292 of the student handbook. Offer further explanations, and ask the students where they see these sins today.</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180104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respond to the following question</a:t>
            </a:r>
            <a:r>
              <a:rPr lang="en-US" sz="1200" kern="1200" smtClean="0">
                <a:solidFill>
                  <a:schemeClr val="tx1"/>
                </a:solidFill>
                <a:effectLst/>
                <a:latin typeface="+mn-lt"/>
                <a:ea typeface="+mn-ea"/>
                <a:cs typeface="+mn-cs"/>
              </a:rPr>
              <a:t>: “What </a:t>
            </a:r>
            <a:r>
              <a:rPr lang="en-US" sz="1200" kern="1200" dirty="0" smtClean="0">
                <a:solidFill>
                  <a:schemeClr val="tx1"/>
                </a:solidFill>
                <a:effectLst/>
                <a:latin typeface="+mn-lt"/>
                <a:ea typeface="+mn-ea"/>
                <a:cs typeface="+mn-cs"/>
              </a:rPr>
              <a:t>would have to change to make Sundays more holy for you, your family, and your </a:t>
            </a:r>
            <a:r>
              <a:rPr lang="en-US" sz="1200" kern="1200" smtClean="0">
                <a:solidFill>
                  <a:schemeClr val="tx1"/>
                </a:solidFill>
                <a:effectLst/>
                <a:latin typeface="+mn-lt"/>
                <a:ea typeface="+mn-ea"/>
                <a:cs typeface="+mn-cs"/>
              </a:rPr>
              <a:t>friends?”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3079383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Honoring God</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TX003157</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26</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4800600" y="6536323"/>
            <a:ext cx="218404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wavebreakmedia</a:t>
            </a:r>
            <a:r>
              <a:rPr lang="en-US" sz="500" dirty="0">
                <a:latin typeface="Arial" pitchFamily="34" charset="0"/>
                <a:cs typeface="Arial" pitchFamily="34" charset="0"/>
              </a:rPr>
              <a:t> / www.shutterstock.com </a:t>
            </a:r>
          </a:p>
        </p:txBody>
      </p:sp>
      <p:sp>
        <p:nvSpPr>
          <p:cNvPr id="19" name="Content Placeholder 6"/>
          <p:cNvSpPr txBox="1">
            <a:spLocks/>
          </p:cNvSpPr>
          <p:nvPr/>
        </p:nvSpPr>
        <p:spPr>
          <a:xfrm>
            <a:off x="1063704" y="1413569"/>
            <a:ext cx="6861096" cy="876300"/>
          </a:xfrm>
          <a:prstGeom prst="rect">
            <a:avLst/>
          </a:prstGeom>
        </p:spPr>
        <p:txBody>
          <a:bodyPr>
            <a:noAutofit/>
          </a:bodyPr>
          <a:lstStyle/>
          <a:p>
            <a:pPr algn="ctr"/>
            <a:r>
              <a:rPr lang="en-US" sz="2400" b="1" dirty="0">
                <a:latin typeface="Arial" pitchFamily="34" charset="0"/>
                <a:cs typeface="Arial" pitchFamily="34" charset="0"/>
              </a:rPr>
              <a:t>The First Commandment</a:t>
            </a:r>
          </a:p>
        </p:txBody>
      </p:sp>
      <p:sp>
        <p:nvSpPr>
          <p:cNvPr id="20" name="TextBox 19"/>
          <p:cNvSpPr txBox="1"/>
          <p:nvPr/>
        </p:nvSpPr>
        <p:spPr bwMode="auto">
          <a:xfrm>
            <a:off x="934112" y="2209800"/>
            <a:ext cx="6205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 call to believe, to hope, and to love God above all else</a:t>
            </a:r>
            <a:endParaRPr lang="en-US" dirty="0">
              <a:solidFill>
                <a:schemeClr val="bg1">
                  <a:lumMod val="65000"/>
                </a:schemeClr>
              </a:solidFill>
              <a:latin typeface="Arial" pitchFamily="34" charset="0"/>
              <a:cs typeface="Arial" pitchFamily="34" charset="0"/>
            </a:endParaRPr>
          </a:p>
        </p:txBody>
      </p:sp>
      <p:sp>
        <p:nvSpPr>
          <p:cNvPr id="27" name="TextBox 26"/>
          <p:cNvSpPr txBox="1"/>
          <p:nvPr/>
        </p:nvSpPr>
        <p:spPr bwMode="auto">
          <a:xfrm>
            <a:off x="934112" y="2706469"/>
            <a:ext cx="72954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must adore, pray to, and worship God.</a:t>
            </a:r>
            <a:endParaRPr lang="en-US" dirty="0">
              <a:solidFill>
                <a:schemeClr val="bg1">
                  <a:lumMod val="65000"/>
                </a:schemeClr>
              </a:solidFill>
              <a:latin typeface="Arial" pitchFamily="34" charset="0"/>
              <a:cs typeface="Arial" pitchFamily="34" charset="0"/>
            </a:endParaRPr>
          </a:p>
        </p:txBody>
      </p:sp>
      <p:pic>
        <p:nvPicPr>
          <p:cNvPr id="1030" name="Picture 6" descr="G:\powerpoint images\chapter26\shutterstock_1073215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396254"/>
            <a:ext cx="2057041" cy="30807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powerpoint images\chapter26\shutterstock_106277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244" y="1495424"/>
            <a:ext cx="3766205" cy="22597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Content Placeholder 6"/>
          <p:cNvSpPr txBox="1">
            <a:spLocks/>
          </p:cNvSpPr>
          <p:nvPr/>
        </p:nvSpPr>
        <p:spPr>
          <a:xfrm>
            <a:off x="1524000" y="1981200"/>
            <a:ext cx="4343401" cy="663326"/>
          </a:xfrm>
          <a:prstGeom prst="rect">
            <a:avLst/>
          </a:prstGeom>
        </p:spPr>
        <p:txBody>
          <a:bodyPr>
            <a:noAutofit/>
          </a:bodyPr>
          <a:lstStyle/>
          <a:p>
            <a:r>
              <a:rPr lang="en-US" sz="2400" b="1" dirty="0">
                <a:latin typeface="Arial" pitchFamily="34" charset="0"/>
                <a:cs typeface="Arial" pitchFamily="34" charset="0"/>
              </a:rPr>
              <a:t>Sins against the First Commandment</a:t>
            </a:r>
          </a:p>
        </p:txBody>
      </p:sp>
      <p:sp>
        <p:nvSpPr>
          <p:cNvPr id="6" name="TextBox 5"/>
          <p:cNvSpPr txBox="1"/>
          <p:nvPr/>
        </p:nvSpPr>
        <p:spPr bwMode="auto">
          <a:xfrm>
            <a:off x="1647826" y="3078849"/>
            <a:ext cx="5108214"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Idolatry</a:t>
            </a:r>
            <a:endParaRPr lang="en-US" dirty="0">
              <a:solidFill>
                <a:schemeClr val="bg1">
                  <a:lumMod val="65000"/>
                </a:schemeClr>
              </a:solidFill>
              <a:latin typeface="Arial" pitchFamily="34" charset="0"/>
              <a:cs typeface="Arial" pitchFamily="34" charset="0"/>
            </a:endParaRPr>
          </a:p>
        </p:txBody>
      </p:sp>
      <p:sp>
        <p:nvSpPr>
          <p:cNvPr id="13" name="TextBox 5"/>
          <p:cNvSpPr txBox="1">
            <a:spLocks noChangeArrowheads="1"/>
          </p:cNvSpPr>
          <p:nvPr/>
        </p:nvSpPr>
        <p:spPr bwMode="auto">
          <a:xfrm>
            <a:off x="5181600" y="3810000"/>
            <a:ext cx="1969918"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Clux</a:t>
            </a:r>
            <a:r>
              <a:rPr lang="en-US" sz="500" dirty="0">
                <a:latin typeface="Arial" pitchFamily="34" charset="0"/>
                <a:cs typeface="Arial" pitchFamily="34" charset="0"/>
              </a:rPr>
              <a:t> / www.shutterstock.com </a:t>
            </a:r>
          </a:p>
        </p:txBody>
      </p:sp>
      <p:sp>
        <p:nvSpPr>
          <p:cNvPr id="7" name="TextBox 6"/>
          <p:cNvSpPr txBox="1"/>
          <p:nvPr/>
        </p:nvSpPr>
        <p:spPr bwMode="auto">
          <a:xfrm>
            <a:off x="1647826" y="3510236"/>
            <a:ext cx="771349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Superstition </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647826" y="3913822"/>
            <a:ext cx="4524376"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Sacrilege</a:t>
            </a:r>
            <a:endParaRPr lang="en-US" dirty="0">
              <a:solidFill>
                <a:schemeClr val="bg1">
                  <a:lumMod val="65000"/>
                </a:schemeClr>
              </a:solidFill>
              <a:latin typeface="Arial" pitchFamily="34" charset="0"/>
              <a:cs typeface="Arial" pitchFamily="34" charset="0"/>
            </a:endParaRPr>
          </a:p>
        </p:txBody>
      </p:sp>
      <p:sp>
        <p:nvSpPr>
          <p:cNvPr id="11" name="TextBox 10"/>
          <p:cNvSpPr txBox="1"/>
          <p:nvPr/>
        </p:nvSpPr>
        <p:spPr bwMode="auto">
          <a:xfrm>
            <a:off x="1647825" y="4283154"/>
            <a:ext cx="5108215" cy="376714"/>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Simony</a:t>
            </a:r>
            <a:endParaRPr lang="en-US" dirty="0">
              <a:solidFill>
                <a:schemeClr val="bg1">
                  <a:lumMod val="65000"/>
                </a:schemeClr>
              </a:solidFill>
              <a:latin typeface="Arial" pitchFamily="34" charset="0"/>
              <a:cs typeface="Arial" pitchFamily="34" charset="0"/>
            </a:endParaRPr>
          </a:p>
        </p:txBody>
      </p:sp>
      <p:sp>
        <p:nvSpPr>
          <p:cNvPr id="12" name="TextBox 11"/>
          <p:cNvSpPr txBox="1"/>
          <p:nvPr/>
        </p:nvSpPr>
        <p:spPr bwMode="auto">
          <a:xfrm>
            <a:off x="1647825" y="4659868"/>
            <a:ext cx="787717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Atheism</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5047035" y="6142252"/>
            <a:ext cx="2497753"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lineartestpilot</a:t>
            </a:r>
            <a:r>
              <a:rPr lang="en-US" sz="500" dirty="0">
                <a:latin typeface="Arial" pitchFamily="34" charset="0"/>
                <a:cs typeface="Arial" pitchFamily="34" charset="0"/>
              </a:rPr>
              <a:t> / www.shutterstock.com </a:t>
            </a:r>
          </a:p>
        </p:txBody>
      </p:sp>
      <p:sp>
        <p:nvSpPr>
          <p:cNvPr id="19" name="Content Placeholder 6"/>
          <p:cNvSpPr txBox="1">
            <a:spLocks/>
          </p:cNvSpPr>
          <p:nvPr/>
        </p:nvSpPr>
        <p:spPr>
          <a:xfrm>
            <a:off x="1316329" y="1598534"/>
            <a:ext cx="6456071" cy="663326"/>
          </a:xfrm>
          <a:prstGeom prst="rect">
            <a:avLst/>
          </a:prstGeom>
        </p:spPr>
        <p:txBody>
          <a:bodyPr>
            <a:noAutofit/>
          </a:bodyPr>
          <a:lstStyle/>
          <a:p>
            <a:pPr algn="ctr"/>
            <a:r>
              <a:rPr lang="en-US" sz="2400" b="1" dirty="0">
                <a:latin typeface="Arial" pitchFamily="34" charset="0"/>
                <a:cs typeface="Arial" pitchFamily="34" charset="0"/>
              </a:rPr>
              <a:t>The Second Commandment</a:t>
            </a:r>
          </a:p>
        </p:txBody>
      </p:sp>
      <p:sp>
        <p:nvSpPr>
          <p:cNvPr id="12" name="TextBox 11"/>
          <p:cNvSpPr txBox="1"/>
          <p:nvPr/>
        </p:nvSpPr>
        <p:spPr bwMode="auto">
          <a:xfrm>
            <a:off x="1485962" y="2362200"/>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God’s name should be treated with respect.</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1524000" y="28310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Speak God’s name in a positive way.</a:t>
            </a:r>
          </a:p>
        </p:txBody>
      </p:sp>
      <p:pic>
        <p:nvPicPr>
          <p:cNvPr id="3076" name="Picture 4" descr="G:\powerpoint images\chapter26\shutterstock_103791071.e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00" y="3594100"/>
            <a:ext cx="5549900" cy="265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3892266" y="6477000"/>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Rafa</a:t>
            </a:r>
            <a:r>
              <a:rPr lang="en-US" sz="500" dirty="0">
                <a:latin typeface="Arial" pitchFamily="34" charset="0"/>
                <a:cs typeface="Arial" pitchFamily="34" charset="0"/>
              </a:rPr>
              <a:t> </a:t>
            </a:r>
            <a:r>
              <a:rPr lang="en-US" sz="500" dirty="0" err="1">
                <a:latin typeface="Arial" pitchFamily="34" charset="0"/>
                <a:cs typeface="Arial" pitchFamily="34" charset="0"/>
              </a:rPr>
              <a:t>Irusta</a:t>
            </a:r>
            <a:r>
              <a:rPr lang="en-US" sz="500" dirty="0">
                <a:latin typeface="Arial" pitchFamily="34" charset="0"/>
                <a:cs typeface="Arial" pitchFamily="34" charset="0"/>
              </a:rPr>
              <a:t> / www.shutterstock.com </a:t>
            </a:r>
          </a:p>
        </p:txBody>
      </p:sp>
      <p:sp>
        <p:nvSpPr>
          <p:cNvPr id="15" name="Content Placeholder 6"/>
          <p:cNvSpPr txBox="1">
            <a:spLocks/>
          </p:cNvSpPr>
          <p:nvPr/>
        </p:nvSpPr>
        <p:spPr>
          <a:xfrm>
            <a:off x="990600" y="1851274"/>
            <a:ext cx="7425082" cy="663326"/>
          </a:xfrm>
          <a:prstGeom prst="rect">
            <a:avLst/>
          </a:prstGeom>
        </p:spPr>
        <p:txBody>
          <a:bodyPr>
            <a:noAutofit/>
          </a:bodyPr>
          <a:lstStyle/>
          <a:p>
            <a:pPr algn="ctr"/>
            <a:r>
              <a:rPr lang="en-US" sz="2400" b="1" dirty="0">
                <a:latin typeface="Arial" pitchFamily="34" charset="0"/>
                <a:cs typeface="Arial" pitchFamily="34" charset="0"/>
              </a:rPr>
              <a:t>Sins against the Second Commandment</a:t>
            </a:r>
          </a:p>
        </p:txBody>
      </p:sp>
      <p:sp>
        <p:nvSpPr>
          <p:cNvPr id="18" name="TextBox 17"/>
          <p:cNvSpPr txBox="1"/>
          <p:nvPr/>
        </p:nvSpPr>
        <p:spPr bwMode="auto">
          <a:xfrm>
            <a:off x="2057400" y="2602468"/>
            <a:ext cx="65585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Blasphemy</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2057400" y="3135868"/>
            <a:ext cx="587273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Perjury</a:t>
            </a:r>
            <a:endParaRPr lang="en-US" dirty="0">
              <a:solidFill>
                <a:schemeClr val="bg1">
                  <a:lumMod val="65000"/>
                </a:schemeClr>
              </a:solidFill>
              <a:latin typeface="Arial" pitchFamily="34" charset="0"/>
              <a:cs typeface="Arial" pitchFamily="34" charset="0"/>
            </a:endParaRPr>
          </a:p>
        </p:txBody>
      </p:sp>
      <p:pic>
        <p:nvPicPr>
          <p:cNvPr id="4100" name="Picture 4" descr="G:\powerpoint images\chapter26\shutterstock_18871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2266" y="3886200"/>
            <a:ext cx="3880134" cy="2590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761012" y="3160439"/>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It is important that we take time for recreation.</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762000" y="3609201"/>
            <a:ext cx="8229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Time to worship our God and leisure time are fundamental human rights.</a:t>
            </a:r>
          </a:p>
        </p:txBody>
      </p:sp>
      <p:sp>
        <p:nvSpPr>
          <p:cNvPr id="16" name="Content Placeholder 6"/>
          <p:cNvSpPr txBox="1">
            <a:spLocks/>
          </p:cNvSpPr>
          <p:nvPr/>
        </p:nvSpPr>
        <p:spPr>
          <a:xfrm>
            <a:off x="838200" y="2133600"/>
            <a:ext cx="5677950" cy="685800"/>
          </a:xfrm>
          <a:prstGeom prst="rect">
            <a:avLst/>
          </a:prstGeom>
        </p:spPr>
        <p:txBody>
          <a:bodyPr>
            <a:noAutofit/>
          </a:bodyPr>
          <a:lstStyle/>
          <a:p>
            <a:r>
              <a:rPr lang="en-US" sz="2400" b="1" dirty="0">
                <a:latin typeface="Arial" pitchFamily="34" charset="0"/>
                <a:cs typeface="Arial" pitchFamily="34" charset="0"/>
              </a:rPr>
              <a:t>The Third Commandment</a:t>
            </a:r>
          </a:p>
        </p:txBody>
      </p:sp>
      <p:sp>
        <p:nvSpPr>
          <p:cNvPr id="10" name="TextBox 5"/>
          <p:cNvSpPr txBox="1">
            <a:spLocks noChangeArrowheads="1"/>
          </p:cNvSpPr>
          <p:nvPr/>
        </p:nvSpPr>
        <p:spPr bwMode="auto">
          <a:xfrm>
            <a:off x="6898140" y="3031123"/>
            <a:ext cx="201726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Blend Images / www.shutterstock.com </a:t>
            </a:r>
          </a:p>
        </p:txBody>
      </p:sp>
      <p:sp>
        <p:nvSpPr>
          <p:cNvPr id="12" name="TextBox 11"/>
          <p:cNvSpPr txBox="1"/>
          <p:nvPr/>
        </p:nvSpPr>
        <p:spPr bwMode="auto">
          <a:xfrm>
            <a:off x="762000" y="4066401"/>
            <a:ext cx="712575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Going to Mass is an essential part of being Catholic. </a:t>
            </a:r>
          </a:p>
        </p:txBody>
      </p:sp>
      <p:pic>
        <p:nvPicPr>
          <p:cNvPr id="5124" name="Picture 4" descr="G:\powerpoint images\chapter26\shutterstock_1020060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383" y="1188236"/>
            <a:ext cx="2699701" cy="18026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bwMode="auto">
          <a:xfrm>
            <a:off x="762000" y="4535269"/>
            <a:ext cx="712575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shouldn’t make demands that prevent others from observing the Lord’s Day. </a:t>
            </a:r>
          </a:p>
        </p:txBody>
      </p:sp>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2" grpId="0"/>
      <p:bldP spid="11"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1381</TotalTime>
  <Words>353</Words>
  <Application>Microsoft Office PowerPoint</Application>
  <PresentationFormat>On-screen Show (4:3)</PresentationFormat>
  <Paragraphs>41</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(Body)</vt:lpstr>
      <vt:lpstr>LIC Presentation template-New</vt:lpstr>
      <vt:lpstr>Honoring God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256</cp:revision>
  <dcterms:created xsi:type="dcterms:W3CDTF">2011-06-08T19:56:13Z</dcterms:created>
  <dcterms:modified xsi:type="dcterms:W3CDTF">2013-02-05T15:49:30Z</dcterms:modified>
</cp:coreProperties>
</file>