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71" r:id="rId11"/>
    <p:sldId id="272" r:id="rId12"/>
    <p:sldId id="273" r:id="rId13"/>
    <p:sldId id="274"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200">
          <p15:clr>
            <a:srgbClr val="A4A3A4"/>
          </p15:clr>
        </p15:guide>
        <p15:guide id="2" pos="2880">
          <p15:clr>
            <a:srgbClr val="A4A3A4"/>
          </p15:clr>
        </p15:guide>
        <p15:guide id="3" pos="129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n Ellair" initials="SE" lastIdx="5" clrIdx="0">
    <p:extLst/>
  </p:cmAuthor>
  <p:cmAuthor id="2" name="Jerry Ruff" initials="JR" lastIdx="1" clrIdx="1">
    <p:extLst>
      <p:ext uri="{19B8F6BF-5375-455C-9EA6-DF929625EA0E}">
        <p15:presenceInfo xmlns:p15="http://schemas.microsoft.com/office/powerpoint/2012/main" userId="S-1-5-21-636754644-196019783-934742191-65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00"/>
    <a:srgbClr val="4332B3"/>
    <a:srgbClr val="4D3ACF"/>
    <a:srgbClr val="C80000"/>
    <a:srgbClr val="823EC1"/>
    <a:srgbClr val="3BA4CF"/>
    <a:srgbClr val="332082"/>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95" autoAdjust="0"/>
    <p:restoredTop sz="87896" autoAdjust="0"/>
  </p:normalViewPr>
  <p:slideViewPr>
    <p:cSldViewPr>
      <p:cViewPr varScale="1">
        <p:scale>
          <a:sx n="80" d="100"/>
          <a:sy n="80" d="100"/>
        </p:scale>
        <p:origin x="906" y="84"/>
      </p:cViewPr>
      <p:guideLst>
        <p:guide orient="horz" pos="1200"/>
        <p:guide pos="2880"/>
        <p:guide pos="1296"/>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206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58581FD-550E-4F26-B0B7-EB647264ACAF}" type="slidenum">
              <a:rPr lang="en-US"/>
              <a:pPr>
                <a:defRPr/>
              </a:pPr>
              <a:t>‹#›</a:t>
            </a:fld>
            <a:endParaRPr lang="en-US"/>
          </a:p>
        </p:txBody>
      </p:sp>
    </p:spTree>
    <p:extLst>
      <p:ext uri="{BB962C8B-B14F-4D97-AF65-F5344CB8AC3E}">
        <p14:creationId xmlns:p14="http://schemas.microsoft.com/office/powerpoint/2010/main" val="24575007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 typeface="Arial"/>
              <a:buNone/>
              <a:tabLst/>
              <a:defRPr/>
            </a:pPr>
            <a:r>
              <a:rPr lang="en-US" sz="1200" i="1" kern="1200" dirty="0" smtClean="0">
                <a:solidFill>
                  <a:schemeClr val="tx1"/>
                </a:solidFill>
                <a:effectLst/>
                <a:latin typeface="Arial" charset="0"/>
                <a:ea typeface="+mn-ea"/>
                <a:cs typeface="+mn-cs"/>
              </a:rPr>
              <a:t>Notes: </a:t>
            </a:r>
            <a:r>
              <a:rPr lang="en-US" sz="1200" kern="1200" dirty="0" smtClean="0">
                <a:solidFill>
                  <a:schemeClr val="tx1"/>
                </a:solidFill>
                <a:effectLst/>
                <a:latin typeface="Arial" charset="0"/>
                <a:ea typeface="+mn-ea"/>
                <a:cs typeface="+mn-cs"/>
              </a:rPr>
              <a:t>This PowerPoint is designed for teachers who would like to provide a more in-depth look at the historical context in which Jesus lived. </a:t>
            </a:r>
            <a:endParaRPr lang="en-US" dirty="0" smtClean="0">
              <a:effectLst/>
            </a:endParaRPr>
          </a:p>
          <a:p>
            <a:pPr marL="0" lvl="0" indent="0">
              <a:buFont typeface="Arial"/>
              <a:buNone/>
            </a:pP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947618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63F8C5C-F776-400C-A8B1-CCA585D94176}" type="slidenum">
              <a:rPr lang="en-US" smtClean="0"/>
              <a:pPr/>
              <a:t>10</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974556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63F8C5C-F776-400C-A8B1-CCA585D94176}" type="slidenum">
              <a:rPr lang="en-US" smtClean="0"/>
              <a:pPr/>
              <a:t>11</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974556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63F8C5C-F776-400C-A8B1-CCA585D94176}" type="slidenum">
              <a:rPr lang="en-US" smtClean="0"/>
              <a:pPr/>
              <a:t>12</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974556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63F8C5C-F776-400C-A8B1-CCA585D94176}" type="slidenum">
              <a:rPr lang="en-US" smtClean="0"/>
              <a:pPr/>
              <a:t>13</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974556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EF453B36-6F5C-402F-9D8D-CDB9A994B156}" type="slidenum">
              <a:rPr lang="en-US" smtClean="0"/>
              <a:pPr/>
              <a:t>2</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kern="1200" dirty="0" smtClean="0">
                <a:solidFill>
                  <a:schemeClr val="tx1"/>
                </a:solidFill>
                <a:effectLst/>
                <a:latin typeface="Arial" charset="0"/>
                <a:ea typeface="+mn-ea"/>
                <a:cs typeface="+mn-cs"/>
              </a:rPr>
              <a:t>Notes:</a:t>
            </a:r>
            <a:r>
              <a:rPr lang="en-US" sz="1200" kern="1200" dirty="0" smtClean="0">
                <a:solidFill>
                  <a:schemeClr val="tx1"/>
                </a:solidFill>
                <a:effectLst/>
                <a:latin typeface="Arial" charset="0"/>
                <a:ea typeface="+mn-ea"/>
                <a:cs typeface="+mn-cs"/>
              </a:rPr>
              <a:t> Explain that it is important for us to step out of our world and enter the historical context of Jesus in order to truly understand the significance of his teachings for us today.</a:t>
            </a:r>
            <a:endParaRPr lang="en-US" dirty="0" smtClean="0">
              <a:effectLst/>
            </a:endParaRPr>
          </a:p>
          <a:p>
            <a:pPr eaLnBrk="1" hangingPunct="1"/>
            <a:endParaRPr lang="en-US" dirty="0" smtClean="0"/>
          </a:p>
        </p:txBody>
      </p:sp>
    </p:spTree>
    <p:extLst>
      <p:ext uri="{BB962C8B-B14F-4D97-AF65-F5344CB8AC3E}">
        <p14:creationId xmlns:p14="http://schemas.microsoft.com/office/powerpoint/2010/main" val="835552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B7CF4565-0C10-475C-AB6E-FBD75C27279F}" type="slidenum">
              <a:rPr lang="en-US" smtClean="0"/>
              <a:pPr/>
              <a:t>3</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kern="1200" dirty="0" smtClean="0">
                <a:solidFill>
                  <a:schemeClr val="tx1"/>
                </a:solidFill>
                <a:effectLst/>
                <a:latin typeface="Arial" charset="0"/>
                <a:ea typeface="+mn-ea"/>
                <a:cs typeface="+mn-cs"/>
              </a:rPr>
              <a:t>Notes:</a:t>
            </a:r>
            <a:r>
              <a:rPr lang="en-US" sz="1200" kern="1200" dirty="0" smtClean="0">
                <a:solidFill>
                  <a:schemeClr val="tx1"/>
                </a:solidFill>
                <a:effectLst/>
                <a:latin typeface="Arial" charset="0"/>
                <a:ea typeface="+mn-ea"/>
                <a:cs typeface="+mn-cs"/>
              </a:rPr>
              <a:t> The Hebrews were a tribal people who eventually became founders and citizens of a nation called Israel (the people were Israelites). After a series of conflicts and conquests, the Israelites experienced a period of exile in Babylon and became known as the Jews.</a:t>
            </a:r>
            <a:endParaRPr lang="en-US" dirty="0" smtClean="0">
              <a:effectLst/>
            </a:endParaRPr>
          </a:p>
          <a:p>
            <a:pPr eaLnBrk="1" hangingPunct="1"/>
            <a:endParaRPr lang="en-US" dirty="0" smtClean="0"/>
          </a:p>
        </p:txBody>
      </p:sp>
    </p:spTree>
    <p:extLst>
      <p:ext uri="{BB962C8B-B14F-4D97-AF65-F5344CB8AC3E}">
        <p14:creationId xmlns:p14="http://schemas.microsoft.com/office/powerpoint/2010/main" val="1403129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5341F7F8-25A2-4480-B28C-AA9113955A7A}" type="slidenum">
              <a:rPr lang="en-US" smtClean="0"/>
              <a:pPr/>
              <a:t>4</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063200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0101E07-2D44-4B51-9FF7-D1ABBA72E3B0}" type="slidenum">
              <a:rPr lang="en-US" smtClean="0"/>
              <a:pPr/>
              <a:t>5</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kern="1200" dirty="0" smtClean="0">
                <a:solidFill>
                  <a:schemeClr val="tx1"/>
                </a:solidFill>
                <a:effectLst/>
                <a:latin typeface="Arial" charset="0"/>
                <a:ea typeface="+mn-ea"/>
                <a:cs typeface="+mn-cs"/>
              </a:rPr>
              <a:t>Notes:</a:t>
            </a:r>
            <a:r>
              <a:rPr lang="en-US" sz="1200" kern="1200" dirty="0" smtClean="0">
                <a:solidFill>
                  <a:schemeClr val="tx1"/>
                </a:solidFill>
                <a:effectLst/>
                <a:latin typeface="Arial" charset="0"/>
                <a:ea typeface="+mn-ea"/>
                <a:cs typeface="+mn-cs"/>
              </a:rPr>
              <a:t>  Explain to the students that when Augustus came into power, Herod the Great was the King of Judea and had been since 40 BC. Tiberius appointed Pontius Pilate to govern Judea in 26 AD. </a:t>
            </a:r>
          </a:p>
          <a:p>
            <a:pPr eaLnBrk="1" hangingPunct="1"/>
            <a:endParaRPr lang="en-US" dirty="0" smtClean="0"/>
          </a:p>
        </p:txBody>
      </p:sp>
    </p:spTree>
    <p:extLst>
      <p:ext uri="{BB962C8B-B14F-4D97-AF65-F5344CB8AC3E}">
        <p14:creationId xmlns:p14="http://schemas.microsoft.com/office/powerpoint/2010/main" val="114480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135A475-7D44-4833-9AA5-B98DE36E1FA0}" type="slidenum">
              <a:rPr lang="en-US" smtClean="0"/>
              <a:pPr/>
              <a:t>6</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marL="0" marR="0" indent="0" algn="l" defTabSz="914400" rtl="0" eaLnBrk="1" fontAlgn="base" latinLnBrk="0" hangingPunct="1">
              <a:lnSpc>
                <a:spcPct val="90000"/>
              </a:lnSpc>
              <a:spcBef>
                <a:spcPct val="30000"/>
              </a:spcBef>
              <a:spcAft>
                <a:spcPct val="0"/>
              </a:spcAft>
              <a:buClrTx/>
              <a:buSzTx/>
              <a:buFontTx/>
              <a:buNone/>
              <a:tabLst/>
              <a:defRPr/>
            </a:pPr>
            <a:r>
              <a:rPr lang="en-US" sz="1200" i="1" kern="1200" dirty="0" smtClean="0">
                <a:solidFill>
                  <a:schemeClr val="tx1"/>
                </a:solidFill>
                <a:effectLst/>
                <a:latin typeface="Arial" charset="0"/>
                <a:ea typeface="+mn-ea"/>
                <a:cs typeface="+mn-cs"/>
              </a:rPr>
              <a:t>Notes:</a:t>
            </a:r>
            <a:r>
              <a:rPr lang="en-US" sz="1200" kern="1200" dirty="0" smtClean="0">
                <a:solidFill>
                  <a:schemeClr val="tx1"/>
                </a:solidFill>
                <a:effectLst/>
                <a:latin typeface="Arial" charset="0"/>
                <a:ea typeface="+mn-ea"/>
                <a:cs typeface="+mn-cs"/>
              </a:rPr>
              <a:t> Examples of purity laws that appear in the Gospels include coming in contact with blood (women who are menstruating) and people who have been struck by leprosy. Women who were menstruating were to avoid all contact with their husbands and other men; lepers were to be separated from the community and had to wear a bell to announce their approach lest they come in contact with another and make him or her unclean, as well.</a:t>
            </a:r>
            <a:endParaRPr lang="en-US" dirty="0" smtClean="0">
              <a:effectLst/>
            </a:endParaRPr>
          </a:p>
          <a:p>
            <a:pPr eaLnBrk="1" hangingPunct="1">
              <a:lnSpc>
                <a:spcPct val="90000"/>
              </a:lnSpc>
            </a:pPr>
            <a:endParaRPr lang="en-US" dirty="0" smtClean="0"/>
          </a:p>
        </p:txBody>
      </p:sp>
    </p:spTree>
    <p:extLst>
      <p:ext uri="{BB962C8B-B14F-4D97-AF65-F5344CB8AC3E}">
        <p14:creationId xmlns:p14="http://schemas.microsoft.com/office/powerpoint/2010/main" val="651283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E7084FDC-F7EF-4439-A842-3BABFA1656F5}" type="slidenum">
              <a:rPr lang="en-US" smtClean="0"/>
              <a:pPr/>
              <a:t>7</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kern="1200" dirty="0" smtClean="0">
                <a:solidFill>
                  <a:schemeClr val="tx1"/>
                </a:solidFill>
                <a:effectLst/>
                <a:latin typeface="Arial" charset="0"/>
                <a:ea typeface="+mn-ea"/>
                <a:cs typeface="+mn-cs"/>
              </a:rPr>
              <a:t>Notes:</a:t>
            </a:r>
            <a:r>
              <a:rPr lang="en-US" sz="1200" kern="1200" dirty="0" smtClean="0">
                <a:solidFill>
                  <a:schemeClr val="tx1"/>
                </a:solidFill>
                <a:effectLst/>
                <a:latin typeface="Arial" charset="0"/>
                <a:ea typeface="+mn-ea"/>
                <a:cs typeface="+mn-cs"/>
              </a:rPr>
              <a:t> For the remaining slides, ask students to consider when they may have heard of the following groups in Scripture. Do they remember the particular Gospel story? What do they know about how these groups of people are portrayed in the Gospels?</a:t>
            </a:r>
          </a:p>
          <a:p>
            <a:pPr eaLnBrk="1" hangingPunct="1"/>
            <a:endParaRPr lang="en-US" dirty="0" smtClean="0"/>
          </a:p>
        </p:txBody>
      </p:sp>
    </p:spTree>
    <p:extLst>
      <p:ext uri="{BB962C8B-B14F-4D97-AF65-F5344CB8AC3E}">
        <p14:creationId xmlns:p14="http://schemas.microsoft.com/office/powerpoint/2010/main" val="3861544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4F7EDEDF-002B-4537-A54C-42CE0E05A81B}" type="slidenum">
              <a:rPr lang="en-US" smtClean="0"/>
              <a:pPr/>
              <a:t>8</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350954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63F8C5C-F776-400C-A8B1-CCA585D94176}" type="slidenum">
              <a:rPr lang="en-US" smtClean="0"/>
              <a:pPr/>
              <a:t>9</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974556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1296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9050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Text Placeholder 4"/>
          <p:cNvSpPr>
            <a:spLocks noGrp="1"/>
          </p:cNvSpPr>
          <p:nvPr>
            <p:ph type="body" sz="quarter" idx="12" hasCustomPrompt="1"/>
          </p:nvPr>
        </p:nvSpPr>
        <p:spPr>
          <a:xfrm>
            <a:off x="7467600" y="6019800"/>
            <a:ext cx="1295400" cy="152400"/>
          </a:xfrm>
        </p:spPr>
        <p:txBody>
          <a:bodyPr>
            <a:noAutofit/>
          </a:bodyPr>
          <a:lstStyle>
            <a:lvl1pPr marL="0" indent="0">
              <a:buFontTx/>
              <a:buNone/>
              <a:defRPr sz="800"/>
            </a:lvl1pPr>
          </a:lstStyle>
          <a:p>
            <a:pPr>
              <a:defRPr/>
            </a:pPr>
            <a:r>
              <a:rPr lang="en-US" dirty="0" smtClean="0"/>
              <a:t>Document #: TX000000</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3174DD-0A7C-4E43-A7F1-A9352066A8B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4B3152-2CAA-489E-A4B9-B4E234702B7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F74B11-1131-47BF-A1EA-20D3CFFE54D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B283B3-1FBD-4CC0-B434-8093E88EEED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0AC500-17B0-4036-80A3-1CE26918236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7FA712A-49ED-4D2B-8F49-A0DD56050A9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CA38F2-15D0-4478-A507-BE90CD0F104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0D61A4-7BC0-4D69-A5A0-886F0554C69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0CD283-E662-481B-A841-356D642A2AF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2C0EEE4-B1FF-4A42-9919-29548DB518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1219200" y="2514600"/>
            <a:ext cx="7772400" cy="1470025"/>
          </a:xfrm>
        </p:spPr>
        <p:txBody>
          <a:bodyPr/>
          <a:lstStyle/>
          <a:p>
            <a:pPr eaLnBrk="1" hangingPunct="1"/>
            <a:r>
              <a:rPr lang="en-US" b="1" dirty="0"/>
              <a:t>The Historical Context </a:t>
            </a:r>
            <a:r>
              <a:rPr lang="en-US" b="1" dirty="0" smtClean="0"/>
              <a:t/>
            </a:r>
            <a:br>
              <a:rPr lang="en-US" b="1" dirty="0" smtClean="0"/>
            </a:br>
            <a:r>
              <a:rPr lang="en-US" b="1" dirty="0" smtClean="0"/>
              <a:t>of </a:t>
            </a:r>
            <a:r>
              <a:rPr lang="en-US" b="1" dirty="0"/>
              <a:t>Jesus </a:t>
            </a:r>
            <a:endParaRPr lang="en-US" b="1" dirty="0" smtClean="0">
              <a:solidFill>
                <a:schemeClr val="tx1"/>
              </a:solidFill>
            </a:endParaRPr>
          </a:p>
        </p:txBody>
      </p:sp>
      <p:sp>
        <p:nvSpPr>
          <p:cNvPr id="2052" name="Text Box 6"/>
          <p:cNvSpPr txBox="1">
            <a:spLocks noChangeArrowheads="1"/>
          </p:cNvSpPr>
          <p:nvPr/>
        </p:nvSpPr>
        <p:spPr bwMode="auto">
          <a:xfrm>
            <a:off x="7467600" y="6019800"/>
            <a:ext cx="1524000" cy="214313"/>
          </a:xfrm>
          <a:prstGeom prst="rect">
            <a:avLst/>
          </a:prstGeom>
          <a:noFill/>
          <a:ln w="9525">
            <a:noFill/>
            <a:miter lim="800000"/>
            <a:headEnd/>
            <a:tailEnd/>
          </a:ln>
        </p:spPr>
        <p:txBody>
          <a:bodyPr>
            <a:spAutoFit/>
          </a:bodyPr>
          <a:lstStyle/>
          <a:p>
            <a:r>
              <a:rPr lang="en-US" sz="800" dirty="0">
                <a:solidFill>
                  <a:schemeClr val="bg2"/>
                </a:solidFill>
              </a:rPr>
              <a:t>Document #: </a:t>
            </a:r>
            <a:r>
              <a:rPr lang="en-US" sz="800" dirty="0" smtClean="0">
                <a:solidFill>
                  <a:schemeClr val="bg2"/>
                </a:solidFill>
              </a:rPr>
              <a:t>TX004703</a:t>
            </a:r>
            <a:endParaRPr lang="en-US" sz="800" dirty="0">
              <a:solidFill>
                <a:schemeClr val="bg2"/>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244" name="TextBox 4"/>
          <p:cNvSpPr txBox="1">
            <a:spLocks noChangeArrowheads="1"/>
          </p:cNvSpPr>
          <p:nvPr/>
        </p:nvSpPr>
        <p:spPr bwMode="auto">
          <a:xfrm>
            <a:off x="685800" y="762000"/>
            <a:ext cx="4114800" cy="523220"/>
          </a:xfrm>
          <a:prstGeom prst="rect">
            <a:avLst/>
          </a:prstGeom>
          <a:noFill/>
          <a:ln w="9525">
            <a:noFill/>
            <a:miter lim="800000"/>
            <a:headEnd/>
            <a:tailEnd/>
          </a:ln>
        </p:spPr>
        <p:txBody>
          <a:bodyPr wrap="square">
            <a:spAutoFit/>
          </a:bodyPr>
          <a:lstStyle/>
          <a:p>
            <a:pPr algn="ctr">
              <a:spcBef>
                <a:spcPct val="50000"/>
              </a:spcBef>
            </a:pPr>
            <a:r>
              <a:rPr lang="en-US" sz="2800" b="1" dirty="0"/>
              <a:t>Sadducees </a:t>
            </a:r>
            <a:endParaRPr lang="en-US" sz="2800" b="1" dirty="0">
              <a:solidFill>
                <a:srgbClr val="00B050"/>
              </a:solidFill>
            </a:endParaRPr>
          </a:p>
        </p:txBody>
      </p:sp>
      <p:sp>
        <p:nvSpPr>
          <p:cNvPr id="12" name="Text Box 6"/>
          <p:cNvSpPr txBox="1">
            <a:spLocks noChangeArrowheads="1"/>
          </p:cNvSpPr>
          <p:nvPr/>
        </p:nvSpPr>
        <p:spPr bwMode="auto">
          <a:xfrm>
            <a:off x="533400" y="1600200"/>
            <a:ext cx="4267200" cy="3785652"/>
          </a:xfrm>
          <a:prstGeom prst="rect">
            <a:avLst/>
          </a:prstGeom>
          <a:noFill/>
          <a:ln w="9525">
            <a:noFill/>
            <a:miter lim="800000"/>
            <a:headEnd/>
            <a:tailEnd/>
          </a:ln>
        </p:spPr>
        <p:txBody>
          <a:bodyPr wrap="square">
            <a:spAutoFit/>
          </a:bodyPr>
          <a:lstStyle/>
          <a:p>
            <a:pPr marL="342900" lvl="0" indent="-342900">
              <a:buFont typeface="Arial"/>
              <a:buChar char="•"/>
            </a:pPr>
            <a:r>
              <a:rPr lang="en-US" sz="2000" dirty="0"/>
              <a:t>A religious sect within </a:t>
            </a:r>
            <a:r>
              <a:rPr lang="en-US" sz="2000" dirty="0" smtClean="0"/>
              <a:t>Judaism</a:t>
            </a:r>
          </a:p>
          <a:p>
            <a:pPr lvl="0"/>
            <a:endParaRPr lang="en-US" sz="2000" dirty="0"/>
          </a:p>
          <a:p>
            <a:pPr marL="342900" lvl="0" indent="-342900">
              <a:buFont typeface="Arial"/>
              <a:buChar char="•"/>
            </a:pPr>
            <a:r>
              <a:rPr lang="en-US" sz="2000" dirty="0"/>
              <a:t>They followed only the written Torah – they rejected the Pharisees’ oral </a:t>
            </a:r>
            <a:r>
              <a:rPr lang="en-US" sz="2000" dirty="0" smtClean="0"/>
              <a:t>law</a:t>
            </a:r>
          </a:p>
          <a:p>
            <a:pPr lvl="0"/>
            <a:endParaRPr lang="en-US" sz="2000" dirty="0"/>
          </a:p>
          <a:p>
            <a:pPr marL="342900" lvl="0" indent="-342900">
              <a:buFont typeface="Arial"/>
              <a:buChar char="•"/>
            </a:pPr>
            <a:r>
              <a:rPr lang="en-US" sz="2000" dirty="0"/>
              <a:t>Consisted of mainly wealthy aristocrats who worked in cooperation with the Roman </a:t>
            </a:r>
            <a:r>
              <a:rPr lang="en-US" sz="2000" dirty="0" smtClean="0"/>
              <a:t>rule</a:t>
            </a:r>
          </a:p>
          <a:p>
            <a:pPr lvl="0"/>
            <a:endParaRPr lang="en-US" sz="2000" dirty="0"/>
          </a:p>
          <a:p>
            <a:pPr marL="342900" lvl="0" indent="-342900">
              <a:buFont typeface="Arial"/>
              <a:buChar char="•"/>
            </a:pPr>
            <a:r>
              <a:rPr lang="en-US" sz="2000" dirty="0"/>
              <a:t>Exercised control over the priesthood and the Temple</a:t>
            </a:r>
          </a:p>
        </p:txBody>
      </p:sp>
      <p:sp>
        <p:nvSpPr>
          <p:cNvPr id="13" name="Text Box 10"/>
          <p:cNvSpPr txBox="1">
            <a:spLocks noChangeArrowheads="1"/>
          </p:cNvSpPr>
          <p:nvPr/>
        </p:nvSpPr>
        <p:spPr bwMode="auto">
          <a:xfrm>
            <a:off x="3200399" y="6566356"/>
            <a:ext cx="1676401" cy="215444"/>
          </a:xfrm>
          <a:prstGeom prst="rect">
            <a:avLst/>
          </a:prstGeom>
          <a:noFill/>
          <a:ln w="9525">
            <a:noFill/>
            <a:miter lim="800000"/>
            <a:headEnd/>
            <a:tailEnd/>
          </a:ln>
        </p:spPr>
        <p:txBody>
          <a:bodyPr wrap="square">
            <a:spAutoFit/>
          </a:bodyPr>
          <a:lstStyle/>
          <a:p>
            <a:pPr>
              <a:spcBef>
                <a:spcPct val="50000"/>
              </a:spcBef>
            </a:pPr>
            <a:r>
              <a:rPr lang="en-US" sz="800" dirty="0">
                <a:solidFill>
                  <a:srgbClr val="7F7F7F"/>
                </a:solidFill>
                <a:latin typeface="Arial"/>
                <a:ea typeface="Calibri"/>
                <a:cs typeface="Arial"/>
              </a:rPr>
              <a:t>© </a:t>
            </a:r>
            <a:r>
              <a:rPr lang="en-US" sz="800" dirty="0" err="1">
                <a:solidFill>
                  <a:srgbClr val="7F7F7F"/>
                </a:solidFill>
                <a:latin typeface="Arial"/>
                <a:ea typeface="Calibri"/>
                <a:cs typeface="Arial"/>
              </a:rPr>
              <a:t>stevenallan</a:t>
            </a:r>
            <a:r>
              <a:rPr lang="en-US" sz="800" dirty="0">
                <a:solidFill>
                  <a:srgbClr val="7F7F7F"/>
                </a:solidFill>
                <a:latin typeface="Arial"/>
                <a:ea typeface="Calibri"/>
                <a:cs typeface="Arial"/>
              </a:rPr>
              <a:t> / </a:t>
            </a:r>
            <a:r>
              <a:rPr lang="en-US" sz="800" dirty="0" err="1">
                <a:solidFill>
                  <a:srgbClr val="7F7F7F"/>
                </a:solidFill>
                <a:latin typeface="Arial"/>
                <a:ea typeface="Calibri"/>
                <a:cs typeface="Arial"/>
              </a:rPr>
              <a:t>iStockphoto.com</a:t>
            </a:r>
            <a:endParaRPr lang="en-US" dirty="0">
              <a:solidFill>
                <a:srgbClr val="7F7F7F"/>
              </a:solidFill>
              <a:latin typeface="Arial"/>
              <a:cs typeface="Arial"/>
            </a:endParaRPr>
          </a:p>
        </p:txBody>
      </p:sp>
      <p:pic>
        <p:nvPicPr>
          <p:cNvPr id="3" name="Picture 2" descr="Slide 10_iStock_18815580_Larg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2" y="381002"/>
            <a:ext cx="4091285" cy="6364221"/>
          </a:xfrm>
          <a:prstGeom prst="rect">
            <a:avLst/>
          </a:prstGeom>
        </p:spPr>
      </p:pic>
    </p:spTree>
    <p:extLst>
      <p:ext uri="{BB962C8B-B14F-4D97-AF65-F5344CB8AC3E}">
        <p14:creationId xmlns:p14="http://schemas.microsoft.com/office/powerpoint/2010/main" val="2024904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244" name="TextBox 4"/>
          <p:cNvSpPr txBox="1">
            <a:spLocks noChangeArrowheads="1"/>
          </p:cNvSpPr>
          <p:nvPr/>
        </p:nvSpPr>
        <p:spPr bwMode="auto">
          <a:xfrm>
            <a:off x="685800" y="762000"/>
            <a:ext cx="7848600" cy="523220"/>
          </a:xfrm>
          <a:prstGeom prst="rect">
            <a:avLst/>
          </a:prstGeom>
          <a:noFill/>
          <a:ln w="9525">
            <a:noFill/>
            <a:miter lim="800000"/>
            <a:headEnd/>
            <a:tailEnd/>
          </a:ln>
        </p:spPr>
        <p:txBody>
          <a:bodyPr>
            <a:spAutoFit/>
          </a:bodyPr>
          <a:lstStyle/>
          <a:p>
            <a:pPr algn="ctr">
              <a:spcBef>
                <a:spcPct val="50000"/>
              </a:spcBef>
            </a:pPr>
            <a:r>
              <a:rPr lang="en-US" sz="2800" b="1" dirty="0"/>
              <a:t>Essenes </a:t>
            </a:r>
            <a:endParaRPr lang="en-US" sz="2800" b="1" dirty="0">
              <a:solidFill>
                <a:srgbClr val="00B050"/>
              </a:solidFill>
            </a:endParaRPr>
          </a:p>
        </p:txBody>
      </p:sp>
      <p:sp>
        <p:nvSpPr>
          <p:cNvPr id="12" name="Text Box 6"/>
          <p:cNvSpPr txBox="1">
            <a:spLocks noChangeArrowheads="1"/>
          </p:cNvSpPr>
          <p:nvPr/>
        </p:nvSpPr>
        <p:spPr bwMode="auto">
          <a:xfrm>
            <a:off x="1371600" y="1879937"/>
            <a:ext cx="6324600" cy="1323439"/>
          </a:xfrm>
          <a:prstGeom prst="rect">
            <a:avLst/>
          </a:prstGeom>
          <a:noFill/>
          <a:ln w="9525">
            <a:noFill/>
            <a:miter lim="800000"/>
            <a:headEnd/>
            <a:tailEnd/>
          </a:ln>
        </p:spPr>
        <p:txBody>
          <a:bodyPr wrap="square">
            <a:spAutoFit/>
          </a:bodyPr>
          <a:lstStyle/>
          <a:p>
            <a:pPr marL="342900" lvl="0" indent="-342900">
              <a:buFont typeface="Arial"/>
              <a:buChar char="•"/>
            </a:pPr>
            <a:r>
              <a:rPr lang="en-US" sz="2000" dirty="0" smtClean="0"/>
              <a:t>Consisted </a:t>
            </a:r>
            <a:r>
              <a:rPr lang="en-US" sz="2000" dirty="0"/>
              <a:t>of celibate males who lived in </a:t>
            </a:r>
            <a:r>
              <a:rPr lang="en-US" sz="2000" dirty="0" smtClean="0"/>
              <a:t>community</a:t>
            </a:r>
          </a:p>
          <a:p>
            <a:pPr lvl="0"/>
            <a:endParaRPr lang="en-US" sz="2000" dirty="0"/>
          </a:p>
          <a:p>
            <a:pPr marL="342900" lvl="0" indent="-342900">
              <a:buFont typeface="Arial"/>
              <a:buChar char="•"/>
            </a:pPr>
            <a:r>
              <a:rPr lang="en-US" sz="2000" dirty="0" smtClean="0"/>
              <a:t>Engaged </a:t>
            </a:r>
            <a:r>
              <a:rPr lang="en-US" sz="2000" dirty="0"/>
              <a:t>in fasting and meditation</a:t>
            </a:r>
          </a:p>
        </p:txBody>
      </p:sp>
      <p:sp>
        <p:nvSpPr>
          <p:cNvPr id="13" name="Text Box 10"/>
          <p:cNvSpPr txBox="1">
            <a:spLocks noChangeArrowheads="1"/>
          </p:cNvSpPr>
          <p:nvPr/>
        </p:nvSpPr>
        <p:spPr bwMode="auto">
          <a:xfrm>
            <a:off x="1676400" y="6317396"/>
            <a:ext cx="1676401" cy="215444"/>
          </a:xfrm>
          <a:prstGeom prst="rect">
            <a:avLst/>
          </a:prstGeom>
          <a:noFill/>
          <a:ln w="9525">
            <a:noFill/>
            <a:miter lim="800000"/>
            <a:headEnd/>
            <a:tailEnd/>
          </a:ln>
        </p:spPr>
        <p:txBody>
          <a:bodyPr wrap="square">
            <a:spAutoFit/>
          </a:bodyPr>
          <a:lstStyle/>
          <a:p>
            <a:pPr>
              <a:spcBef>
                <a:spcPct val="50000"/>
              </a:spcBef>
            </a:pPr>
            <a:r>
              <a:rPr lang="en-US" sz="800" dirty="0">
                <a:solidFill>
                  <a:srgbClr val="7F7F7F"/>
                </a:solidFill>
                <a:latin typeface="Arial"/>
                <a:ea typeface="Calibri"/>
                <a:cs typeface="Arial"/>
              </a:rPr>
              <a:t>© 4Max / </a:t>
            </a:r>
            <a:r>
              <a:rPr lang="en-US" sz="800" dirty="0" err="1">
                <a:solidFill>
                  <a:srgbClr val="7F7F7F"/>
                </a:solidFill>
                <a:latin typeface="Arial"/>
                <a:ea typeface="Calibri"/>
                <a:cs typeface="Arial"/>
              </a:rPr>
              <a:t>Shutterstock.com</a:t>
            </a:r>
            <a:endParaRPr lang="en-US" dirty="0">
              <a:solidFill>
                <a:srgbClr val="7F7F7F"/>
              </a:solidFill>
              <a:latin typeface="Arial"/>
              <a:cs typeface="Arial"/>
            </a:endParaRPr>
          </a:p>
        </p:txBody>
      </p:sp>
      <p:pic>
        <p:nvPicPr>
          <p:cNvPr id="3" name="Picture 2" descr="Slide 11_shutterstock_154553546.jpg"/>
          <p:cNvPicPr>
            <a:picLocks noChangeAspect="1"/>
          </p:cNvPicPr>
          <p:nvPr/>
        </p:nvPicPr>
        <p:blipFill rotWithShape="1">
          <a:blip r:embed="rId4" cstate="print">
            <a:extLst>
              <a:ext uri="{28A0092B-C50C-407E-A947-70E740481C1C}">
                <a14:useLocalDpi xmlns:a14="http://schemas.microsoft.com/office/drawing/2010/main" val="0"/>
              </a:ext>
            </a:extLst>
          </a:blip>
          <a:srcRect t="16515"/>
          <a:stretch/>
        </p:blipFill>
        <p:spPr>
          <a:xfrm>
            <a:off x="1676400" y="3228320"/>
            <a:ext cx="5339532" cy="29718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944976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244" name="TextBox 4"/>
          <p:cNvSpPr txBox="1">
            <a:spLocks noChangeArrowheads="1"/>
          </p:cNvSpPr>
          <p:nvPr/>
        </p:nvSpPr>
        <p:spPr bwMode="auto">
          <a:xfrm>
            <a:off x="685800" y="762000"/>
            <a:ext cx="7848600" cy="523220"/>
          </a:xfrm>
          <a:prstGeom prst="rect">
            <a:avLst/>
          </a:prstGeom>
          <a:noFill/>
          <a:ln w="9525">
            <a:noFill/>
            <a:miter lim="800000"/>
            <a:headEnd/>
            <a:tailEnd/>
          </a:ln>
        </p:spPr>
        <p:txBody>
          <a:bodyPr>
            <a:spAutoFit/>
          </a:bodyPr>
          <a:lstStyle/>
          <a:p>
            <a:pPr algn="ctr">
              <a:spcBef>
                <a:spcPct val="50000"/>
              </a:spcBef>
            </a:pPr>
            <a:r>
              <a:rPr lang="en-US" sz="2800" b="1" dirty="0"/>
              <a:t>Levite </a:t>
            </a:r>
            <a:endParaRPr lang="en-US" sz="2800" b="1" dirty="0">
              <a:solidFill>
                <a:srgbClr val="00B050"/>
              </a:solidFill>
            </a:endParaRPr>
          </a:p>
        </p:txBody>
      </p:sp>
      <p:sp>
        <p:nvSpPr>
          <p:cNvPr id="12" name="Text Box 6"/>
          <p:cNvSpPr txBox="1">
            <a:spLocks noChangeArrowheads="1"/>
          </p:cNvSpPr>
          <p:nvPr/>
        </p:nvSpPr>
        <p:spPr bwMode="auto">
          <a:xfrm>
            <a:off x="685800" y="2133600"/>
            <a:ext cx="3886200" cy="3170099"/>
          </a:xfrm>
          <a:prstGeom prst="rect">
            <a:avLst/>
          </a:prstGeom>
          <a:noFill/>
          <a:ln w="9525">
            <a:noFill/>
            <a:miter lim="800000"/>
            <a:headEnd/>
            <a:tailEnd/>
          </a:ln>
        </p:spPr>
        <p:txBody>
          <a:bodyPr wrap="square">
            <a:spAutoFit/>
          </a:bodyPr>
          <a:lstStyle/>
          <a:p>
            <a:pPr marL="342900" lvl="0" indent="-342900">
              <a:buFont typeface="Arial"/>
              <a:buChar char="•"/>
            </a:pPr>
            <a:r>
              <a:rPr lang="en-US" sz="2000" dirty="0" smtClean="0"/>
              <a:t>A Levite is someone from </a:t>
            </a:r>
            <a:r>
              <a:rPr lang="en-US" sz="2000" dirty="0"/>
              <a:t>the tribe of </a:t>
            </a:r>
            <a:r>
              <a:rPr lang="en-US" sz="2000" dirty="0" smtClean="0"/>
              <a:t>Levi. </a:t>
            </a:r>
          </a:p>
          <a:p>
            <a:pPr lvl="0"/>
            <a:endParaRPr lang="en-US" sz="2000" dirty="0"/>
          </a:p>
          <a:p>
            <a:pPr marL="342900" lvl="0" indent="-342900">
              <a:buFont typeface="Arial"/>
              <a:buChar char="•"/>
            </a:pPr>
            <a:r>
              <a:rPr lang="en-US" sz="2000" dirty="0"/>
              <a:t>The Levites were given the responsibility of oversight of the tabernacle and the </a:t>
            </a:r>
            <a:r>
              <a:rPr lang="en-US" sz="2000" dirty="0" smtClean="0"/>
              <a:t>Temple. </a:t>
            </a:r>
          </a:p>
          <a:p>
            <a:pPr lvl="0"/>
            <a:endParaRPr lang="en-US" sz="2000" dirty="0"/>
          </a:p>
          <a:p>
            <a:pPr marL="342900" lvl="0" indent="-342900">
              <a:buFont typeface="Arial"/>
              <a:buChar char="•"/>
            </a:pPr>
            <a:r>
              <a:rPr lang="en-US" sz="2000" dirty="0"/>
              <a:t>The tribe of Levi, then, is the priestly </a:t>
            </a:r>
            <a:r>
              <a:rPr lang="en-US" sz="2000" dirty="0" smtClean="0"/>
              <a:t>class.</a:t>
            </a:r>
            <a:endParaRPr lang="en-US" sz="2000" dirty="0"/>
          </a:p>
        </p:txBody>
      </p:sp>
      <p:sp>
        <p:nvSpPr>
          <p:cNvPr id="13" name="Text Box 10"/>
          <p:cNvSpPr txBox="1">
            <a:spLocks noChangeArrowheads="1"/>
          </p:cNvSpPr>
          <p:nvPr/>
        </p:nvSpPr>
        <p:spPr bwMode="auto">
          <a:xfrm>
            <a:off x="4648200" y="5486400"/>
            <a:ext cx="2438401" cy="215444"/>
          </a:xfrm>
          <a:prstGeom prst="rect">
            <a:avLst/>
          </a:prstGeom>
          <a:noFill/>
          <a:ln w="9525">
            <a:noFill/>
            <a:miter lim="800000"/>
            <a:headEnd/>
            <a:tailEnd/>
          </a:ln>
        </p:spPr>
        <p:txBody>
          <a:bodyPr wrap="square">
            <a:spAutoFit/>
          </a:bodyPr>
          <a:lstStyle/>
          <a:p>
            <a:pPr>
              <a:spcBef>
                <a:spcPct val="50000"/>
              </a:spcBef>
            </a:pPr>
            <a:r>
              <a:rPr lang="en-US" sz="800" dirty="0">
                <a:solidFill>
                  <a:srgbClr val="7F7F7F"/>
                </a:solidFill>
                <a:latin typeface="Arial"/>
                <a:ea typeface="Calibri"/>
                <a:cs typeface="Arial"/>
              </a:rPr>
              <a:t>© </a:t>
            </a:r>
            <a:r>
              <a:rPr lang="en-US" sz="800" dirty="0" err="1">
                <a:solidFill>
                  <a:srgbClr val="7F7F7F"/>
                </a:solidFill>
                <a:latin typeface="Arial"/>
                <a:ea typeface="Calibri"/>
                <a:cs typeface="Arial"/>
              </a:rPr>
              <a:t>ChameleonsEye</a:t>
            </a:r>
            <a:r>
              <a:rPr lang="en-US" sz="800" dirty="0">
                <a:solidFill>
                  <a:srgbClr val="7F7F7F"/>
                </a:solidFill>
                <a:latin typeface="Arial"/>
                <a:ea typeface="Calibri"/>
                <a:cs typeface="Arial"/>
              </a:rPr>
              <a:t> / </a:t>
            </a:r>
            <a:r>
              <a:rPr lang="en-US" sz="800" dirty="0" err="1">
                <a:solidFill>
                  <a:srgbClr val="7F7F7F"/>
                </a:solidFill>
                <a:latin typeface="Arial"/>
                <a:ea typeface="Calibri"/>
                <a:cs typeface="Arial"/>
              </a:rPr>
              <a:t>Shutterstock.com</a:t>
            </a:r>
            <a:endParaRPr lang="en-US" dirty="0">
              <a:solidFill>
                <a:srgbClr val="7F7F7F"/>
              </a:solidFill>
              <a:latin typeface="Arial"/>
              <a:cs typeface="Arial"/>
            </a:endParaRPr>
          </a:p>
        </p:txBody>
      </p:sp>
      <p:pic>
        <p:nvPicPr>
          <p:cNvPr id="3" name="Picture 2" descr="Slide 12_shutterstock_191506094.jpg"/>
          <p:cNvPicPr>
            <a:picLocks noChangeAspect="1"/>
          </p:cNvPicPr>
          <p:nvPr/>
        </p:nvPicPr>
        <p:blipFill rotWithShape="1">
          <a:blip r:embed="rId4" cstate="print">
            <a:extLst>
              <a:ext uri="{28A0092B-C50C-407E-A947-70E740481C1C}">
                <a14:useLocalDpi xmlns:a14="http://schemas.microsoft.com/office/drawing/2010/main" val="0"/>
              </a:ext>
            </a:extLst>
          </a:blip>
          <a:srcRect l="14974" r="4000"/>
          <a:stretch/>
        </p:blipFill>
        <p:spPr>
          <a:xfrm>
            <a:off x="4800600" y="2133600"/>
            <a:ext cx="4013200" cy="32978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53651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244" name="TextBox 4"/>
          <p:cNvSpPr txBox="1">
            <a:spLocks noChangeArrowheads="1"/>
          </p:cNvSpPr>
          <p:nvPr/>
        </p:nvSpPr>
        <p:spPr bwMode="auto">
          <a:xfrm>
            <a:off x="914400" y="1076980"/>
            <a:ext cx="3657600" cy="523220"/>
          </a:xfrm>
          <a:prstGeom prst="rect">
            <a:avLst/>
          </a:prstGeom>
          <a:noFill/>
          <a:ln w="9525">
            <a:noFill/>
            <a:miter lim="800000"/>
            <a:headEnd/>
            <a:tailEnd/>
          </a:ln>
        </p:spPr>
        <p:txBody>
          <a:bodyPr wrap="square">
            <a:spAutoFit/>
          </a:bodyPr>
          <a:lstStyle/>
          <a:p>
            <a:pPr>
              <a:spcBef>
                <a:spcPct val="50000"/>
              </a:spcBef>
            </a:pPr>
            <a:r>
              <a:rPr lang="en-US" sz="2800" b="1" dirty="0"/>
              <a:t>Samaritan </a:t>
            </a:r>
            <a:endParaRPr lang="en-US" sz="2800" b="1" dirty="0">
              <a:solidFill>
                <a:srgbClr val="00B050"/>
              </a:solidFill>
            </a:endParaRPr>
          </a:p>
        </p:txBody>
      </p:sp>
      <p:sp>
        <p:nvSpPr>
          <p:cNvPr id="12" name="Text Box 6"/>
          <p:cNvSpPr txBox="1">
            <a:spLocks noChangeArrowheads="1"/>
          </p:cNvSpPr>
          <p:nvPr/>
        </p:nvSpPr>
        <p:spPr bwMode="auto">
          <a:xfrm>
            <a:off x="609600" y="1935301"/>
            <a:ext cx="3657600" cy="3170099"/>
          </a:xfrm>
          <a:prstGeom prst="rect">
            <a:avLst/>
          </a:prstGeom>
          <a:noFill/>
          <a:ln w="9525">
            <a:noFill/>
            <a:miter lim="800000"/>
            <a:headEnd/>
            <a:tailEnd/>
          </a:ln>
        </p:spPr>
        <p:txBody>
          <a:bodyPr wrap="square">
            <a:spAutoFit/>
          </a:bodyPr>
          <a:lstStyle/>
          <a:p>
            <a:pPr marL="342900" lvl="0" indent="-342900">
              <a:buFont typeface="Arial"/>
              <a:buChar char="•"/>
            </a:pPr>
            <a:r>
              <a:rPr lang="en-US" sz="2000" dirty="0"/>
              <a:t>A Samaritan is a person from the territory of </a:t>
            </a:r>
            <a:r>
              <a:rPr lang="en-US" sz="2000" dirty="0" smtClean="0"/>
              <a:t>Samaria, </a:t>
            </a:r>
            <a:r>
              <a:rPr lang="en-US" sz="2000" dirty="0"/>
              <a:t>which is located between Judea and Galilee</a:t>
            </a:r>
            <a:r>
              <a:rPr lang="en-US" sz="2000" dirty="0" smtClean="0"/>
              <a:t>.</a:t>
            </a:r>
          </a:p>
          <a:p>
            <a:pPr lvl="0"/>
            <a:r>
              <a:rPr lang="en-US" sz="2000" dirty="0" smtClean="0"/>
              <a:t> </a:t>
            </a:r>
            <a:endParaRPr lang="en-US" sz="2000" dirty="0"/>
          </a:p>
          <a:p>
            <a:pPr marL="342900" lvl="0" indent="-342900">
              <a:buFont typeface="Arial"/>
              <a:buChar char="•"/>
            </a:pPr>
            <a:r>
              <a:rPr lang="en-US" sz="2000" dirty="0"/>
              <a:t>The Jews and Samaritans were deeply divided over religious and ethnic differences. </a:t>
            </a:r>
          </a:p>
        </p:txBody>
      </p:sp>
      <p:sp>
        <p:nvSpPr>
          <p:cNvPr id="13" name="Text Box 10"/>
          <p:cNvSpPr txBox="1">
            <a:spLocks noChangeArrowheads="1"/>
          </p:cNvSpPr>
          <p:nvPr/>
        </p:nvSpPr>
        <p:spPr bwMode="auto">
          <a:xfrm>
            <a:off x="5334000" y="6185356"/>
            <a:ext cx="2362201" cy="215444"/>
          </a:xfrm>
          <a:prstGeom prst="rect">
            <a:avLst/>
          </a:prstGeom>
          <a:noFill/>
          <a:ln w="9525">
            <a:noFill/>
            <a:miter lim="800000"/>
            <a:headEnd/>
            <a:tailEnd/>
          </a:ln>
        </p:spPr>
        <p:txBody>
          <a:bodyPr wrap="square">
            <a:spAutoFit/>
          </a:bodyPr>
          <a:lstStyle/>
          <a:p>
            <a:pPr>
              <a:spcBef>
                <a:spcPct val="50000"/>
              </a:spcBef>
            </a:pPr>
            <a:r>
              <a:rPr lang="en-US" sz="800" dirty="0">
                <a:solidFill>
                  <a:srgbClr val="7F7F7F"/>
                </a:solidFill>
                <a:latin typeface="Arial"/>
                <a:ea typeface="Calibri"/>
                <a:cs typeface="Arial"/>
              </a:rPr>
              <a:t>© </a:t>
            </a:r>
            <a:r>
              <a:rPr lang="en-US" sz="800" dirty="0" err="1">
                <a:solidFill>
                  <a:srgbClr val="7F7F7F"/>
                </a:solidFill>
                <a:latin typeface="Arial"/>
                <a:ea typeface="Calibri"/>
                <a:cs typeface="Arial"/>
              </a:rPr>
              <a:t>Renata</a:t>
            </a:r>
            <a:r>
              <a:rPr lang="en-US" sz="800" dirty="0">
                <a:solidFill>
                  <a:srgbClr val="7F7F7F"/>
                </a:solidFill>
                <a:latin typeface="Arial"/>
                <a:ea typeface="Calibri"/>
                <a:cs typeface="Arial"/>
              </a:rPr>
              <a:t> </a:t>
            </a:r>
            <a:r>
              <a:rPr lang="en-US" sz="800" dirty="0" err="1">
                <a:solidFill>
                  <a:srgbClr val="7F7F7F"/>
                </a:solidFill>
                <a:latin typeface="Arial"/>
                <a:ea typeface="Calibri"/>
                <a:cs typeface="Arial"/>
              </a:rPr>
              <a:t>Sedmakova</a:t>
            </a:r>
            <a:r>
              <a:rPr lang="en-US" sz="800" dirty="0">
                <a:solidFill>
                  <a:srgbClr val="7F7F7F"/>
                </a:solidFill>
                <a:latin typeface="Arial"/>
                <a:ea typeface="Calibri"/>
                <a:cs typeface="Arial"/>
              </a:rPr>
              <a:t> / </a:t>
            </a:r>
            <a:r>
              <a:rPr lang="en-US" sz="800" dirty="0" err="1">
                <a:solidFill>
                  <a:srgbClr val="7F7F7F"/>
                </a:solidFill>
                <a:latin typeface="Arial"/>
                <a:ea typeface="Calibri"/>
                <a:cs typeface="Arial"/>
              </a:rPr>
              <a:t>Shutterstock.com</a:t>
            </a:r>
            <a:endParaRPr lang="en-US" dirty="0">
              <a:solidFill>
                <a:srgbClr val="7F7F7F"/>
              </a:solidFill>
              <a:latin typeface="Arial"/>
              <a:cs typeface="Arial"/>
            </a:endParaRPr>
          </a:p>
        </p:txBody>
      </p:sp>
      <p:pic>
        <p:nvPicPr>
          <p:cNvPr id="3" name="Picture 2" descr="Slide 13_shutterstock_15789738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3378" y="1371600"/>
            <a:ext cx="4742022" cy="48006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741938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75" name="Text Box 6"/>
          <p:cNvSpPr txBox="1">
            <a:spLocks noChangeArrowheads="1"/>
          </p:cNvSpPr>
          <p:nvPr/>
        </p:nvSpPr>
        <p:spPr bwMode="auto">
          <a:xfrm>
            <a:off x="762000" y="990600"/>
            <a:ext cx="5943600" cy="523220"/>
          </a:xfrm>
          <a:prstGeom prst="rect">
            <a:avLst/>
          </a:prstGeom>
          <a:noFill/>
          <a:ln w="9525">
            <a:noFill/>
            <a:miter lim="800000"/>
            <a:headEnd/>
            <a:tailEnd/>
          </a:ln>
        </p:spPr>
        <p:txBody>
          <a:bodyPr>
            <a:spAutoFit/>
          </a:bodyPr>
          <a:lstStyle/>
          <a:p>
            <a:pPr>
              <a:spcBef>
                <a:spcPct val="50000"/>
              </a:spcBef>
            </a:pPr>
            <a:r>
              <a:rPr lang="en-US" sz="2800" b="1" dirty="0"/>
              <a:t>The World of Jesus </a:t>
            </a:r>
          </a:p>
        </p:txBody>
      </p:sp>
      <p:sp>
        <p:nvSpPr>
          <p:cNvPr id="2" name="Text Box 11"/>
          <p:cNvSpPr txBox="1">
            <a:spLocks noChangeArrowheads="1"/>
          </p:cNvSpPr>
          <p:nvPr/>
        </p:nvSpPr>
        <p:spPr bwMode="auto">
          <a:xfrm>
            <a:off x="838200" y="2133600"/>
            <a:ext cx="3581400" cy="2554545"/>
          </a:xfrm>
          <a:prstGeom prst="rect">
            <a:avLst/>
          </a:prstGeom>
          <a:noFill/>
          <a:ln w="9525">
            <a:noFill/>
            <a:miter lim="800000"/>
            <a:headEnd/>
            <a:tailEnd/>
          </a:ln>
        </p:spPr>
        <p:txBody>
          <a:bodyPr wrap="square" lIns="0" rIns="0">
            <a:spAutoFit/>
          </a:bodyPr>
          <a:lstStyle/>
          <a:p>
            <a:r>
              <a:rPr lang="en-US" sz="2000" dirty="0"/>
              <a:t>The ancient Mediterranean world in which Jesus lived and in which the Gospel authors wrote looks very different from the world in which we live today.</a:t>
            </a:r>
          </a:p>
          <a:p>
            <a:pPr algn="r"/>
            <a:r>
              <a:rPr lang="en-US" sz="2000" dirty="0"/>
              <a:t> </a:t>
            </a:r>
          </a:p>
          <a:p>
            <a:r>
              <a:rPr lang="en-US" sz="2000" dirty="0"/>
              <a:t> </a:t>
            </a:r>
          </a:p>
        </p:txBody>
      </p:sp>
      <p:sp>
        <p:nvSpPr>
          <p:cNvPr id="8" name="Text Box 10"/>
          <p:cNvSpPr txBox="1">
            <a:spLocks noChangeArrowheads="1"/>
          </p:cNvSpPr>
          <p:nvPr/>
        </p:nvSpPr>
        <p:spPr bwMode="auto">
          <a:xfrm>
            <a:off x="4495800" y="5973289"/>
            <a:ext cx="2362200" cy="215444"/>
          </a:xfrm>
          <a:prstGeom prst="rect">
            <a:avLst/>
          </a:prstGeom>
          <a:noFill/>
          <a:ln w="9525">
            <a:noFill/>
            <a:miter lim="800000"/>
            <a:headEnd/>
            <a:tailEnd/>
          </a:ln>
        </p:spPr>
        <p:txBody>
          <a:bodyPr>
            <a:spAutoFit/>
          </a:bodyPr>
          <a:lstStyle/>
          <a:p>
            <a:pPr>
              <a:spcBef>
                <a:spcPct val="50000"/>
              </a:spcBef>
            </a:pPr>
            <a:r>
              <a:rPr lang="en-US" sz="800" dirty="0">
                <a:solidFill>
                  <a:srgbClr val="7F7F7F"/>
                </a:solidFill>
                <a:latin typeface="Arial"/>
                <a:ea typeface="Calibri"/>
                <a:cs typeface="Arial"/>
              </a:rPr>
              <a:t>© Nancy Bauer / </a:t>
            </a:r>
            <a:r>
              <a:rPr lang="en-US" sz="800" dirty="0" err="1">
                <a:solidFill>
                  <a:srgbClr val="7F7F7F"/>
                </a:solidFill>
                <a:latin typeface="Arial"/>
                <a:ea typeface="Calibri"/>
                <a:cs typeface="Arial"/>
              </a:rPr>
              <a:t>Shutterstock.com</a:t>
            </a:r>
            <a:endParaRPr lang="en-US" dirty="0">
              <a:solidFill>
                <a:srgbClr val="7F7F7F"/>
              </a:solidFill>
              <a:latin typeface="Arial"/>
              <a:cs typeface="Arial"/>
            </a:endParaRPr>
          </a:p>
        </p:txBody>
      </p:sp>
      <p:pic>
        <p:nvPicPr>
          <p:cNvPr id="6" name="Picture 5" descr="Slide 2_shutterstock_122508757.jpg"/>
          <p:cNvPicPr>
            <a:picLocks noChangeAspect="1"/>
          </p:cNvPicPr>
          <p:nvPr/>
        </p:nvPicPr>
        <p:blipFill rotWithShape="1">
          <a:blip r:embed="rId4" cstate="print">
            <a:extLst>
              <a:ext uri="{28A0092B-C50C-407E-A947-70E740481C1C}">
                <a14:useLocalDpi xmlns:a14="http://schemas.microsoft.com/office/drawing/2010/main" val="0"/>
              </a:ext>
            </a:extLst>
          </a:blip>
          <a:srcRect l="17241" r="15633"/>
          <a:stretch/>
        </p:blipFill>
        <p:spPr>
          <a:xfrm>
            <a:off x="4495800" y="1008257"/>
            <a:ext cx="4316423" cy="49353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150" name="Text Box 6"/>
          <p:cNvSpPr txBox="1">
            <a:spLocks noChangeArrowheads="1"/>
          </p:cNvSpPr>
          <p:nvPr/>
        </p:nvSpPr>
        <p:spPr bwMode="auto">
          <a:xfrm>
            <a:off x="990600" y="1828800"/>
            <a:ext cx="7315200" cy="707886"/>
          </a:xfrm>
          <a:prstGeom prst="rect">
            <a:avLst/>
          </a:prstGeom>
          <a:noFill/>
          <a:ln w="9525">
            <a:noFill/>
            <a:miter lim="800000"/>
            <a:headEnd/>
            <a:tailEnd/>
          </a:ln>
        </p:spPr>
        <p:txBody>
          <a:bodyPr wrap="square">
            <a:spAutoFit/>
          </a:bodyPr>
          <a:lstStyle/>
          <a:p>
            <a:r>
              <a:rPr lang="en-US" sz="2000" dirty="0"/>
              <a:t>The people of Jesus’ time would have understood and/or used three names as legitimate references to themselves</a:t>
            </a:r>
            <a:r>
              <a:rPr lang="en-US" sz="2000" dirty="0" smtClean="0"/>
              <a:t>:</a:t>
            </a:r>
            <a:endParaRPr lang="en-US" sz="2000" dirty="0"/>
          </a:p>
        </p:txBody>
      </p:sp>
      <p:sp>
        <p:nvSpPr>
          <p:cNvPr id="4101" name="TextBox 4"/>
          <p:cNvSpPr txBox="1">
            <a:spLocks noChangeArrowheads="1"/>
          </p:cNvSpPr>
          <p:nvPr/>
        </p:nvSpPr>
        <p:spPr bwMode="auto">
          <a:xfrm>
            <a:off x="1295400" y="762000"/>
            <a:ext cx="6553200" cy="523220"/>
          </a:xfrm>
          <a:prstGeom prst="rect">
            <a:avLst/>
          </a:prstGeom>
          <a:noFill/>
          <a:ln w="9525">
            <a:noFill/>
            <a:miter lim="800000"/>
            <a:headEnd/>
            <a:tailEnd/>
          </a:ln>
        </p:spPr>
        <p:txBody>
          <a:bodyPr wrap="square">
            <a:spAutoFit/>
          </a:bodyPr>
          <a:lstStyle/>
          <a:p>
            <a:pPr algn="ctr"/>
            <a:r>
              <a:rPr lang="en-US" sz="2800" b="1" dirty="0"/>
              <a:t>What’s in a Name? </a:t>
            </a:r>
          </a:p>
        </p:txBody>
      </p:sp>
      <p:pic>
        <p:nvPicPr>
          <p:cNvPr id="2" name="Picture 1" descr="Slide 3_shutterstock_1136153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2800" y="2819400"/>
            <a:ext cx="4915845"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 Box 6"/>
          <p:cNvSpPr txBox="1">
            <a:spLocks noChangeArrowheads="1"/>
          </p:cNvSpPr>
          <p:nvPr/>
        </p:nvSpPr>
        <p:spPr bwMode="auto">
          <a:xfrm>
            <a:off x="990600" y="2819400"/>
            <a:ext cx="1981200" cy="1631216"/>
          </a:xfrm>
          <a:prstGeom prst="rect">
            <a:avLst/>
          </a:prstGeom>
          <a:noFill/>
          <a:ln w="9525">
            <a:noFill/>
            <a:miter lim="800000"/>
            <a:headEnd/>
            <a:tailEnd/>
          </a:ln>
        </p:spPr>
        <p:txBody>
          <a:bodyPr wrap="square">
            <a:spAutoFit/>
          </a:bodyPr>
          <a:lstStyle/>
          <a:p>
            <a:pPr marL="342900" lvl="0" indent="-342900">
              <a:buFont typeface="Arial"/>
              <a:buChar char="•"/>
            </a:pPr>
            <a:r>
              <a:rPr lang="en-US" sz="2000" dirty="0" smtClean="0"/>
              <a:t>Hebrews</a:t>
            </a:r>
          </a:p>
          <a:p>
            <a:pPr marL="342900" lvl="0" indent="-342900">
              <a:buFont typeface="Arial"/>
              <a:buChar char="•"/>
            </a:pPr>
            <a:endParaRPr lang="en-US" sz="2000" dirty="0" smtClean="0"/>
          </a:p>
          <a:p>
            <a:pPr marL="342900" lvl="0" indent="-342900">
              <a:buFont typeface="Arial"/>
              <a:buChar char="•"/>
            </a:pPr>
            <a:r>
              <a:rPr lang="en-US" sz="2000" dirty="0" smtClean="0"/>
              <a:t>Israelites</a:t>
            </a:r>
          </a:p>
          <a:p>
            <a:pPr marL="342900" lvl="0" indent="-342900">
              <a:buFont typeface="Arial"/>
              <a:buChar char="•"/>
            </a:pPr>
            <a:endParaRPr lang="en-US" sz="2000" dirty="0"/>
          </a:p>
          <a:p>
            <a:pPr marL="342900" lvl="0" indent="-342900">
              <a:buFont typeface="Arial"/>
              <a:buChar char="•"/>
            </a:pPr>
            <a:r>
              <a:rPr lang="en-US" sz="2000" dirty="0"/>
              <a:t>Jews</a:t>
            </a:r>
          </a:p>
        </p:txBody>
      </p:sp>
      <p:sp>
        <p:nvSpPr>
          <p:cNvPr id="13" name="Text Box 10"/>
          <p:cNvSpPr txBox="1">
            <a:spLocks noChangeArrowheads="1"/>
          </p:cNvSpPr>
          <p:nvPr/>
        </p:nvSpPr>
        <p:spPr bwMode="auto">
          <a:xfrm>
            <a:off x="3429000" y="6109156"/>
            <a:ext cx="2362200" cy="215444"/>
          </a:xfrm>
          <a:prstGeom prst="rect">
            <a:avLst/>
          </a:prstGeom>
          <a:noFill/>
          <a:ln w="9525">
            <a:noFill/>
            <a:miter lim="800000"/>
            <a:headEnd/>
            <a:tailEnd/>
          </a:ln>
        </p:spPr>
        <p:txBody>
          <a:bodyPr>
            <a:spAutoFit/>
          </a:bodyPr>
          <a:lstStyle/>
          <a:p>
            <a:pPr>
              <a:spcBef>
                <a:spcPct val="50000"/>
              </a:spcBef>
            </a:pPr>
            <a:r>
              <a:rPr lang="en-US" sz="800" dirty="0">
                <a:solidFill>
                  <a:srgbClr val="7F7F7F"/>
                </a:solidFill>
                <a:latin typeface="Arial"/>
                <a:ea typeface="Calibri"/>
                <a:cs typeface="Arial"/>
              </a:rPr>
              <a:t>© </a:t>
            </a:r>
            <a:r>
              <a:rPr lang="en-US" sz="800" dirty="0" err="1">
                <a:solidFill>
                  <a:srgbClr val="7F7F7F"/>
                </a:solidFill>
                <a:latin typeface="Arial"/>
                <a:ea typeface="Calibri"/>
                <a:cs typeface="Arial"/>
              </a:rPr>
              <a:t>mikhail</a:t>
            </a:r>
            <a:r>
              <a:rPr lang="en-US" sz="800" dirty="0">
                <a:solidFill>
                  <a:srgbClr val="7F7F7F"/>
                </a:solidFill>
                <a:latin typeface="Arial"/>
                <a:ea typeface="Calibri"/>
                <a:cs typeface="Arial"/>
              </a:rPr>
              <a:t> / </a:t>
            </a:r>
            <a:r>
              <a:rPr lang="en-US" sz="800" dirty="0" err="1">
                <a:solidFill>
                  <a:srgbClr val="7F7F7F"/>
                </a:solidFill>
                <a:latin typeface="Arial"/>
                <a:ea typeface="Calibri"/>
                <a:cs typeface="Arial"/>
              </a:rPr>
              <a:t>Shutterstock.com</a:t>
            </a:r>
            <a:endParaRPr lang="en-US" dirty="0">
              <a:solidFill>
                <a:srgbClr val="7F7F7F"/>
              </a:solidFill>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123" name="TextBox 4"/>
          <p:cNvSpPr txBox="1">
            <a:spLocks noChangeArrowheads="1"/>
          </p:cNvSpPr>
          <p:nvPr/>
        </p:nvSpPr>
        <p:spPr bwMode="auto">
          <a:xfrm>
            <a:off x="2362200" y="1000780"/>
            <a:ext cx="7315200" cy="523220"/>
          </a:xfrm>
          <a:prstGeom prst="rect">
            <a:avLst/>
          </a:prstGeom>
          <a:noFill/>
          <a:ln w="9525">
            <a:noFill/>
            <a:miter lim="800000"/>
            <a:headEnd/>
            <a:tailEnd/>
          </a:ln>
        </p:spPr>
        <p:txBody>
          <a:bodyPr>
            <a:spAutoFit/>
          </a:bodyPr>
          <a:lstStyle/>
          <a:p>
            <a:pPr algn="ctr"/>
            <a:r>
              <a:rPr lang="en-US" sz="2800" b="1" dirty="0"/>
              <a:t>Jesus of Palestine </a:t>
            </a:r>
          </a:p>
        </p:txBody>
      </p:sp>
      <p:sp>
        <p:nvSpPr>
          <p:cNvPr id="21" name="Text Box 6"/>
          <p:cNvSpPr txBox="1">
            <a:spLocks noChangeArrowheads="1"/>
          </p:cNvSpPr>
          <p:nvPr/>
        </p:nvSpPr>
        <p:spPr bwMode="auto">
          <a:xfrm>
            <a:off x="4343400" y="2087701"/>
            <a:ext cx="3962400" cy="3170099"/>
          </a:xfrm>
          <a:prstGeom prst="rect">
            <a:avLst/>
          </a:prstGeom>
          <a:noFill/>
          <a:ln w="9525">
            <a:noFill/>
            <a:miter lim="800000"/>
            <a:headEnd/>
            <a:tailEnd/>
          </a:ln>
        </p:spPr>
        <p:txBody>
          <a:bodyPr wrap="square">
            <a:spAutoFit/>
          </a:bodyPr>
          <a:lstStyle/>
          <a:p>
            <a:pPr marL="342900" lvl="0" indent="-342900">
              <a:buFont typeface="Arial"/>
              <a:buChar char="•"/>
            </a:pPr>
            <a:r>
              <a:rPr lang="en-US" sz="2000" dirty="0"/>
              <a:t>Palestine has special significance in Jewish history and religion because it was Israel’s Promised Land and was the land that was ruled by King David</a:t>
            </a:r>
            <a:r>
              <a:rPr lang="en-US" sz="2000" dirty="0" smtClean="0"/>
              <a:t>.</a:t>
            </a:r>
          </a:p>
          <a:p>
            <a:pPr marL="342900" lvl="0" indent="-342900">
              <a:buFont typeface="Arial"/>
              <a:buChar char="•"/>
            </a:pPr>
            <a:endParaRPr lang="en-US" sz="2000" dirty="0"/>
          </a:p>
          <a:p>
            <a:pPr marL="342900" lvl="0" indent="-342900">
              <a:buFont typeface="Arial"/>
              <a:buChar char="•"/>
            </a:pPr>
            <a:r>
              <a:rPr lang="en-US" sz="2000" dirty="0"/>
              <a:t>In the time of Jesus, Palestine was occupied and controlled by the Roman Empire.</a:t>
            </a:r>
          </a:p>
        </p:txBody>
      </p:sp>
      <p:sp>
        <p:nvSpPr>
          <p:cNvPr id="22" name="Text Box 10"/>
          <p:cNvSpPr txBox="1">
            <a:spLocks noChangeArrowheads="1"/>
          </p:cNvSpPr>
          <p:nvPr/>
        </p:nvSpPr>
        <p:spPr bwMode="auto">
          <a:xfrm>
            <a:off x="1524000" y="5715000"/>
            <a:ext cx="3048000" cy="215444"/>
          </a:xfrm>
          <a:prstGeom prst="rect">
            <a:avLst/>
          </a:prstGeom>
          <a:noFill/>
          <a:ln w="9525">
            <a:noFill/>
            <a:miter lim="800000"/>
            <a:headEnd/>
            <a:tailEnd/>
          </a:ln>
        </p:spPr>
        <p:txBody>
          <a:bodyPr wrap="square">
            <a:spAutoFit/>
          </a:bodyPr>
          <a:lstStyle/>
          <a:p>
            <a:pPr>
              <a:spcBef>
                <a:spcPct val="50000"/>
              </a:spcBef>
            </a:pPr>
            <a:r>
              <a:rPr lang="en-US" sz="800" dirty="0">
                <a:solidFill>
                  <a:srgbClr val="7F7F7F"/>
                </a:solidFill>
                <a:latin typeface="Arial"/>
                <a:ea typeface="Calibri"/>
                <a:cs typeface="Arial"/>
              </a:rPr>
              <a:t>Library of Congress, Geography and Map Division</a:t>
            </a:r>
            <a:endParaRPr lang="en-US" dirty="0">
              <a:solidFill>
                <a:srgbClr val="7F7F7F"/>
              </a:solidFill>
              <a:latin typeface="Arial"/>
              <a:cs typeface="Arial"/>
            </a:endParaRPr>
          </a:p>
        </p:txBody>
      </p:sp>
      <p:pic>
        <p:nvPicPr>
          <p:cNvPr id="2" name="Picture 1" descr="Slide 4_LOC_g7501sct00240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914400"/>
            <a:ext cx="3411415" cy="481413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609600" y="1981200"/>
            <a:ext cx="4419600" cy="1938992"/>
          </a:xfrm>
          <a:prstGeom prst="rect">
            <a:avLst/>
          </a:prstGeom>
          <a:noFill/>
          <a:ln w="9525">
            <a:noFill/>
            <a:miter lim="800000"/>
            <a:headEnd/>
            <a:tailEnd/>
          </a:ln>
        </p:spPr>
        <p:txBody>
          <a:bodyPr wrap="square">
            <a:spAutoFit/>
          </a:bodyPr>
          <a:lstStyle/>
          <a:p>
            <a:r>
              <a:rPr lang="en-US" sz="2000" dirty="0"/>
              <a:t>During Jesus’ life, two different Roman emperors reigned</a:t>
            </a:r>
            <a:r>
              <a:rPr lang="en-US" sz="2000" dirty="0" smtClean="0"/>
              <a:t>:</a:t>
            </a:r>
          </a:p>
          <a:p>
            <a:endParaRPr lang="en-US" sz="2000" dirty="0"/>
          </a:p>
          <a:p>
            <a:pPr marL="342900" lvl="0" indent="-342900">
              <a:buFont typeface="Arial"/>
              <a:buChar char="•"/>
            </a:pPr>
            <a:r>
              <a:rPr lang="en-US" sz="2000" dirty="0"/>
              <a:t>Augustus Caesar (27 BC – 14 AD</a:t>
            </a:r>
            <a:r>
              <a:rPr lang="en-US" sz="2000" dirty="0" smtClean="0"/>
              <a:t>)</a:t>
            </a:r>
          </a:p>
          <a:p>
            <a:pPr lvl="0"/>
            <a:endParaRPr lang="en-US" sz="2000" dirty="0"/>
          </a:p>
          <a:p>
            <a:pPr marL="342900" lvl="0" indent="-342900">
              <a:buFont typeface="Arial"/>
              <a:buChar char="•"/>
            </a:pPr>
            <a:r>
              <a:rPr lang="en-US" sz="2000" dirty="0"/>
              <a:t>Tiberius Caesar (14 – 37 AD)</a:t>
            </a:r>
          </a:p>
        </p:txBody>
      </p:sp>
      <p:sp>
        <p:nvSpPr>
          <p:cNvPr id="6" name="Text Box 10"/>
          <p:cNvSpPr txBox="1">
            <a:spLocks noChangeArrowheads="1"/>
          </p:cNvSpPr>
          <p:nvPr/>
        </p:nvSpPr>
        <p:spPr bwMode="auto">
          <a:xfrm>
            <a:off x="5029200" y="6096000"/>
            <a:ext cx="2362201" cy="215444"/>
          </a:xfrm>
          <a:prstGeom prst="rect">
            <a:avLst/>
          </a:prstGeom>
          <a:noFill/>
          <a:ln w="9525">
            <a:noFill/>
            <a:miter lim="800000"/>
            <a:headEnd/>
            <a:tailEnd/>
          </a:ln>
        </p:spPr>
        <p:txBody>
          <a:bodyPr>
            <a:spAutoFit/>
          </a:bodyPr>
          <a:lstStyle/>
          <a:p>
            <a:pPr>
              <a:spcBef>
                <a:spcPct val="50000"/>
              </a:spcBef>
            </a:pPr>
            <a:r>
              <a:rPr lang="en-US" sz="800" dirty="0">
                <a:solidFill>
                  <a:srgbClr val="7F7F7F"/>
                </a:solidFill>
                <a:latin typeface="Arial"/>
                <a:ea typeface="Calibri"/>
                <a:cs typeface="Arial"/>
              </a:rPr>
              <a:t>© Simon </a:t>
            </a:r>
            <a:r>
              <a:rPr lang="en-US" sz="800" dirty="0" err="1">
                <a:solidFill>
                  <a:srgbClr val="7F7F7F"/>
                </a:solidFill>
                <a:latin typeface="Arial"/>
                <a:ea typeface="Calibri"/>
                <a:cs typeface="Arial"/>
              </a:rPr>
              <a:t>Bening</a:t>
            </a:r>
            <a:r>
              <a:rPr lang="en-US" sz="800" dirty="0">
                <a:solidFill>
                  <a:srgbClr val="7F7F7F"/>
                </a:solidFill>
                <a:latin typeface="Arial"/>
                <a:ea typeface="Calibri"/>
                <a:cs typeface="Arial"/>
              </a:rPr>
              <a:t>, illuminator</a:t>
            </a:r>
            <a:endParaRPr lang="en-US" dirty="0">
              <a:solidFill>
                <a:srgbClr val="7F7F7F"/>
              </a:solidFill>
              <a:latin typeface="Arial"/>
              <a:cs typeface="Arial"/>
            </a:endParaRPr>
          </a:p>
        </p:txBody>
      </p:sp>
      <p:sp>
        <p:nvSpPr>
          <p:cNvPr id="6147" name="TextBox 4"/>
          <p:cNvSpPr txBox="1">
            <a:spLocks noChangeArrowheads="1"/>
          </p:cNvSpPr>
          <p:nvPr/>
        </p:nvSpPr>
        <p:spPr bwMode="auto">
          <a:xfrm>
            <a:off x="1524000" y="914400"/>
            <a:ext cx="5715000" cy="523220"/>
          </a:xfrm>
          <a:prstGeom prst="rect">
            <a:avLst/>
          </a:prstGeom>
          <a:noFill/>
          <a:ln w="9525">
            <a:noFill/>
            <a:miter lim="800000"/>
            <a:headEnd/>
            <a:tailEnd/>
          </a:ln>
        </p:spPr>
        <p:txBody>
          <a:bodyPr wrap="square">
            <a:spAutoFit/>
          </a:bodyPr>
          <a:lstStyle/>
          <a:p>
            <a:r>
              <a:rPr lang="en-US" sz="2800" b="1" dirty="0"/>
              <a:t>Roman Rule </a:t>
            </a:r>
          </a:p>
        </p:txBody>
      </p:sp>
      <p:pic>
        <p:nvPicPr>
          <p:cNvPr id="3" name="Picture 2" descr="Slide 5_GettyMuseum_00431401.jpg"/>
          <p:cNvPicPr>
            <a:picLocks noChangeAspect="1"/>
          </p:cNvPicPr>
          <p:nvPr/>
        </p:nvPicPr>
        <p:blipFill rotWithShape="1">
          <a:blip r:embed="rId4" cstate="print">
            <a:extLst>
              <a:ext uri="{28A0092B-C50C-407E-A947-70E740481C1C}">
                <a14:useLocalDpi xmlns:a14="http://schemas.microsoft.com/office/drawing/2010/main" val="0"/>
              </a:ext>
            </a:extLst>
          </a:blip>
          <a:srcRect l="6213" t="6036" r="9491" b="9820"/>
          <a:stretch/>
        </p:blipFill>
        <p:spPr>
          <a:xfrm>
            <a:off x="5029200" y="865712"/>
            <a:ext cx="3499685" cy="5238309"/>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171" name="TextBox 4"/>
          <p:cNvSpPr txBox="1">
            <a:spLocks noChangeArrowheads="1"/>
          </p:cNvSpPr>
          <p:nvPr/>
        </p:nvSpPr>
        <p:spPr bwMode="auto">
          <a:xfrm>
            <a:off x="814387" y="762000"/>
            <a:ext cx="7720013" cy="523220"/>
          </a:xfrm>
          <a:prstGeom prst="rect">
            <a:avLst/>
          </a:prstGeom>
          <a:noFill/>
          <a:ln w="9525">
            <a:noFill/>
            <a:miter lim="800000"/>
            <a:headEnd/>
            <a:tailEnd/>
          </a:ln>
        </p:spPr>
        <p:txBody>
          <a:bodyPr>
            <a:spAutoFit/>
          </a:bodyPr>
          <a:lstStyle/>
          <a:p>
            <a:pPr algn="ctr">
              <a:spcBef>
                <a:spcPct val="50000"/>
              </a:spcBef>
            </a:pPr>
            <a:r>
              <a:rPr lang="en-US" sz="2800" b="1" dirty="0"/>
              <a:t>Purity Laws </a:t>
            </a:r>
            <a:endParaRPr lang="en-US" sz="2800" b="1" dirty="0">
              <a:solidFill>
                <a:srgbClr val="00B0F0"/>
              </a:solidFill>
            </a:endParaRPr>
          </a:p>
        </p:txBody>
      </p:sp>
      <p:sp>
        <p:nvSpPr>
          <p:cNvPr id="7172" name="Text Box 6"/>
          <p:cNvSpPr txBox="1">
            <a:spLocks noChangeArrowheads="1"/>
          </p:cNvSpPr>
          <p:nvPr/>
        </p:nvSpPr>
        <p:spPr bwMode="auto">
          <a:xfrm>
            <a:off x="1066800" y="0"/>
            <a:ext cx="762000" cy="366713"/>
          </a:xfrm>
          <a:prstGeom prst="rect">
            <a:avLst/>
          </a:prstGeom>
          <a:noFill/>
          <a:ln w="9525">
            <a:noFill/>
            <a:miter lim="800000"/>
            <a:headEnd/>
            <a:tailEnd/>
          </a:ln>
        </p:spPr>
        <p:txBody>
          <a:bodyPr>
            <a:spAutoFit/>
          </a:bodyPr>
          <a:lstStyle/>
          <a:p>
            <a:pPr>
              <a:spcBef>
                <a:spcPct val="50000"/>
              </a:spcBef>
            </a:pPr>
            <a:endParaRPr lang="en-US"/>
          </a:p>
        </p:txBody>
      </p:sp>
      <p:sp>
        <p:nvSpPr>
          <p:cNvPr id="7173" name="Text Box 7"/>
          <p:cNvSpPr txBox="1">
            <a:spLocks noChangeArrowheads="1"/>
          </p:cNvSpPr>
          <p:nvPr/>
        </p:nvSpPr>
        <p:spPr bwMode="auto">
          <a:xfrm>
            <a:off x="2057400" y="381000"/>
            <a:ext cx="1524000" cy="457200"/>
          </a:xfrm>
          <a:prstGeom prst="rect">
            <a:avLst/>
          </a:prstGeom>
          <a:noFill/>
          <a:ln w="9525">
            <a:noFill/>
            <a:miter lim="800000"/>
            <a:headEnd/>
            <a:tailEnd/>
          </a:ln>
        </p:spPr>
        <p:txBody>
          <a:bodyPr>
            <a:spAutoFit/>
          </a:bodyPr>
          <a:lstStyle/>
          <a:p>
            <a:pPr algn="ctr">
              <a:spcBef>
                <a:spcPct val="50000"/>
              </a:spcBef>
            </a:pPr>
            <a:endParaRPr lang="en-US" sz="2400"/>
          </a:p>
        </p:txBody>
      </p:sp>
      <p:sp>
        <p:nvSpPr>
          <p:cNvPr id="8" name="Text Box 6"/>
          <p:cNvSpPr txBox="1">
            <a:spLocks noChangeArrowheads="1"/>
          </p:cNvSpPr>
          <p:nvPr/>
        </p:nvSpPr>
        <p:spPr bwMode="auto">
          <a:xfrm>
            <a:off x="914400" y="1524000"/>
            <a:ext cx="7924800" cy="2246769"/>
          </a:xfrm>
          <a:prstGeom prst="rect">
            <a:avLst/>
          </a:prstGeom>
          <a:noFill/>
          <a:ln w="9525">
            <a:noFill/>
            <a:miter lim="800000"/>
            <a:headEnd/>
            <a:tailEnd/>
          </a:ln>
        </p:spPr>
        <p:txBody>
          <a:bodyPr wrap="square">
            <a:spAutoFit/>
          </a:bodyPr>
          <a:lstStyle/>
          <a:p>
            <a:pPr marL="342900" lvl="0" indent="-342900">
              <a:buFont typeface="Arial"/>
              <a:buChar char="•"/>
            </a:pPr>
            <a:r>
              <a:rPr lang="en-US" sz="2000" dirty="0"/>
              <a:t>Jewish purity laws were about separating the clean from the unclean, the sacred from the profane</a:t>
            </a:r>
            <a:r>
              <a:rPr lang="en-US" sz="2000" dirty="0" smtClean="0"/>
              <a:t>.</a:t>
            </a:r>
          </a:p>
          <a:p>
            <a:pPr lvl="0"/>
            <a:endParaRPr lang="en-US" sz="2000" dirty="0"/>
          </a:p>
          <a:p>
            <a:pPr marL="342900" lvl="0" indent="-342900">
              <a:buFont typeface="Arial"/>
              <a:buChar char="•"/>
            </a:pPr>
            <a:r>
              <a:rPr lang="en-US" sz="2000" dirty="0"/>
              <a:t>Jewish purity laws were deeply rooted in the psyche of </a:t>
            </a:r>
            <a:r>
              <a:rPr lang="en-US" sz="2000" dirty="0" smtClean="0"/>
              <a:t/>
            </a:r>
            <a:br>
              <a:rPr lang="en-US" sz="2000" dirty="0" smtClean="0"/>
            </a:br>
            <a:r>
              <a:rPr lang="en-US" sz="2000" dirty="0" smtClean="0"/>
              <a:t>the </a:t>
            </a:r>
            <a:r>
              <a:rPr lang="en-US" sz="2000" dirty="0"/>
              <a:t>people</a:t>
            </a:r>
            <a:r>
              <a:rPr lang="en-US" sz="2000" dirty="0" smtClean="0"/>
              <a:t>.</a:t>
            </a:r>
          </a:p>
          <a:p>
            <a:pPr lvl="0"/>
            <a:endParaRPr lang="en-US" sz="2000" dirty="0"/>
          </a:p>
          <a:p>
            <a:pPr marL="342900" lvl="0" indent="-342900">
              <a:buFont typeface="Arial"/>
              <a:buChar char="•"/>
            </a:pPr>
            <a:r>
              <a:rPr lang="en-US" sz="2000" dirty="0"/>
              <a:t>There was debate as to how to interpret and practice these laws.</a:t>
            </a:r>
          </a:p>
        </p:txBody>
      </p:sp>
      <p:sp>
        <p:nvSpPr>
          <p:cNvPr id="9" name="Text Box 10"/>
          <p:cNvSpPr txBox="1">
            <a:spLocks noChangeArrowheads="1"/>
          </p:cNvSpPr>
          <p:nvPr/>
        </p:nvSpPr>
        <p:spPr bwMode="auto">
          <a:xfrm>
            <a:off x="2514599" y="6509742"/>
            <a:ext cx="2362201" cy="195858"/>
          </a:xfrm>
          <a:prstGeom prst="rect">
            <a:avLst/>
          </a:prstGeom>
          <a:noFill/>
          <a:ln w="9525">
            <a:noFill/>
            <a:miter lim="800000"/>
            <a:headEnd/>
            <a:tailEnd/>
          </a:ln>
        </p:spPr>
        <p:txBody>
          <a:bodyPr>
            <a:spAutoFit/>
          </a:bodyPr>
          <a:lstStyle/>
          <a:p>
            <a:pPr>
              <a:spcBef>
                <a:spcPct val="50000"/>
              </a:spcBef>
            </a:pPr>
            <a:r>
              <a:rPr lang="en-US" sz="800" dirty="0">
                <a:solidFill>
                  <a:srgbClr val="7F7F7F"/>
                </a:solidFill>
                <a:latin typeface="Arial"/>
                <a:ea typeface="Calibri"/>
                <a:cs typeface="Arial"/>
              </a:rPr>
              <a:t>© </a:t>
            </a:r>
            <a:r>
              <a:rPr lang="en-US" sz="800" dirty="0" err="1">
                <a:solidFill>
                  <a:srgbClr val="7F7F7F"/>
                </a:solidFill>
                <a:latin typeface="Arial"/>
                <a:ea typeface="Calibri"/>
                <a:cs typeface="Arial"/>
              </a:rPr>
              <a:t>MeePoohyaPhoto</a:t>
            </a:r>
            <a:r>
              <a:rPr lang="en-US" sz="800" dirty="0">
                <a:solidFill>
                  <a:srgbClr val="7F7F7F"/>
                </a:solidFill>
                <a:latin typeface="Arial"/>
                <a:ea typeface="Calibri"/>
                <a:cs typeface="Arial"/>
              </a:rPr>
              <a:t> / </a:t>
            </a:r>
            <a:r>
              <a:rPr lang="en-US" sz="800" dirty="0" err="1">
                <a:solidFill>
                  <a:srgbClr val="7F7F7F"/>
                </a:solidFill>
                <a:latin typeface="Arial"/>
                <a:ea typeface="Calibri"/>
                <a:cs typeface="Arial"/>
              </a:rPr>
              <a:t>Shutterstock.com</a:t>
            </a:r>
            <a:endParaRPr lang="en-US" dirty="0">
              <a:solidFill>
                <a:srgbClr val="7F7F7F"/>
              </a:solidFill>
              <a:latin typeface="Arial"/>
              <a:cs typeface="Arial"/>
            </a:endParaRPr>
          </a:p>
        </p:txBody>
      </p:sp>
      <p:pic>
        <p:nvPicPr>
          <p:cNvPr id="2" name="Picture 1" descr="Slide 6_shutterstock_15780823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599" y="4026673"/>
            <a:ext cx="4114800" cy="2483069"/>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195" name="TextBox 4"/>
          <p:cNvSpPr txBox="1">
            <a:spLocks noChangeArrowheads="1"/>
          </p:cNvSpPr>
          <p:nvPr/>
        </p:nvSpPr>
        <p:spPr bwMode="auto">
          <a:xfrm>
            <a:off x="609600" y="776287"/>
            <a:ext cx="7848600" cy="523220"/>
          </a:xfrm>
          <a:prstGeom prst="rect">
            <a:avLst/>
          </a:prstGeom>
          <a:noFill/>
          <a:ln w="9525">
            <a:noFill/>
            <a:miter lim="800000"/>
            <a:headEnd/>
            <a:tailEnd/>
          </a:ln>
        </p:spPr>
        <p:txBody>
          <a:bodyPr>
            <a:spAutoFit/>
          </a:bodyPr>
          <a:lstStyle/>
          <a:p>
            <a:pPr algn="ctr">
              <a:spcBef>
                <a:spcPct val="50000"/>
              </a:spcBef>
            </a:pPr>
            <a:r>
              <a:rPr lang="en-US" sz="2800" b="1" dirty="0"/>
              <a:t>Palestinian Jewish Groups in the Gospels </a:t>
            </a:r>
            <a:endParaRPr lang="en-US" sz="2800" b="1" dirty="0">
              <a:solidFill>
                <a:srgbClr val="7030A0"/>
              </a:solidFill>
            </a:endParaRPr>
          </a:p>
        </p:txBody>
      </p:sp>
      <p:sp>
        <p:nvSpPr>
          <p:cNvPr id="7" name="Text Box 6"/>
          <p:cNvSpPr txBox="1">
            <a:spLocks noChangeArrowheads="1"/>
          </p:cNvSpPr>
          <p:nvPr/>
        </p:nvSpPr>
        <p:spPr bwMode="auto">
          <a:xfrm>
            <a:off x="1676400" y="1981200"/>
            <a:ext cx="5867400" cy="1015663"/>
          </a:xfrm>
          <a:prstGeom prst="rect">
            <a:avLst/>
          </a:prstGeom>
          <a:noFill/>
          <a:ln w="9525">
            <a:noFill/>
            <a:miter lim="800000"/>
            <a:headEnd/>
            <a:tailEnd/>
          </a:ln>
        </p:spPr>
        <p:txBody>
          <a:bodyPr wrap="square">
            <a:spAutoFit/>
          </a:bodyPr>
          <a:lstStyle/>
          <a:p>
            <a:r>
              <a:rPr lang="en-US" sz="2000" dirty="0"/>
              <a:t>There were many groups in the time of Jesus who played a significant role in the social, political, and religious landscape.</a:t>
            </a:r>
          </a:p>
        </p:txBody>
      </p:sp>
      <p:sp>
        <p:nvSpPr>
          <p:cNvPr id="8" name="Text Box 10"/>
          <p:cNvSpPr txBox="1">
            <a:spLocks noChangeArrowheads="1"/>
          </p:cNvSpPr>
          <p:nvPr/>
        </p:nvSpPr>
        <p:spPr bwMode="auto">
          <a:xfrm>
            <a:off x="1524000" y="6553200"/>
            <a:ext cx="2362201" cy="215444"/>
          </a:xfrm>
          <a:prstGeom prst="rect">
            <a:avLst/>
          </a:prstGeom>
          <a:noFill/>
          <a:ln w="9525">
            <a:noFill/>
            <a:miter lim="800000"/>
            <a:headEnd/>
            <a:tailEnd/>
          </a:ln>
        </p:spPr>
        <p:txBody>
          <a:bodyPr>
            <a:spAutoFit/>
          </a:bodyPr>
          <a:lstStyle/>
          <a:p>
            <a:pPr>
              <a:spcBef>
                <a:spcPct val="50000"/>
              </a:spcBef>
            </a:pPr>
            <a:r>
              <a:rPr lang="en-US" sz="800" dirty="0">
                <a:solidFill>
                  <a:srgbClr val="7F7F7F"/>
                </a:solidFill>
                <a:latin typeface="Arial"/>
                <a:ea typeface="Calibri"/>
                <a:cs typeface="Arial"/>
              </a:rPr>
              <a:t>© </a:t>
            </a:r>
            <a:r>
              <a:rPr lang="en-US" sz="800" dirty="0" err="1">
                <a:solidFill>
                  <a:srgbClr val="7F7F7F"/>
                </a:solidFill>
                <a:latin typeface="Arial"/>
                <a:ea typeface="Calibri"/>
                <a:cs typeface="Arial"/>
              </a:rPr>
              <a:t>somchai</a:t>
            </a:r>
            <a:r>
              <a:rPr lang="en-US" sz="800" dirty="0">
                <a:solidFill>
                  <a:srgbClr val="7F7F7F"/>
                </a:solidFill>
                <a:latin typeface="Arial"/>
                <a:ea typeface="Calibri"/>
                <a:cs typeface="Arial"/>
              </a:rPr>
              <a:t> </a:t>
            </a:r>
            <a:r>
              <a:rPr lang="en-US" sz="800" dirty="0" err="1">
                <a:solidFill>
                  <a:srgbClr val="7F7F7F"/>
                </a:solidFill>
                <a:latin typeface="Arial"/>
                <a:ea typeface="Calibri"/>
                <a:cs typeface="Arial"/>
              </a:rPr>
              <a:t>rakin</a:t>
            </a:r>
            <a:r>
              <a:rPr lang="en-US" sz="800" dirty="0">
                <a:solidFill>
                  <a:srgbClr val="7F7F7F"/>
                </a:solidFill>
                <a:latin typeface="Arial"/>
                <a:ea typeface="Calibri"/>
                <a:cs typeface="Arial"/>
              </a:rPr>
              <a:t> / </a:t>
            </a:r>
            <a:r>
              <a:rPr lang="en-US" sz="800" dirty="0" err="1">
                <a:solidFill>
                  <a:srgbClr val="7F7F7F"/>
                </a:solidFill>
                <a:latin typeface="Arial"/>
                <a:ea typeface="Calibri"/>
                <a:cs typeface="Arial"/>
              </a:rPr>
              <a:t>Shutterstock.com</a:t>
            </a:r>
            <a:endParaRPr lang="en-US" dirty="0">
              <a:solidFill>
                <a:srgbClr val="7F7F7F"/>
              </a:solidFill>
              <a:latin typeface="Arial"/>
              <a:cs typeface="Arial"/>
            </a:endParaRPr>
          </a:p>
        </p:txBody>
      </p:sp>
      <p:pic>
        <p:nvPicPr>
          <p:cNvPr id="2" name="Picture 1" descr="Slide 7_shutterstock_131694683.jpg"/>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8425" b="100000" l="0" r="87358"/>
                    </a14:imgEffect>
                  </a14:imgLayer>
                </a14:imgProps>
              </a:ext>
              <a:ext uri="{28A0092B-C50C-407E-A947-70E740481C1C}">
                <a14:useLocalDpi xmlns:a14="http://schemas.microsoft.com/office/drawing/2010/main" val="0"/>
              </a:ext>
            </a:extLst>
          </a:blip>
          <a:srcRect t="17877"/>
          <a:stretch/>
        </p:blipFill>
        <p:spPr>
          <a:xfrm>
            <a:off x="1646669" y="3124200"/>
            <a:ext cx="6354331" cy="346557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219" name="TextBox 4"/>
          <p:cNvSpPr txBox="1">
            <a:spLocks noChangeArrowheads="1"/>
          </p:cNvSpPr>
          <p:nvPr/>
        </p:nvSpPr>
        <p:spPr bwMode="auto">
          <a:xfrm>
            <a:off x="-609600" y="990600"/>
            <a:ext cx="6400800" cy="523220"/>
          </a:xfrm>
          <a:prstGeom prst="rect">
            <a:avLst/>
          </a:prstGeom>
          <a:noFill/>
          <a:ln w="9525">
            <a:noFill/>
            <a:miter lim="800000"/>
            <a:headEnd/>
            <a:tailEnd/>
          </a:ln>
        </p:spPr>
        <p:txBody>
          <a:bodyPr wrap="square">
            <a:spAutoFit/>
          </a:bodyPr>
          <a:lstStyle/>
          <a:p>
            <a:pPr algn="ctr">
              <a:spcBef>
                <a:spcPct val="50000"/>
              </a:spcBef>
            </a:pPr>
            <a:r>
              <a:rPr lang="en-US" sz="2800" b="1" dirty="0"/>
              <a:t>Pharisees </a:t>
            </a:r>
            <a:endParaRPr lang="en-US" sz="2800" b="1" dirty="0">
              <a:solidFill>
                <a:srgbClr val="FF0000"/>
              </a:solidFill>
            </a:endParaRPr>
          </a:p>
        </p:txBody>
      </p:sp>
      <p:sp>
        <p:nvSpPr>
          <p:cNvPr id="6" name="Text Box 6"/>
          <p:cNvSpPr txBox="1">
            <a:spLocks noChangeArrowheads="1"/>
          </p:cNvSpPr>
          <p:nvPr/>
        </p:nvSpPr>
        <p:spPr bwMode="auto">
          <a:xfrm>
            <a:off x="685800" y="2057400"/>
            <a:ext cx="3505200" cy="3785652"/>
          </a:xfrm>
          <a:prstGeom prst="rect">
            <a:avLst/>
          </a:prstGeom>
          <a:noFill/>
          <a:ln w="9525">
            <a:noFill/>
            <a:miter lim="800000"/>
            <a:headEnd/>
            <a:tailEnd/>
          </a:ln>
        </p:spPr>
        <p:txBody>
          <a:bodyPr wrap="square">
            <a:spAutoFit/>
          </a:bodyPr>
          <a:lstStyle/>
          <a:p>
            <a:pPr marL="342900" lvl="0" indent="-342900">
              <a:buFont typeface="Arial"/>
              <a:buChar char="•"/>
            </a:pPr>
            <a:r>
              <a:rPr lang="en-US" sz="2000" dirty="0"/>
              <a:t>In the Gospels, they are often in opposition to </a:t>
            </a:r>
            <a:r>
              <a:rPr lang="en-US" sz="2000" dirty="0" smtClean="0"/>
              <a:t>Jesus</a:t>
            </a:r>
          </a:p>
          <a:p>
            <a:pPr lvl="0"/>
            <a:endParaRPr lang="en-US" sz="2000" dirty="0"/>
          </a:p>
          <a:p>
            <a:pPr marL="342900" lvl="0" indent="-342900">
              <a:buFont typeface="Arial"/>
              <a:buChar char="•"/>
            </a:pPr>
            <a:r>
              <a:rPr lang="en-US" sz="2000" dirty="0"/>
              <a:t>Interpreters of the written and oral Mosaic </a:t>
            </a:r>
            <a:r>
              <a:rPr lang="en-US" sz="2000" dirty="0" smtClean="0"/>
              <a:t>Law</a:t>
            </a:r>
          </a:p>
          <a:p>
            <a:pPr lvl="0"/>
            <a:endParaRPr lang="en-US" sz="2000" dirty="0"/>
          </a:p>
          <a:p>
            <a:pPr marL="342900" lvl="0" indent="-342900">
              <a:buFont typeface="Arial"/>
              <a:buChar char="•"/>
            </a:pPr>
            <a:r>
              <a:rPr lang="en-US" sz="2000" dirty="0"/>
              <a:t>They were focused on social reform through fairly strict observance and enforcement of Mosaic Law</a:t>
            </a:r>
          </a:p>
        </p:txBody>
      </p:sp>
      <p:sp>
        <p:nvSpPr>
          <p:cNvPr id="8" name="Text Box 10"/>
          <p:cNvSpPr txBox="1">
            <a:spLocks noChangeArrowheads="1"/>
          </p:cNvSpPr>
          <p:nvPr/>
        </p:nvSpPr>
        <p:spPr bwMode="auto">
          <a:xfrm>
            <a:off x="7619999" y="5715000"/>
            <a:ext cx="2362201" cy="215444"/>
          </a:xfrm>
          <a:prstGeom prst="rect">
            <a:avLst/>
          </a:prstGeom>
          <a:noFill/>
          <a:ln w="9525">
            <a:noFill/>
            <a:miter lim="800000"/>
            <a:headEnd/>
            <a:tailEnd/>
          </a:ln>
        </p:spPr>
        <p:txBody>
          <a:bodyPr>
            <a:spAutoFit/>
          </a:bodyPr>
          <a:lstStyle/>
          <a:p>
            <a:pPr>
              <a:spcBef>
                <a:spcPct val="50000"/>
              </a:spcBef>
            </a:pPr>
            <a:r>
              <a:rPr lang="en-US" sz="800" dirty="0">
                <a:solidFill>
                  <a:srgbClr val="7F7F7F"/>
                </a:solidFill>
                <a:latin typeface="Arial"/>
                <a:ea typeface="Calibri"/>
                <a:cs typeface="Arial"/>
              </a:rPr>
              <a:t>©  ZU_09 / </a:t>
            </a:r>
            <a:r>
              <a:rPr lang="en-US" sz="800" dirty="0" err="1">
                <a:solidFill>
                  <a:srgbClr val="7F7F7F"/>
                </a:solidFill>
                <a:latin typeface="Arial"/>
                <a:ea typeface="Calibri"/>
                <a:cs typeface="Arial"/>
              </a:rPr>
              <a:t>iStockphoto.com</a:t>
            </a:r>
            <a:endParaRPr lang="en-US" dirty="0">
              <a:solidFill>
                <a:srgbClr val="7F7F7F"/>
              </a:solidFill>
              <a:latin typeface="Arial"/>
              <a:cs typeface="Arial"/>
            </a:endParaRPr>
          </a:p>
        </p:txBody>
      </p:sp>
      <p:pic>
        <p:nvPicPr>
          <p:cNvPr id="4" name="Picture 3" descr="Slide 8_iStock_21710216_Larg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400" y="2261027"/>
            <a:ext cx="4528641" cy="337839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244" name="TextBox 4"/>
          <p:cNvSpPr txBox="1">
            <a:spLocks noChangeArrowheads="1"/>
          </p:cNvSpPr>
          <p:nvPr/>
        </p:nvSpPr>
        <p:spPr bwMode="auto">
          <a:xfrm>
            <a:off x="685800" y="762000"/>
            <a:ext cx="7848600" cy="523220"/>
          </a:xfrm>
          <a:prstGeom prst="rect">
            <a:avLst/>
          </a:prstGeom>
          <a:noFill/>
          <a:ln w="9525">
            <a:noFill/>
            <a:miter lim="800000"/>
            <a:headEnd/>
            <a:tailEnd/>
          </a:ln>
        </p:spPr>
        <p:txBody>
          <a:bodyPr>
            <a:spAutoFit/>
          </a:bodyPr>
          <a:lstStyle/>
          <a:p>
            <a:pPr algn="ctr">
              <a:spcBef>
                <a:spcPct val="50000"/>
              </a:spcBef>
            </a:pPr>
            <a:r>
              <a:rPr lang="en-US" sz="2800" b="1" dirty="0"/>
              <a:t>Scribes </a:t>
            </a:r>
            <a:endParaRPr lang="en-US" sz="2800" b="1" dirty="0">
              <a:solidFill>
                <a:srgbClr val="00B050"/>
              </a:solidFill>
            </a:endParaRPr>
          </a:p>
        </p:txBody>
      </p:sp>
      <p:sp>
        <p:nvSpPr>
          <p:cNvPr id="12" name="Text Box 6"/>
          <p:cNvSpPr txBox="1">
            <a:spLocks noChangeArrowheads="1"/>
          </p:cNvSpPr>
          <p:nvPr/>
        </p:nvSpPr>
        <p:spPr bwMode="auto">
          <a:xfrm>
            <a:off x="4419600" y="1828800"/>
            <a:ext cx="4191000" cy="3785652"/>
          </a:xfrm>
          <a:prstGeom prst="rect">
            <a:avLst/>
          </a:prstGeom>
          <a:noFill/>
          <a:ln w="9525">
            <a:noFill/>
            <a:miter lim="800000"/>
            <a:headEnd/>
            <a:tailEnd/>
          </a:ln>
        </p:spPr>
        <p:txBody>
          <a:bodyPr wrap="square">
            <a:spAutoFit/>
          </a:bodyPr>
          <a:lstStyle/>
          <a:p>
            <a:pPr marL="342900" lvl="0" indent="-342900">
              <a:buFont typeface="Arial"/>
              <a:buChar char="•"/>
            </a:pPr>
            <a:r>
              <a:rPr lang="en-US" sz="2000" dirty="0"/>
              <a:t>Trained scholars in reading and </a:t>
            </a:r>
            <a:r>
              <a:rPr lang="en-US" sz="2000" dirty="0" smtClean="0"/>
              <a:t>writing</a:t>
            </a:r>
          </a:p>
          <a:p>
            <a:pPr lvl="0"/>
            <a:endParaRPr lang="en-US" sz="2000" dirty="0"/>
          </a:p>
          <a:p>
            <a:pPr marL="342900" lvl="0" indent="-342900">
              <a:buFont typeface="Arial"/>
              <a:buChar char="•"/>
            </a:pPr>
            <a:r>
              <a:rPr lang="en-US" sz="2000" dirty="0"/>
              <a:t>Scholars of the </a:t>
            </a:r>
            <a:r>
              <a:rPr lang="en-US" sz="2000" dirty="0" smtClean="0"/>
              <a:t>Law</a:t>
            </a:r>
          </a:p>
          <a:p>
            <a:pPr lvl="0"/>
            <a:endParaRPr lang="en-US" sz="2000" dirty="0"/>
          </a:p>
          <a:p>
            <a:pPr marL="342900" lvl="0" indent="-342900">
              <a:buFont typeface="Arial"/>
              <a:buChar char="•"/>
            </a:pPr>
            <a:r>
              <a:rPr lang="en-US" sz="2000" dirty="0"/>
              <a:t>Served as professional copyists and secretaries for the Pharisees and other civil and religious </a:t>
            </a:r>
            <a:r>
              <a:rPr lang="en-US" sz="2000" dirty="0" smtClean="0"/>
              <a:t>groups</a:t>
            </a:r>
          </a:p>
          <a:p>
            <a:pPr lvl="0"/>
            <a:endParaRPr lang="en-US" sz="2000" dirty="0"/>
          </a:p>
          <a:p>
            <a:pPr marL="342900" lvl="0" indent="-342900">
              <a:buFont typeface="Arial"/>
              <a:buChar char="•"/>
            </a:pPr>
            <a:r>
              <a:rPr lang="en-US" sz="2000" dirty="0"/>
              <a:t>Also portrayed as in opposition to Jesus</a:t>
            </a:r>
          </a:p>
        </p:txBody>
      </p:sp>
      <p:sp>
        <p:nvSpPr>
          <p:cNvPr id="13" name="Text Box 10"/>
          <p:cNvSpPr txBox="1">
            <a:spLocks noChangeArrowheads="1"/>
          </p:cNvSpPr>
          <p:nvPr/>
        </p:nvSpPr>
        <p:spPr bwMode="auto">
          <a:xfrm rot="21340078">
            <a:off x="2737456" y="5473207"/>
            <a:ext cx="1676401" cy="215444"/>
          </a:xfrm>
          <a:prstGeom prst="rect">
            <a:avLst/>
          </a:prstGeom>
          <a:noFill/>
          <a:ln w="9525">
            <a:noFill/>
            <a:miter lim="800000"/>
            <a:headEnd/>
            <a:tailEnd/>
          </a:ln>
        </p:spPr>
        <p:txBody>
          <a:bodyPr wrap="square">
            <a:spAutoFit/>
          </a:bodyPr>
          <a:lstStyle/>
          <a:p>
            <a:pPr>
              <a:spcBef>
                <a:spcPct val="50000"/>
              </a:spcBef>
            </a:pPr>
            <a:r>
              <a:rPr lang="en-US" sz="800" dirty="0">
                <a:solidFill>
                  <a:srgbClr val="7F7F7F"/>
                </a:solidFill>
                <a:latin typeface="Arial"/>
                <a:ea typeface="Calibri"/>
                <a:cs typeface="Arial"/>
              </a:rPr>
              <a:t>© </a:t>
            </a:r>
            <a:r>
              <a:rPr lang="en-US" sz="800" dirty="0" err="1">
                <a:solidFill>
                  <a:srgbClr val="7F7F7F"/>
                </a:solidFill>
                <a:latin typeface="Arial"/>
                <a:ea typeface="Calibri"/>
                <a:cs typeface="Arial"/>
              </a:rPr>
              <a:t>cosma</a:t>
            </a:r>
            <a:r>
              <a:rPr lang="en-US" sz="800" dirty="0">
                <a:solidFill>
                  <a:srgbClr val="7F7F7F"/>
                </a:solidFill>
                <a:latin typeface="Arial"/>
                <a:ea typeface="Calibri"/>
                <a:cs typeface="Arial"/>
              </a:rPr>
              <a:t> / </a:t>
            </a:r>
            <a:r>
              <a:rPr lang="en-US" sz="800" dirty="0" err="1">
                <a:solidFill>
                  <a:srgbClr val="7F7F7F"/>
                </a:solidFill>
                <a:latin typeface="Arial"/>
                <a:ea typeface="Calibri"/>
                <a:cs typeface="Arial"/>
              </a:rPr>
              <a:t>Shutterstock.com</a:t>
            </a:r>
            <a:endParaRPr lang="en-US" dirty="0">
              <a:solidFill>
                <a:srgbClr val="7F7F7F"/>
              </a:solidFill>
              <a:latin typeface="Arial"/>
              <a:cs typeface="Arial"/>
            </a:endParaRPr>
          </a:p>
        </p:txBody>
      </p:sp>
      <p:pic>
        <p:nvPicPr>
          <p:cNvPr id="2" name="Picture 1" descr="Slide 9_shutterstock_183558071.jpg"/>
          <p:cNvPicPr>
            <a:picLocks noChangeAspect="1"/>
          </p:cNvPicPr>
          <p:nvPr/>
        </p:nvPicPr>
        <p:blipFill rotWithShape="1">
          <a:blip r:embed="rId4" cstate="print">
            <a:extLst>
              <a:ext uri="{28A0092B-C50C-407E-A947-70E740481C1C}">
                <a14:useLocalDpi xmlns:a14="http://schemas.microsoft.com/office/drawing/2010/main" val="0"/>
              </a:ext>
            </a:extLst>
          </a:blip>
          <a:srcRect l="11619"/>
          <a:stretch/>
        </p:blipFill>
        <p:spPr>
          <a:xfrm>
            <a:off x="381000" y="1752600"/>
            <a:ext cx="4191000" cy="378801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3641</TotalTime>
  <Words>742</Words>
  <Application>Microsoft Office PowerPoint</Application>
  <PresentationFormat>On-screen Show (4:3)</PresentationFormat>
  <Paragraphs>97</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Default Design</vt:lpstr>
      <vt:lpstr>The Historical Context  of Jesus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Independent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God &amp; Being Found by God</dc:title>
  <dc:creator>Caren Yang</dc:creator>
  <cp:lastModifiedBy>Brooke Saron</cp:lastModifiedBy>
  <cp:revision>364</cp:revision>
  <dcterms:created xsi:type="dcterms:W3CDTF">2009-06-22T14:27:32Z</dcterms:created>
  <dcterms:modified xsi:type="dcterms:W3CDTF">2015-04-02T17:57:42Z</dcterms:modified>
</cp:coreProperties>
</file>