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ry Ruff" initials="J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82" autoAdjust="0"/>
    <p:restoredTop sz="79391" autoAdjust="0"/>
  </p:normalViewPr>
  <p:slideViewPr>
    <p:cSldViewPr>
      <p:cViewPr varScale="1">
        <p:scale>
          <a:sx n="203" d="100"/>
          <a:sy n="203" d="100"/>
        </p:scale>
        <p:origin x="-10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7329CA-C8F6-4E0A-884C-31D373259AF7}" type="datetimeFigureOut">
              <a:rPr lang="en-US" smtClean="0"/>
              <a:pPr/>
              <a:t>2/24/15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73E99D-F7D7-4B12-B223-CD8F6DECE0FC}" type="slidenum">
              <a:rPr lang="en-US" smtClean="0"/>
              <a:pPr/>
              <a:t>‹#›</a:t>
            </a:fld>
            <a:endParaRPr lang="en-US"/>
          </a:p>
        </p:txBody>
      </p:sp>
    </p:spTree>
    <p:extLst>
      <p:ext uri="{BB962C8B-B14F-4D97-AF65-F5344CB8AC3E}">
        <p14:creationId xmlns:p14="http://schemas.microsoft.com/office/powerpoint/2010/main" val="156418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Direct the students to reflect on the experience of getting to know a new friend. Discuss how we need to reveal ourselves to one another in order to form deep friendships. Compare this experience to God’s self-revelation.</a:t>
            </a:r>
          </a:p>
          <a:p>
            <a:r>
              <a:rPr lang="en-US" sz="1200" u="none" strike="noStrike"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slide corresponds to content in the chapter 3 introduction in the student book.</a:t>
            </a:r>
          </a:p>
          <a:p>
            <a:endParaRPr lang="en-US" dirty="0"/>
          </a:p>
        </p:txBody>
      </p:sp>
      <p:sp>
        <p:nvSpPr>
          <p:cNvPr id="4" name="Slide Number Placeholder 3"/>
          <p:cNvSpPr>
            <a:spLocks noGrp="1"/>
          </p:cNvSpPr>
          <p:nvPr>
            <p:ph type="sldNum" sz="quarter" idx="10"/>
          </p:nvPr>
        </p:nvSpPr>
        <p:spPr/>
        <p:txBody>
          <a:bodyPr/>
          <a:lstStyle/>
          <a:p>
            <a:fld id="{EE73E99D-F7D7-4B12-B223-CD8F6DECE0FC}" type="slidenum">
              <a:rPr lang="en-US" smtClean="0"/>
              <a:pPr/>
              <a:t>2</a:t>
            </a:fld>
            <a:endParaRPr lang="en-US"/>
          </a:p>
        </p:txBody>
      </p:sp>
    </p:spTree>
    <p:extLst>
      <p:ext uri="{BB962C8B-B14F-4D97-AF65-F5344CB8AC3E}">
        <p14:creationId xmlns:p14="http://schemas.microsoft.com/office/powerpoint/2010/main" val="213142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the following questions:</a:t>
            </a:r>
          </a:p>
          <a:p>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How does the Church continue to hand down Tradition? (</a:t>
            </a:r>
            <a:r>
              <a:rPr lang="en-US" sz="1200" i="1" kern="1200" dirty="0" smtClean="0">
                <a:solidFill>
                  <a:schemeClr val="tx1"/>
                </a:solidFill>
                <a:latin typeface="+mn-lt"/>
                <a:ea typeface="+mn-ea"/>
                <a:cs typeface="+mn-cs"/>
              </a:rPr>
              <a:t>through teachings of the </a:t>
            </a:r>
            <a:r>
              <a:rPr lang="en-US" sz="1200" i="1" kern="1200" dirty="0" err="1" smtClean="0">
                <a:solidFill>
                  <a:schemeClr val="tx1"/>
                </a:solidFill>
                <a:latin typeface="+mn-lt"/>
                <a:ea typeface="+mn-ea"/>
                <a:cs typeface="+mn-cs"/>
              </a:rPr>
              <a:t>Magisterium</a:t>
            </a:r>
            <a:r>
              <a:rPr lang="en-US" sz="1200" i="1" kern="1200" dirty="0" smtClean="0">
                <a:solidFill>
                  <a:schemeClr val="tx1"/>
                </a:solidFill>
                <a:latin typeface="+mn-lt"/>
                <a:ea typeface="+mn-ea"/>
                <a:cs typeface="+mn-cs"/>
              </a:rPr>
              <a:t>, Sacraments, and so on</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How does the Church continue to live out Tradition? (</a:t>
            </a:r>
            <a:r>
              <a:rPr lang="en-US" sz="1200" i="1" kern="1200" dirty="0" smtClean="0">
                <a:solidFill>
                  <a:schemeClr val="tx1"/>
                </a:solidFill>
                <a:latin typeface="+mn-lt"/>
                <a:ea typeface="+mn-ea"/>
                <a:cs typeface="+mn-cs"/>
              </a:rPr>
              <a:t>through the life of the Church, including worship, service, and community)</a:t>
            </a:r>
            <a:endParaRPr lang="en-US" sz="1200" kern="1200" dirty="0" smtClean="0">
              <a:solidFill>
                <a:schemeClr val="tx1"/>
              </a:solidFill>
              <a:latin typeface="+mn-lt"/>
              <a:ea typeface="+mn-ea"/>
              <a:cs typeface="+mn-cs"/>
            </a:endParaRPr>
          </a:p>
          <a:p>
            <a:r>
              <a:rPr lang="en-US" sz="1200" u="none" strike="noStrike"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slide corresponds to content in article 13, “Scripture and Tradition: The Two Pillars of God’s Revelation,” in the student book.</a:t>
            </a:r>
          </a:p>
          <a:p>
            <a:endParaRPr lang="en-US" dirty="0"/>
          </a:p>
        </p:txBody>
      </p:sp>
      <p:sp>
        <p:nvSpPr>
          <p:cNvPr id="4" name="Slide Number Placeholder 3"/>
          <p:cNvSpPr>
            <a:spLocks noGrp="1"/>
          </p:cNvSpPr>
          <p:nvPr>
            <p:ph type="sldNum" sz="quarter" idx="10"/>
          </p:nvPr>
        </p:nvSpPr>
        <p:spPr/>
        <p:txBody>
          <a:bodyPr/>
          <a:lstStyle/>
          <a:p>
            <a:fld id="{EE73E99D-F7D7-4B12-B223-CD8F6DECE0FC}" type="slidenum">
              <a:rPr lang="en-US" smtClean="0"/>
              <a:pPr/>
              <a:t>11</a:t>
            </a:fld>
            <a:endParaRPr lang="en-US"/>
          </a:p>
        </p:txBody>
      </p:sp>
    </p:spTree>
    <p:extLst>
      <p:ext uri="{BB962C8B-B14F-4D97-AF65-F5344CB8AC3E}">
        <p14:creationId xmlns:p14="http://schemas.microsoft.com/office/powerpoint/2010/main" val="909701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for examples of how others have shared their faith with them. Ask the students how they are sharing their own faith with others.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14, “The Vocation of All,” in the student book.</a:t>
            </a:r>
          </a:p>
          <a:p>
            <a:endParaRPr lang="en-US" dirty="0"/>
          </a:p>
        </p:txBody>
      </p:sp>
      <p:sp>
        <p:nvSpPr>
          <p:cNvPr id="4" name="Slide Number Placeholder 3"/>
          <p:cNvSpPr>
            <a:spLocks noGrp="1"/>
          </p:cNvSpPr>
          <p:nvPr>
            <p:ph type="sldNum" sz="quarter" idx="10"/>
          </p:nvPr>
        </p:nvSpPr>
        <p:spPr/>
        <p:txBody>
          <a:bodyPr/>
          <a:lstStyle/>
          <a:p>
            <a:fld id="{EE73E99D-F7D7-4B12-B223-CD8F6DECE0FC}" type="slidenum">
              <a:rPr lang="en-US" smtClean="0"/>
              <a:pPr/>
              <a:t>12</a:t>
            </a:fld>
            <a:endParaRPr lang="en-US"/>
          </a:p>
        </p:txBody>
      </p:sp>
    </p:spTree>
    <p:extLst>
      <p:ext uri="{BB962C8B-B14F-4D97-AF65-F5344CB8AC3E}">
        <p14:creationId xmlns:p14="http://schemas.microsoft.com/office/powerpoint/2010/main" val="290998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to the students that the salvation accomplished through Jesus Christ is foreshadowed and revealed throughout the Old Testament.</a:t>
            </a:r>
          </a:p>
          <a:p>
            <a:r>
              <a:rPr lang="en-US" sz="1200" i="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slide corresponds to content in article 9, “Salvation History: God’s Revelation,” in the student book.</a:t>
            </a:r>
          </a:p>
          <a:p>
            <a:endParaRPr lang="en-US" dirty="0"/>
          </a:p>
        </p:txBody>
      </p:sp>
      <p:sp>
        <p:nvSpPr>
          <p:cNvPr id="4" name="Slide Number Placeholder 3"/>
          <p:cNvSpPr>
            <a:spLocks noGrp="1"/>
          </p:cNvSpPr>
          <p:nvPr>
            <p:ph type="sldNum" sz="quarter" idx="10"/>
          </p:nvPr>
        </p:nvSpPr>
        <p:spPr/>
        <p:txBody>
          <a:bodyPr/>
          <a:lstStyle/>
          <a:p>
            <a:fld id="{EE73E99D-F7D7-4B12-B223-CD8F6DECE0FC}" type="slidenum">
              <a:rPr lang="en-US" smtClean="0"/>
              <a:pPr/>
              <a:t>3</a:t>
            </a:fld>
            <a:endParaRPr lang="en-US"/>
          </a:p>
        </p:txBody>
      </p:sp>
    </p:spTree>
    <p:extLst>
      <p:ext uri="{BB962C8B-B14F-4D97-AF65-F5344CB8AC3E}">
        <p14:creationId xmlns:p14="http://schemas.microsoft.com/office/powerpoint/2010/main" val="2608833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to the students how salvation history continues with the accounts of Noah, Abraham, and Moses, found in article 10 in the student book. Draw the students’ attention to what each event reveals about God’s plan to save humanity.</a:t>
            </a:r>
          </a:p>
          <a:p>
            <a:r>
              <a:rPr lang="en-US" sz="1200" u="none" strike="noStrike"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slide corresponds to content in article 10, “Salvation History in the Old Testament,” in the student book.</a:t>
            </a:r>
          </a:p>
          <a:p>
            <a:endParaRPr lang="en-US" dirty="0"/>
          </a:p>
        </p:txBody>
      </p:sp>
      <p:sp>
        <p:nvSpPr>
          <p:cNvPr id="4" name="Slide Number Placeholder 3"/>
          <p:cNvSpPr>
            <a:spLocks noGrp="1"/>
          </p:cNvSpPr>
          <p:nvPr>
            <p:ph type="sldNum" sz="quarter" idx="10"/>
          </p:nvPr>
        </p:nvSpPr>
        <p:spPr/>
        <p:txBody>
          <a:bodyPr/>
          <a:lstStyle/>
          <a:p>
            <a:fld id="{EE73E99D-F7D7-4B12-B223-CD8F6DECE0FC}" type="slidenum">
              <a:rPr lang="en-US" smtClean="0"/>
              <a:pPr/>
              <a:t>4</a:t>
            </a:fld>
            <a:endParaRPr lang="en-US"/>
          </a:p>
        </p:txBody>
      </p:sp>
    </p:spTree>
    <p:extLst>
      <p:ext uri="{BB962C8B-B14F-4D97-AF65-F5344CB8AC3E}">
        <p14:creationId xmlns:p14="http://schemas.microsoft.com/office/powerpoint/2010/main" val="2134154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Point out to the students that the Old Testament books of wisdom and poetry also offer hints of salvation. In addition to offering advice, these books speak of a God who intervenes and discloses himself in the events of people’s lives.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10, “Salvation History in the Old Testament,” in the student book.</a:t>
            </a:r>
          </a:p>
          <a:p>
            <a:endParaRPr lang="en-US" dirty="0"/>
          </a:p>
        </p:txBody>
      </p:sp>
      <p:sp>
        <p:nvSpPr>
          <p:cNvPr id="4" name="Slide Number Placeholder 3"/>
          <p:cNvSpPr>
            <a:spLocks noGrp="1"/>
          </p:cNvSpPr>
          <p:nvPr>
            <p:ph type="sldNum" sz="quarter" idx="10"/>
          </p:nvPr>
        </p:nvSpPr>
        <p:spPr/>
        <p:txBody>
          <a:bodyPr/>
          <a:lstStyle/>
          <a:p>
            <a:fld id="{EE73E99D-F7D7-4B12-B223-CD8F6DECE0FC}" type="slidenum">
              <a:rPr lang="en-US" smtClean="0"/>
              <a:pPr/>
              <a:t>5</a:t>
            </a:fld>
            <a:endParaRPr lang="en-US"/>
          </a:p>
        </p:txBody>
      </p:sp>
    </p:spTree>
    <p:extLst>
      <p:ext uri="{BB962C8B-B14F-4D97-AF65-F5344CB8AC3E}">
        <p14:creationId xmlns:p14="http://schemas.microsoft.com/office/powerpoint/2010/main" val="2716761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this question: Why do we say that Christ “humbled himself” in taking on our humanity?</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11, “Jesus Christ: The Fullness of All Revelation,” in the student book.</a:t>
            </a:r>
          </a:p>
          <a:p>
            <a:endParaRPr lang="en-US" dirty="0"/>
          </a:p>
        </p:txBody>
      </p:sp>
      <p:sp>
        <p:nvSpPr>
          <p:cNvPr id="4" name="Slide Number Placeholder 3"/>
          <p:cNvSpPr>
            <a:spLocks noGrp="1"/>
          </p:cNvSpPr>
          <p:nvPr>
            <p:ph type="sldNum" sz="quarter" idx="10"/>
          </p:nvPr>
        </p:nvSpPr>
        <p:spPr/>
        <p:txBody>
          <a:bodyPr/>
          <a:lstStyle/>
          <a:p>
            <a:fld id="{EE73E99D-F7D7-4B12-B223-CD8F6DECE0FC}" type="slidenum">
              <a:rPr lang="en-US" smtClean="0"/>
              <a:pPr/>
              <a:t>6</a:t>
            </a:fld>
            <a:endParaRPr lang="en-US"/>
          </a:p>
        </p:txBody>
      </p:sp>
    </p:spTree>
    <p:extLst>
      <p:ext uri="{BB962C8B-B14F-4D97-AF65-F5344CB8AC3E}">
        <p14:creationId xmlns:p14="http://schemas.microsoft.com/office/powerpoint/2010/main" val="1314002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Direct the students to consider the images of Jesus listed at the end of article 11 in the student book: Shepherd, Friend, Savior, Doctor, Bread, Vine, Gate, and Light. Ask the students to select one of these images of the Divine Word and explain what it reveals about God and God’s plan.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11, “Jesus Christ: The Fullness of All Revelation,” in the student book.</a:t>
            </a:r>
          </a:p>
          <a:p>
            <a:endParaRPr lang="en-US" dirty="0"/>
          </a:p>
        </p:txBody>
      </p:sp>
      <p:sp>
        <p:nvSpPr>
          <p:cNvPr id="4" name="Slide Number Placeholder 3"/>
          <p:cNvSpPr>
            <a:spLocks noGrp="1"/>
          </p:cNvSpPr>
          <p:nvPr>
            <p:ph type="sldNum" sz="quarter" idx="10"/>
          </p:nvPr>
        </p:nvSpPr>
        <p:spPr/>
        <p:txBody>
          <a:bodyPr/>
          <a:lstStyle/>
          <a:p>
            <a:fld id="{EE73E99D-F7D7-4B12-B223-CD8F6DECE0FC}" type="slidenum">
              <a:rPr lang="en-US" smtClean="0"/>
              <a:pPr/>
              <a:t>7</a:t>
            </a:fld>
            <a:endParaRPr lang="en-US"/>
          </a:p>
        </p:txBody>
      </p:sp>
    </p:spTree>
    <p:extLst>
      <p:ext uri="{BB962C8B-B14F-4D97-AF65-F5344CB8AC3E}">
        <p14:creationId xmlns:p14="http://schemas.microsoft.com/office/powerpoint/2010/main" val="4177873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Call the students’ attention to the second bullet point. Ask them what we call this process of handing on the truths Jesus taught (</a:t>
            </a:r>
            <a:r>
              <a:rPr lang="en-US" sz="1200" i="1" kern="1200" dirty="0" smtClean="0">
                <a:solidFill>
                  <a:schemeClr val="tx1"/>
                </a:solidFill>
                <a:latin typeface="+mn-lt"/>
                <a:ea typeface="+mn-ea"/>
                <a:cs typeface="+mn-cs"/>
              </a:rPr>
              <a:t>Sacred Tradition</a:t>
            </a:r>
            <a:r>
              <a:rPr lang="en-US" sz="1200" kern="1200" dirty="0" smtClean="0">
                <a:solidFill>
                  <a:schemeClr val="tx1"/>
                </a:solidFill>
                <a:latin typeface="+mn-lt"/>
                <a:ea typeface="+mn-ea"/>
                <a:cs typeface="+mn-cs"/>
              </a:rPr>
              <a:t>). Do the same for the third bullet point (</a:t>
            </a:r>
            <a:r>
              <a:rPr lang="en-US" sz="1200" i="1" kern="1200" dirty="0" smtClean="0">
                <a:solidFill>
                  <a:schemeClr val="tx1"/>
                </a:solidFill>
                <a:latin typeface="+mn-lt"/>
                <a:ea typeface="+mn-ea"/>
                <a:cs typeface="+mn-cs"/>
              </a:rPr>
              <a:t>Apostolic Succession).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12, “The Church and the Transmission of Divine Revelation,” in the student book.</a:t>
            </a:r>
          </a:p>
          <a:p>
            <a:endParaRPr lang="en-US" dirty="0"/>
          </a:p>
        </p:txBody>
      </p:sp>
      <p:sp>
        <p:nvSpPr>
          <p:cNvPr id="4" name="Slide Number Placeholder 3"/>
          <p:cNvSpPr>
            <a:spLocks noGrp="1"/>
          </p:cNvSpPr>
          <p:nvPr>
            <p:ph type="sldNum" sz="quarter" idx="10"/>
          </p:nvPr>
        </p:nvSpPr>
        <p:spPr/>
        <p:txBody>
          <a:bodyPr/>
          <a:lstStyle/>
          <a:p>
            <a:fld id="{EE73E99D-F7D7-4B12-B223-CD8F6DECE0FC}" type="slidenum">
              <a:rPr lang="en-US" smtClean="0"/>
              <a:pPr/>
              <a:t>8</a:t>
            </a:fld>
            <a:endParaRPr lang="en-US"/>
          </a:p>
        </p:txBody>
      </p:sp>
    </p:spTree>
    <p:extLst>
      <p:ext uri="{BB962C8B-B14F-4D97-AF65-F5344CB8AC3E}">
        <p14:creationId xmlns:p14="http://schemas.microsoft.com/office/powerpoint/2010/main" val="951397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for a definition of </a:t>
            </a:r>
            <a:r>
              <a:rPr lang="en-US" sz="1200" i="1" kern="1200" dirty="0" smtClean="0">
                <a:solidFill>
                  <a:schemeClr val="tx1"/>
                </a:solidFill>
                <a:latin typeface="+mn-lt"/>
                <a:ea typeface="+mn-ea"/>
                <a:cs typeface="+mn-cs"/>
              </a:rPr>
              <a:t>Magisterium</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the teaching office of the Church made up of the Pope and all the bishops”</a:t>
            </a:r>
            <a:r>
              <a:rPr lang="en-US" sz="1200" kern="1200" dirty="0" smtClean="0">
                <a:solidFill>
                  <a:schemeClr val="tx1"/>
                </a:solidFill>
                <a:latin typeface="+mn-lt"/>
                <a:ea typeface="+mn-ea"/>
                <a:cs typeface="+mn-cs"/>
              </a:rPr>
              <a:t>). Point out that the Holy Spirit guides the </a:t>
            </a:r>
            <a:r>
              <a:rPr lang="en-US" sz="1200" kern="1200" dirty="0" err="1" smtClean="0">
                <a:solidFill>
                  <a:schemeClr val="tx1"/>
                </a:solidFill>
                <a:latin typeface="+mn-lt"/>
                <a:ea typeface="+mn-ea"/>
                <a:cs typeface="+mn-cs"/>
              </a:rPr>
              <a:t>Magisterium</a:t>
            </a:r>
            <a:r>
              <a:rPr lang="en-US" sz="1200" kern="1200" dirty="0" smtClean="0">
                <a:solidFill>
                  <a:schemeClr val="tx1"/>
                </a:solidFill>
                <a:latin typeface="+mn-lt"/>
                <a:ea typeface="+mn-ea"/>
                <a:cs typeface="+mn-cs"/>
              </a:rPr>
              <a:t> when it defines the dogma, or doctrine of the faith.</a:t>
            </a:r>
          </a:p>
          <a:p>
            <a:r>
              <a:rPr lang="en-US" sz="1200" u="none" strike="noStrike"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slide corresponds to content in article 12, “The Church and the Transmission of Divine Revelation,” in the student book.</a:t>
            </a:r>
          </a:p>
          <a:p>
            <a:endParaRPr lang="en-US" dirty="0"/>
          </a:p>
        </p:txBody>
      </p:sp>
      <p:sp>
        <p:nvSpPr>
          <p:cNvPr id="4" name="Slide Number Placeholder 3"/>
          <p:cNvSpPr>
            <a:spLocks noGrp="1"/>
          </p:cNvSpPr>
          <p:nvPr>
            <p:ph type="sldNum" sz="quarter" idx="10"/>
          </p:nvPr>
        </p:nvSpPr>
        <p:spPr/>
        <p:txBody>
          <a:bodyPr/>
          <a:lstStyle/>
          <a:p>
            <a:fld id="{EE73E99D-F7D7-4B12-B223-CD8F6DECE0FC}" type="slidenum">
              <a:rPr lang="en-US" smtClean="0"/>
              <a:pPr/>
              <a:t>9</a:t>
            </a:fld>
            <a:endParaRPr lang="en-US"/>
          </a:p>
        </p:txBody>
      </p:sp>
    </p:spTree>
    <p:extLst>
      <p:ext uri="{BB962C8B-B14F-4D97-AF65-F5344CB8AC3E}">
        <p14:creationId xmlns:p14="http://schemas.microsoft.com/office/powerpoint/2010/main" val="73340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to the students that both Scripture and Tradition communicate God’s redemptive love; together they make up a single heritage of faith, called the Deposit of Faith.</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13, “Scripture and Tradition: The Two Pillars of God’s Revelation,” in the student book.</a:t>
            </a:r>
          </a:p>
          <a:p>
            <a:endParaRPr lang="en-US" dirty="0"/>
          </a:p>
        </p:txBody>
      </p:sp>
      <p:sp>
        <p:nvSpPr>
          <p:cNvPr id="4" name="Slide Number Placeholder 3"/>
          <p:cNvSpPr>
            <a:spLocks noGrp="1"/>
          </p:cNvSpPr>
          <p:nvPr>
            <p:ph type="sldNum" sz="quarter" idx="10"/>
          </p:nvPr>
        </p:nvSpPr>
        <p:spPr/>
        <p:txBody>
          <a:bodyPr/>
          <a:lstStyle/>
          <a:p>
            <a:fld id="{EE73E99D-F7D7-4B12-B223-CD8F6DECE0FC}" type="slidenum">
              <a:rPr lang="en-US" smtClean="0"/>
              <a:pPr/>
              <a:t>10</a:t>
            </a:fld>
            <a:endParaRPr lang="en-US"/>
          </a:p>
        </p:txBody>
      </p:sp>
    </p:spTree>
    <p:extLst>
      <p:ext uri="{BB962C8B-B14F-4D97-AF65-F5344CB8AC3E}">
        <p14:creationId xmlns:p14="http://schemas.microsoft.com/office/powerpoint/2010/main" val="297144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81200"/>
            <a:ext cx="6477000" cy="1470025"/>
          </a:xfrm>
        </p:spPr>
        <p:txBody>
          <a:bodyPr>
            <a:normAutofit/>
          </a:bodyPr>
          <a:lstStyle>
            <a:lvl1pPr algn="ctr">
              <a:defRPr sz="4400" b="1">
                <a:solidFill>
                  <a:schemeClr val="tx1"/>
                </a:solidFill>
                <a:effectLst>
                  <a:outerShdw blurRad="50800" dist="50800" dir="5400000" algn="ctr" rotWithShape="0">
                    <a:schemeClr val="bg1">
                      <a:lumMod val="85000"/>
                    </a:schemeClr>
                  </a:outerShdw>
                </a:effectLst>
                <a:latin typeface="Arial" pitchFamily="34" charset="0"/>
                <a:cs typeface="Arial" pitchFamily="34" charset="0"/>
              </a:defRPr>
            </a:lvl1pPr>
          </a:lstStyle>
          <a:p>
            <a:r>
              <a:rPr lang="en-US" smtClean="0"/>
              <a:t>Click to edit Master title style</a:t>
            </a:r>
            <a:endParaRPr lang="en-US" dirty="0"/>
          </a:p>
        </p:txBody>
      </p:sp>
      <p:sp>
        <p:nvSpPr>
          <p:cNvPr id="9" name="Text Placeholder 8"/>
          <p:cNvSpPr>
            <a:spLocks noGrp="1"/>
          </p:cNvSpPr>
          <p:nvPr>
            <p:ph type="body" sz="quarter" idx="10" hasCustomPrompt="1"/>
          </p:nvPr>
        </p:nvSpPr>
        <p:spPr>
          <a:xfrm>
            <a:off x="7543800" y="6019800"/>
            <a:ext cx="1676400" cy="304800"/>
          </a:xfrm>
        </p:spPr>
        <p:txBody>
          <a:bodyPr lIns="0" anchor="ctr" anchorCtr="0">
            <a:normAutofit/>
          </a:bodyPr>
          <a:lstStyle>
            <a:lvl1pPr algn="l">
              <a:buNone/>
              <a:defRPr sz="800">
                <a:solidFill>
                  <a:schemeClr val="bg1">
                    <a:lumMod val="50000"/>
                  </a:schemeClr>
                </a:solidFill>
              </a:defRPr>
            </a:lvl1pPr>
          </a:lstStyle>
          <a:p>
            <a:pPr lvl="0"/>
            <a:r>
              <a:rPr lang="en-US" dirty="0" smtClean="0"/>
              <a:t>Document # TX000000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2/24/15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Divine Revelation</a:t>
            </a:r>
            <a:endParaRPr lang="en-US" dirty="0"/>
          </a:p>
        </p:txBody>
      </p:sp>
      <p:sp>
        <p:nvSpPr>
          <p:cNvPr id="3" name="Subtitle 2"/>
          <p:cNvSpPr txBox="1">
            <a:spLocks/>
          </p:cNvSpPr>
          <p:nvPr/>
        </p:nvSpPr>
        <p:spPr>
          <a:xfrm>
            <a:off x="1981200" y="4876800"/>
            <a:ext cx="6400800" cy="990600"/>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i="1" dirty="0" smtClean="0"/>
              <a:t>The Living Word: The Revelation of God’s Love, Second Edition</a:t>
            </a:r>
          </a:p>
          <a:p>
            <a:pPr marL="0" indent="0" algn="ctr">
              <a:buNone/>
            </a:pPr>
            <a:r>
              <a:rPr lang="en-US" dirty="0" smtClean="0"/>
              <a:t>Unit 1, Chapter 3</a:t>
            </a:r>
          </a:p>
        </p:txBody>
      </p:sp>
      <p:sp>
        <p:nvSpPr>
          <p:cNvPr id="5" name="Text Placeholder 3"/>
          <p:cNvSpPr>
            <a:spLocks noGrp="1"/>
          </p:cNvSpPr>
          <p:nvPr/>
        </p:nvSpPr>
        <p:spPr>
          <a:xfrm>
            <a:off x="7543800" y="6172200"/>
            <a:ext cx="1295400" cy="123111"/>
          </a:xfrm>
          <a:prstGeom prst="rect">
            <a:avLst/>
          </a:prstGeom>
        </p:spPr>
        <p:txBody>
          <a:bodyPr vert="horz" lIns="0" tIns="0" rIns="0" bIns="0" rtlCol="0" anchor="ctr" anchorCtr="0">
            <a:spAutoFit/>
          </a:bodyPr>
          <a:lstStyle>
            <a:lvl1pPr marL="342900" indent="-342900" algn="l" defTabSz="914400" rtl="0" eaLnBrk="1" latinLnBrk="0" hangingPunct="1">
              <a:spcBef>
                <a:spcPct val="20000"/>
              </a:spcBef>
              <a:buFont typeface="Arial" pitchFamily="34" charset="0"/>
              <a:buNone/>
              <a:defRPr sz="800" kern="1200">
                <a:solidFill>
                  <a:schemeClr val="bg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Document#: TX004681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Scripture and Tradition: Two Pillars</a:t>
            </a:r>
            <a:endParaRPr lang="en-US" dirty="0"/>
          </a:p>
        </p:txBody>
      </p:sp>
      <p:sp>
        <p:nvSpPr>
          <p:cNvPr id="3" name="Content Placeholder 2"/>
          <p:cNvSpPr>
            <a:spLocks noGrp="1"/>
          </p:cNvSpPr>
          <p:nvPr>
            <p:ph idx="1"/>
          </p:nvPr>
        </p:nvSpPr>
        <p:spPr>
          <a:xfrm>
            <a:off x="1371600" y="1752600"/>
            <a:ext cx="4114800" cy="3733799"/>
          </a:xfrm>
        </p:spPr>
        <p:txBody>
          <a:bodyPr/>
          <a:lstStyle/>
          <a:p>
            <a:r>
              <a:rPr lang="en-US" dirty="0" smtClean="0"/>
              <a:t>God discloses the truths of Revelation through both Scripture and Tradition.</a:t>
            </a:r>
          </a:p>
          <a:p>
            <a:r>
              <a:rPr lang="en-US" dirty="0" smtClean="0"/>
              <a:t>Scripture is the written, inspired Word of God.</a:t>
            </a:r>
          </a:p>
          <a:p>
            <a:r>
              <a:rPr lang="en-US" dirty="0" smtClean="0"/>
              <a:t>Tradition is the living transmission of the Word of God.</a:t>
            </a:r>
            <a:endParaRPr lang="en-US" dirty="0"/>
          </a:p>
        </p:txBody>
      </p:sp>
      <p:pic>
        <p:nvPicPr>
          <p:cNvPr id="4" name="Picture 3" descr="Slide 2_shutterstock_91782407.jpg"/>
          <p:cNvPicPr>
            <a:picLocks noChangeAspect="1"/>
          </p:cNvPicPr>
          <p:nvPr/>
        </p:nvPicPr>
        <p:blipFill>
          <a:blip r:embed="rId3" cstate="print"/>
          <a:stretch>
            <a:fillRect/>
          </a:stretch>
        </p:blipFill>
        <p:spPr>
          <a:xfrm>
            <a:off x="5867400" y="1953491"/>
            <a:ext cx="2365005" cy="35329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bwMode="auto">
          <a:xfrm>
            <a:off x="5791200" y="5499556"/>
            <a:ext cx="3124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ETIENjones</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Sacred Tradition</a:t>
            </a:r>
            <a:endParaRPr lang="en-US" dirty="0"/>
          </a:p>
        </p:txBody>
      </p:sp>
      <p:sp>
        <p:nvSpPr>
          <p:cNvPr id="3" name="Content Placeholder 2"/>
          <p:cNvSpPr>
            <a:spLocks noGrp="1"/>
          </p:cNvSpPr>
          <p:nvPr>
            <p:ph idx="1"/>
          </p:nvPr>
        </p:nvSpPr>
        <p:spPr>
          <a:xfrm>
            <a:off x="1371600" y="1752600"/>
            <a:ext cx="3810000" cy="4373563"/>
          </a:xfrm>
        </p:spPr>
        <p:txBody>
          <a:bodyPr/>
          <a:lstStyle/>
          <a:p>
            <a:r>
              <a:rPr lang="en-US" dirty="0" smtClean="0"/>
              <a:t>It began with the preaching of the Apostles.</a:t>
            </a:r>
          </a:p>
          <a:p>
            <a:r>
              <a:rPr lang="en-US" dirty="0" smtClean="0"/>
              <a:t>It was written down in Sacred Scripture.</a:t>
            </a:r>
          </a:p>
          <a:p>
            <a:r>
              <a:rPr lang="en-US" dirty="0" smtClean="0"/>
              <a:t>It continues to be handed down and lived out in the Church.</a:t>
            </a:r>
            <a:endParaRPr lang="en-US" dirty="0"/>
          </a:p>
        </p:txBody>
      </p:sp>
      <p:pic>
        <p:nvPicPr>
          <p:cNvPr id="4" name="Picture 3" descr="Slide 2_shutterstock_91782407.jpg"/>
          <p:cNvPicPr>
            <a:picLocks noChangeAspect="1"/>
          </p:cNvPicPr>
          <p:nvPr/>
        </p:nvPicPr>
        <p:blipFill>
          <a:blip r:embed="rId3" cstate="print"/>
          <a:stretch>
            <a:fillRect/>
          </a:stretch>
        </p:blipFill>
        <p:spPr>
          <a:xfrm>
            <a:off x="5410200" y="1648691"/>
            <a:ext cx="2712290" cy="35329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bwMode="auto">
          <a:xfrm rot="21314529">
            <a:off x="5635247" y="5234597"/>
            <a:ext cx="3124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mylu</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Vocation of All</a:t>
            </a:r>
            <a:endParaRPr lang="en-US" dirty="0"/>
          </a:p>
        </p:txBody>
      </p:sp>
      <p:sp>
        <p:nvSpPr>
          <p:cNvPr id="3" name="Content Placeholder 2"/>
          <p:cNvSpPr>
            <a:spLocks noGrp="1"/>
          </p:cNvSpPr>
          <p:nvPr>
            <p:ph idx="1"/>
          </p:nvPr>
        </p:nvSpPr>
        <p:spPr>
          <a:xfrm>
            <a:off x="1371600" y="1752601"/>
            <a:ext cx="6477000" cy="3886200"/>
          </a:xfrm>
        </p:spPr>
        <p:txBody>
          <a:bodyPr/>
          <a:lstStyle/>
          <a:p>
            <a:r>
              <a:rPr lang="en-US" dirty="0" smtClean="0"/>
              <a:t>By virtue of our Baptism, we are all called to treasure our faith.</a:t>
            </a:r>
          </a:p>
          <a:p>
            <a:r>
              <a:rPr lang="en-US" dirty="0" smtClean="0"/>
              <a:t>We are also called to share the treasure of our faith.</a:t>
            </a:r>
          </a:p>
          <a:p>
            <a:r>
              <a:rPr lang="en-US" dirty="0" smtClean="0"/>
              <a:t>The Church </a:t>
            </a:r>
            <a:br>
              <a:rPr lang="en-US" dirty="0" smtClean="0"/>
            </a:br>
            <a:r>
              <a:rPr lang="en-US" dirty="0" smtClean="0"/>
              <a:t>must proclaim </a:t>
            </a:r>
            <a:br>
              <a:rPr lang="en-US" dirty="0" smtClean="0"/>
            </a:br>
            <a:r>
              <a:rPr lang="en-US" dirty="0" smtClean="0"/>
              <a:t>the Good News </a:t>
            </a:r>
            <a:br>
              <a:rPr lang="en-US" dirty="0" smtClean="0"/>
            </a:br>
            <a:r>
              <a:rPr lang="en-US" dirty="0" smtClean="0"/>
              <a:t>she has heard.</a:t>
            </a:r>
            <a:endParaRPr lang="en-US" dirty="0"/>
          </a:p>
        </p:txBody>
      </p:sp>
      <p:pic>
        <p:nvPicPr>
          <p:cNvPr id="4" name="Picture 3" descr="Slide 2_shutterstock_91782407.jpg"/>
          <p:cNvPicPr>
            <a:picLocks noChangeAspect="1"/>
          </p:cNvPicPr>
          <p:nvPr/>
        </p:nvPicPr>
        <p:blipFill>
          <a:blip r:embed="rId3" cstate="print"/>
          <a:stretch>
            <a:fillRect/>
          </a:stretch>
        </p:blipFill>
        <p:spPr>
          <a:xfrm>
            <a:off x="4191000" y="3048000"/>
            <a:ext cx="4478481" cy="2985654"/>
          </a:xfrm>
          <a:prstGeom prst="rect">
            <a:avLst/>
          </a:prstGeom>
          <a:ln>
            <a:noFill/>
          </a:ln>
          <a:effectLst>
            <a:softEdge rad="112500"/>
          </a:effectLst>
        </p:spPr>
      </p:pic>
      <p:sp>
        <p:nvSpPr>
          <p:cNvPr id="5" name="TextBox 4"/>
          <p:cNvSpPr txBox="1"/>
          <p:nvPr/>
        </p:nvSpPr>
        <p:spPr bwMode="auto">
          <a:xfrm>
            <a:off x="4191000" y="5943600"/>
            <a:ext cx="3124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princessdlaf</a:t>
            </a:r>
            <a:r>
              <a:rPr lang="en-US" sz="800" dirty="0" smtClean="0">
                <a:solidFill>
                  <a:schemeClr val="bg1">
                    <a:lumMod val="65000"/>
                  </a:schemeClr>
                </a:solidFill>
              </a:rPr>
              <a:t> / iStockphoto.com</a:t>
            </a:r>
            <a:endParaRPr lang="en-US" sz="800" dirty="0">
              <a:solidFill>
                <a:schemeClr val="bg1">
                  <a:lumMod val="6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Divine Revelation</a:t>
            </a:r>
            <a:endParaRPr lang="en-US" dirty="0"/>
          </a:p>
        </p:txBody>
      </p:sp>
      <p:sp>
        <p:nvSpPr>
          <p:cNvPr id="6" name="Content Placeholder 5"/>
          <p:cNvSpPr>
            <a:spLocks noGrp="1"/>
          </p:cNvSpPr>
          <p:nvPr>
            <p:ph idx="1"/>
          </p:nvPr>
        </p:nvSpPr>
        <p:spPr/>
        <p:txBody>
          <a:bodyPr/>
          <a:lstStyle/>
          <a:p>
            <a:r>
              <a:rPr lang="en-US" dirty="0" smtClean="0"/>
              <a:t>God has chosen to reveal himself and his plan for humanity.</a:t>
            </a:r>
          </a:p>
          <a:p>
            <a:r>
              <a:rPr lang="en-US" dirty="0" smtClean="0"/>
              <a:t>Jesus is the fullness of Divine Revelation.</a:t>
            </a:r>
          </a:p>
          <a:p>
            <a:r>
              <a:rPr lang="en-US" dirty="0" smtClean="0"/>
              <a:t>Scripture and Tradition transmit Divine Revelation to us.</a:t>
            </a:r>
          </a:p>
          <a:p>
            <a:endParaRPr lang="en-US" dirty="0"/>
          </a:p>
        </p:txBody>
      </p:sp>
      <p:pic>
        <p:nvPicPr>
          <p:cNvPr id="4" name="Picture 3" descr="Slide 2_shutterstock_91782407.jpg"/>
          <p:cNvPicPr>
            <a:picLocks noChangeAspect="1"/>
          </p:cNvPicPr>
          <p:nvPr/>
        </p:nvPicPr>
        <p:blipFill>
          <a:blip r:embed="rId4" cstate="print"/>
          <a:srcRect r="10000"/>
          <a:stretch>
            <a:fillRect/>
          </a:stretch>
        </p:blipFill>
        <p:spPr>
          <a:xfrm>
            <a:off x="2743200" y="4005613"/>
            <a:ext cx="3505200" cy="25795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bwMode="auto">
          <a:xfrm rot="16200000">
            <a:off x="4870222" y="4959578"/>
            <a:ext cx="3124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LimitedFont</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Salvation History</a:t>
            </a:r>
            <a:endParaRPr lang="en-US" dirty="0"/>
          </a:p>
        </p:txBody>
      </p:sp>
      <p:sp>
        <p:nvSpPr>
          <p:cNvPr id="6" name="Content Placeholder 5"/>
          <p:cNvSpPr>
            <a:spLocks noGrp="1"/>
          </p:cNvSpPr>
          <p:nvPr>
            <p:ph idx="1"/>
          </p:nvPr>
        </p:nvSpPr>
        <p:spPr/>
        <p:txBody>
          <a:bodyPr/>
          <a:lstStyle/>
          <a:p>
            <a:r>
              <a:rPr lang="en-US" dirty="0" smtClean="0"/>
              <a:t>Salvation history tells us how God’s saving hand has been at work in human history.</a:t>
            </a:r>
          </a:p>
          <a:p>
            <a:r>
              <a:rPr lang="en-US" dirty="0" smtClean="0"/>
              <a:t>It is the pattern of </a:t>
            </a:r>
            <a:br>
              <a:rPr lang="en-US" dirty="0" smtClean="0"/>
            </a:br>
            <a:r>
              <a:rPr lang="en-US" dirty="0" smtClean="0"/>
              <a:t>events in which </a:t>
            </a:r>
            <a:br>
              <a:rPr lang="en-US" dirty="0" smtClean="0"/>
            </a:br>
            <a:r>
              <a:rPr lang="en-US" dirty="0" smtClean="0"/>
              <a:t>God revealed his </a:t>
            </a:r>
            <a:br>
              <a:rPr lang="en-US" dirty="0" smtClean="0"/>
            </a:br>
            <a:r>
              <a:rPr lang="en-US" dirty="0" smtClean="0"/>
              <a:t>plan to save the </a:t>
            </a:r>
            <a:br>
              <a:rPr lang="en-US" dirty="0" smtClean="0"/>
            </a:br>
            <a:r>
              <a:rPr lang="en-US" dirty="0" smtClean="0"/>
              <a:t>human race from </a:t>
            </a:r>
            <a:br>
              <a:rPr lang="en-US" dirty="0" smtClean="0"/>
            </a:br>
            <a:r>
              <a:rPr lang="en-US" dirty="0" smtClean="0"/>
              <a:t>bondage to sin </a:t>
            </a:r>
            <a:br>
              <a:rPr lang="en-US" dirty="0" smtClean="0"/>
            </a:br>
            <a:r>
              <a:rPr lang="en-US" dirty="0" smtClean="0"/>
              <a:t>and death.</a:t>
            </a:r>
            <a:endParaRPr lang="en-US" dirty="0"/>
          </a:p>
        </p:txBody>
      </p:sp>
      <p:pic>
        <p:nvPicPr>
          <p:cNvPr id="4" name="Picture 3" descr="Slide 2_shutterstock_91782407.jpg"/>
          <p:cNvPicPr>
            <a:picLocks noChangeAspect="1"/>
          </p:cNvPicPr>
          <p:nvPr/>
        </p:nvPicPr>
        <p:blipFill>
          <a:blip r:embed="rId4" cstate="print"/>
          <a:stretch>
            <a:fillRect/>
          </a:stretch>
        </p:blipFill>
        <p:spPr>
          <a:xfrm>
            <a:off x="4572000" y="2819400"/>
            <a:ext cx="3945081" cy="2630054"/>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bwMode="auto">
          <a:xfrm>
            <a:off x="4572000" y="5562600"/>
            <a:ext cx="3124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Mr</a:t>
            </a:r>
            <a:r>
              <a:rPr lang="en-US" sz="800" dirty="0" smtClean="0">
                <a:solidFill>
                  <a:schemeClr val="bg1">
                    <a:lumMod val="65000"/>
                  </a:schemeClr>
                </a:solidFill>
              </a:rPr>
              <a:t> Twister / Shutterstock.com</a:t>
            </a:r>
            <a:endParaRPr lang="en-US" sz="800" dirty="0">
              <a:solidFill>
                <a:schemeClr val="bg1">
                  <a:lumMod val="6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Salvation History Begins</a:t>
            </a:r>
            <a:endParaRPr lang="en-US" dirty="0"/>
          </a:p>
        </p:txBody>
      </p:sp>
      <p:sp>
        <p:nvSpPr>
          <p:cNvPr id="3" name="Content Placeholder 2"/>
          <p:cNvSpPr>
            <a:spLocks noGrp="1"/>
          </p:cNvSpPr>
          <p:nvPr>
            <p:ph idx="1"/>
          </p:nvPr>
        </p:nvSpPr>
        <p:spPr>
          <a:xfrm>
            <a:off x="1371600" y="1752601"/>
            <a:ext cx="6477000" cy="3810000"/>
          </a:xfrm>
        </p:spPr>
        <p:txBody>
          <a:bodyPr/>
          <a:lstStyle/>
          <a:p>
            <a:r>
              <a:rPr lang="en-US" dirty="0" smtClean="0"/>
              <a:t>God invited Adam and Eve to intimate communion with him.</a:t>
            </a:r>
          </a:p>
          <a:p>
            <a:r>
              <a:rPr lang="en-US" dirty="0" smtClean="0"/>
              <a:t>They turned away </a:t>
            </a:r>
            <a:br>
              <a:rPr lang="en-US" dirty="0" smtClean="0"/>
            </a:br>
            <a:r>
              <a:rPr lang="en-US" dirty="0" smtClean="0"/>
              <a:t>from God, making </a:t>
            </a:r>
            <a:br>
              <a:rPr lang="en-US" dirty="0" smtClean="0"/>
            </a:br>
            <a:r>
              <a:rPr lang="en-US" dirty="0" smtClean="0"/>
              <a:t>sin universally </a:t>
            </a:r>
            <a:br>
              <a:rPr lang="en-US" dirty="0" smtClean="0"/>
            </a:br>
            <a:r>
              <a:rPr lang="en-US" dirty="0" smtClean="0"/>
              <a:t>present in the </a:t>
            </a:r>
            <a:br>
              <a:rPr lang="en-US" dirty="0" smtClean="0"/>
            </a:br>
            <a:r>
              <a:rPr lang="en-US" dirty="0" smtClean="0"/>
              <a:t>world.</a:t>
            </a:r>
          </a:p>
          <a:p>
            <a:r>
              <a:rPr lang="en-US" dirty="0" smtClean="0"/>
              <a:t>Their sin is called </a:t>
            </a:r>
            <a:br>
              <a:rPr lang="en-US" dirty="0" smtClean="0"/>
            </a:br>
            <a:r>
              <a:rPr lang="en-US" dirty="0" smtClean="0"/>
              <a:t>Original Sin.</a:t>
            </a:r>
          </a:p>
          <a:p>
            <a:endParaRPr lang="en-US" dirty="0"/>
          </a:p>
        </p:txBody>
      </p:sp>
      <p:pic>
        <p:nvPicPr>
          <p:cNvPr id="4" name="Picture 3" descr="Slide 2_shutterstock_91782407.jpg"/>
          <p:cNvPicPr>
            <a:picLocks noChangeAspect="1"/>
          </p:cNvPicPr>
          <p:nvPr/>
        </p:nvPicPr>
        <p:blipFill>
          <a:blip r:embed="rId3" cstate="print"/>
          <a:srcRect l="7964" t="1142" r="7622" b="3259"/>
          <a:stretch>
            <a:fillRect/>
          </a:stretch>
        </p:blipFill>
        <p:spPr>
          <a:xfrm>
            <a:off x="4469130" y="2743200"/>
            <a:ext cx="3836670" cy="2895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bwMode="auto">
          <a:xfrm>
            <a:off x="4648200" y="5638800"/>
            <a:ext cx="3124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Grafissimo</a:t>
            </a:r>
            <a:r>
              <a:rPr lang="en-US" sz="800" dirty="0" smtClean="0">
                <a:solidFill>
                  <a:schemeClr val="bg1">
                    <a:lumMod val="65000"/>
                  </a:schemeClr>
                </a:solidFill>
              </a:rPr>
              <a:t> /iStockphoto.com</a:t>
            </a:r>
            <a:endParaRPr lang="en-US" sz="800" dirty="0">
              <a:solidFill>
                <a:schemeClr val="bg1">
                  <a:lumMod val="6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Salvation History Continues</a:t>
            </a:r>
            <a:endParaRPr lang="en-US" dirty="0"/>
          </a:p>
        </p:txBody>
      </p:sp>
      <p:sp>
        <p:nvSpPr>
          <p:cNvPr id="3" name="Content Placeholder 2"/>
          <p:cNvSpPr>
            <a:spLocks noGrp="1"/>
          </p:cNvSpPr>
          <p:nvPr>
            <p:ph idx="1"/>
          </p:nvPr>
        </p:nvSpPr>
        <p:spPr>
          <a:xfrm>
            <a:off x="1371600" y="1752600"/>
            <a:ext cx="4419600" cy="4373563"/>
          </a:xfrm>
        </p:spPr>
        <p:txBody>
          <a:bodyPr/>
          <a:lstStyle/>
          <a:p>
            <a:r>
              <a:rPr lang="en-US" dirty="0" smtClean="0"/>
              <a:t>God revealed his will and plan to Adam, Eve, Abraham, and Moses.</a:t>
            </a:r>
          </a:p>
          <a:p>
            <a:r>
              <a:rPr lang="en-US" dirty="0" smtClean="0"/>
              <a:t>The tendency to sin, a result of Original Sin, always stood in the way.</a:t>
            </a:r>
          </a:p>
          <a:p>
            <a:r>
              <a:rPr lang="en-US" dirty="0" smtClean="0"/>
              <a:t>God called the prophets to speak his Word and to announce salvation.</a:t>
            </a:r>
          </a:p>
          <a:p>
            <a:endParaRPr lang="en-US" dirty="0"/>
          </a:p>
        </p:txBody>
      </p:sp>
      <p:pic>
        <p:nvPicPr>
          <p:cNvPr id="4" name="Picture 3" descr="Slide 2_shutterstock_91782407.jpg"/>
          <p:cNvPicPr>
            <a:picLocks noChangeAspect="1"/>
          </p:cNvPicPr>
          <p:nvPr/>
        </p:nvPicPr>
        <p:blipFill>
          <a:blip r:embed="rId3" cstate="print"/>
          <a:stretch>
            <a:fillRect/>
          </a:stretch>
        </p:blipFill>
        <p:spPr>
          <a:xfrm>
            <a:off x="5910003" y="1143000"/>
            <a:ext cx="2630169" cy="4343400"/>
          </a:xfrm>
          <a:prstGeom prst="rect">
            <a:avLst/>
          </a:prstGeom>
        </p:spPr>
      </p:pic>
      <p:sp>
        <p:nvSpPr>
          <p:cNvPr id="5" name="TextBox 4"/>
          <p:cNvSpPr txBox="1"/>
          <p:nvPr/>
        </p:nvSpPr>
        <p:spPr bwMode="auto">
          <a:xfrm>
            <a:off x="5867400" y="5486400"/>
            <a:ext cx="3124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jorisvo</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 The Fullness of Revelation</a:t>
            </a:r>
            <a:endParaRPr lang="en-US" dirty="0"/>
          </a:p>
        </p:txBody>
      </p:sp>
      <p:sp>
        <p:nvSpPr>
          <p:cNvPr id="3" name="Content Placeholder 2"/>
          <p:cNvSpPr>
            <a:spLocks noGrp="1"/>
          </p:cNvSpPr>
          <p:nvPr>
            <p:ph idx="1"/>
          </p:nvPr>
        </p:nvSpPr>
        <p:spPr>
          <a:xfrm>
            <a:off x="1371600" y="1752600"/>
            <a:ext cx="3886200" cy="4373563"/>
          </a:xfrm>
        </p:spPr>
        <p:txBody>
          <a:bodyPr/>
          <a:lstStyle/>
          <a:p>
            <a:r>
              <a:rPr lang="en-US" dirty="0" smtClean="0"/>
              <a:t>Scripture reveals that Jesus is the Son of God.</a:t>
            </a:r>
          </a:p>
          <a:p>
            <a:r>
              <a:rPr lang="en-US" dirty="0" smtClean="0"/>
              <a:t>He is the transforming Word who created the universe.</a:t>
            </a:r>
          </a:p>
          <a:p>
            <a:r>
              <a:rPr lang="en-US" dirty="0" smtClean="0"/>
              <a:t>He revealed himself in Scripture.</a:t>
            </a:r>
          </a:p>
          <a:p>
            <a:r>
              <a:rPr lang="en-US" dirty="0" smtClean="0"/>
              <a:t>He humbled himself to take on our humanity.</a:t>
            </a:r>
          </a:p>
          <a:p>
            <a:endParaRPr lang="en-US" dirty="0"/>
          </a:p>
        </p:txBody>
      </p:sp>
      <p:pic>
        <p:nvPicPr>
          <p:cNvPr id="4" name="Picture 3" descr="Slide 2_shutterstock_91782407.jpg"/>
          <p:cNvPicPr>
            <a:picLocks noChangeAspect="1"/>
          </p:cNvPicPr>
          <p:nvPr/>
        </p:nvPicPr>
        <p:blipFill>
          <a:blip r:embed="rId3" cstate="print"/>
          <a:stretch>
            <a:fillRect/>
          </a:stretch>
        </p:blipFill>
        <p:spPr>
          <a:xfrm>
            <a:off x="5486400" y="1828800"/>
            <a:ext cx="2832104" cy="3532909"/>
          </a:xfrm>
          <a:prstGeom prst="rect">
            <a:avLst/>
          </a:prstGeom>
        </p:spPr>
      </p:pic>
      <p:sp>
        <p:nvSpPr>
          <p:cNvPr id="5" name="TextBox 4"/>
          <p:cNvSpPr txBox="1"/>
          <p:nvPr/>
        </p:nvSpPr>
        <p:spPr bwMode="auto">
          <a:xfrm>
            <a:off x="5410200" y="5334000"/>
            <a:ext cx="3124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Dmitry </a:t>
            </a:r>
            <a:r>
              <a:rPr lang="en-US" sz="800" dirty="0" err="1" smtClean="0">
                <a:solidFill>
                  <a:schemeClr val="bg1">
                    <a:lumMod val="65000"/>
                  </a:schemeClr>
                </a:solidFill>
              </a:rPr>
              <a:t>Kalinovsky</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of Grace and Truth</a:t>
            </a:r>
            <a:endParaRPr lang="en-US" dirty="0"/>
          </a:p>
        </p:txBody>
      </p:sp>
      <p:sp>
        <p:nvSpPr>
          <p:cNvPr id="3" name="Content Placeholder 2"/>
          <p:cNvSpPr>
            <a:spLocks noGrp="1"/>
          </p:cNvSpPr>
          <p:nvPr>
            <p:ph idx="1"/>
          </p:nvPr>
        </p:nvSpPr>
        <p:spPr>
          <a:xfrm>
            <a:off x="1371600" y="1752600"/>
            <a:ext cx="3810000" cy="4373563"/>
          </a:xfrm>
        </p:spPr>
        <p:txBody>
          <a:bodyPr/>
          <a:lstStyle/>
          <a:p>
            <a:r>
              <a:rPr lang="en-US" dirty="0" smtClean="0"/>
              <a:t>When we study the life of Jesus, we come to know the fullness of salvation.</a:t>
            </a:r>
          </a:p>
          <a:p>
            <a:r>
              <a:rPr lang="en-US" dirty="0" smtClean="0"/>
              <a:t>By developing a relationship with Jesus, we come to know his offer of free grace.</a:t>
            </a:r>
          </a:p>
          <a:p>
            <a:endParaRPr lang="en-US" dirty="0"/>
          </a:p>
        </p:txBody>
      </p:sp>
      <p:pic>
        <p:nvPicPr>
          <p:cNvPr id="4" name="Picture 3" descr="Slide 2_shutterstock_91782407.jpg"/>
          <p:cNvPicPr>
            <a:picLocks noChangeAspect="1"/>
          </p:cNvPicPr>
          <p:nvPr/>
        </p:nvPicPr>
        <p:blipFill>
          <a:blip r:embed="rId3" cstate="print"/>
          <a:stretch>
            <a:fillRect/>
          </a:stretch>
        </p:blipFill>
        <p:spPr>
          <a:xfrm>
            <a:off x="5390226" y="1295400"/>
            <a:ext cx="3144174" cy="38862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bwMode="auto">
          <a:xfrm>
            <a:off x="5257800" y="5257800"/>
            <a:ext cx="3124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Renata</a:t>
            </a:r>
            <a:r>
              <a:rPr lang="en-US" sz="800" dirty="0" smtClean="0">
                <a:solidFill>
                  <a:schemeClr val="bg1">
                    <a:lumMod val="65000"/>
                  </a:schemeClr>
                </a:solidFill>
              </a:rPr>
              <a:t> </a:t>
            </a:r>
            <a:r>
              <a:rPr lang="en-US" sz="800" dirty="0" err="1" smtClean="0">
                <a:solidFill>
                  <a:schemeClr val="bg1">
                    <a:lumMod val="65000"/>
                  </a:schemeClr>
                </a:solidFill>
              </a:rPr>
              <a:t>Sedmakova</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Church</a:t>
            </a:r>
            <a:endParaRPr lang="en-US" dirty="0"/>
          </a:p>
        </p:txBody>
      </p:sp>
      <p:sp>
        <p:nvSpPr>
          <p:cNvPr id="3" name="Content Placeholder 2"/>
          <p:cNvSpPr>
            <a:spLocks noGrp="1"/>
          </p:cNvSpPr>
          <p:nvPr>
            <p:ph idx="1"/>
          </p:nvPr>
        </p:nvSpPr>
        <p:spPr>
          <a:xfrm>
            <a:off x="1371600" y="1752601"/>
            <a:ext cx="6477000" cy="4038600"/>
          </a:xfrm>
        </p:spPr>
        <p:txBody>
          <a:bodyPr/>
          <a:lstStyle/>
          <a:p>
            <a:r>
              <a:rPr lang="en-US" dirty="0" smtClean="0"/>
              <a:t>Jesus commanded the Apostles to tell all nations about the salvation of God.</a:t>
            </a:r>
          </a:p>
          <a:p>
            <a:r>
              <a:rPr lang="en-US" dirty="0" smtClean="0"/>
              <a:t>Sacred Tradition is the process of handing on the truths Jesus </a:t>
            </a:r>
            <a:br>
              <a:rPr lang="en-US" dirty="0" smtClean="0"/>
            </a:br>
            <a:r>
              <a:rPr lang="en-US" dirty="0" smtClean="0"/>
              <a:t>taught.</a:t>
            </a:r>
          </a:p>
          <a:p>
            <a:r>
              <a:rPr lang="en-US" dirty="0" smtClean="0"/>
              <a:t>The Apostles passed </a:t>
            </a:r>
            <a:br>
              <a:rPr lang="en-US" dirty="0" smtClean="0"/>
            </a:br>
            <a:r>
              <a:rPr lang="en-US" dirty="0" smtClean="0"/>
              <a:t>on their authority to </a:t>
            </a:r>
            <a:br>
              <a:rPr lang="en-US" dirty="0" smtClean="0"/>
            </a:br>
            <a:r>
              <a:rPr lang="en-US" dirty="0" smtClean="0"/>
              <a:t>their successors, the </a:t>
            </a:r>
            <a:br>
              <a:rPr lang="en-US" dirty="0" smtClean="0"/>
            </a:br>
            <a:r>
              <a:rPr lang="en-US" dirty="0" smtClean="0"/>
              <a:t>bishops.</a:t>
            </a:r>
            <a:endParaRPr lang="en-US" dirty="0"/>
          </a:p>
        </p:txBody>
      </p:sp>
      <p:pic>
        <p:nvPicPr>
          <p:cNvPr id="4" name="Picture 3" descr="Slide 2_shutterstock_91782407.jpg"/>
          <p:cNvPicPr>
            <a:picLocks noChangeAspect="1"/>
          </p:cNvPicPr>
          <p:nvPr/>
        </p:nvPicPr>
        <p:blipFill>
          <a:blip r:embed="rId3" cstate="print"/>
          <a:srcRect l="8965"/>
          <a:stretch>
            <a:fillRect/>
          </a:stretch>
        </p:blipFill>
        <p:spPr>
          <a:xfrm>
            <a:off x="4876800" y="3188871"/>
            <a:ext cx="3657600" cy="26785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bwMode="auto">
          <a:xfrm>
            <a:off x="4800600" y="5956756"/>
            <a:ext cx="3124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Philip </a:t>
            </a:r>
            <a:r>
              <a:rPr lang="en-US" sz="800" dirty="0" err="1" smtClean="0">
                <a:solidFill>
                  <a:schemeClr val="bg1">
                    <a:lumMod val="65000"/>
                  </a:schemeClr>
                </a:solidFill>
              </a:rPr>
              <a:t>Chidell</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Sacred Tradition</a:t>
            </a:r>
            <a:endParaRPr lang="en-US" dirty="0"/>
          </a:p>
        </p:txBody>
      </p:sp>
      <p:sp>
        <p:nvSpPr>
          <p:cNvPr id="3" name="Content Placeholder 2"/>
          <p:cNvSpPr>
            <a:spLocks noGrp="1"/>
          </p:cNvSpPr>
          <p:nvPr>
            <p:ph idx="1"/>
          </p:nvPr>
        </p:nvSpPr>
        <p:spPr>
          <a:xfrm>
            <a:off x="1371600" y="1752601"/>
            <a:ext cx="6477000" cy="3886200"/>
          </a:xfrm>
        </p:spPr>
        <p:txBody>
          <a:bodyPr/>
          <a:lstStyle/>
          <a:p>
            <a:r>
              <a:rPr lang="en-US" dirty="0" smtClean="0"/>
              <a:t>Tradition helps us to understand the Revelation found in Scripture.</a:t>
            </a:r>
          </a:p>
          <a:p>
            <a:r>
              <a:rPr lang="en-US" dirty="0" smtClean="0"/>
              <a:t>Through Tradition the </a:t>
            </a:r>
            <a:br>
              <a:rPr lang="en-US" dirty="0" smtClean="0"/>
            </a:br>
            <a:r>
              <a:rPr lang="en-US" dirty="0" smtClean="0"/>
              <a:t>Church proclaims </a:t>
            </a:r>
            <a:br>
              <a:rPr lang="en-US" dirty="0" smtClean="0"/>
            </a:br>
            <a:r>
              <a:rPr lang="en-US" dirty="0" smtClean="0"/>
              <a:t>redemption.</a:t>
            </a:r>
          </a:p>
          <a:p>
            <a:r>
              <a:rPr lang="en-US" dirty="0" smtClean="0"/>
              <a:t>In this work, the </a:t>
            </a:r>
            <a:br>
              <a:rPr lang="en-US" dirty="0" smtClean="0"/>
            </a:br>
            <a:r>
              <a:rPr lang="en-US" dirty="0" smtClean="0"/>
              <a:t>Church is guided </a:t>
            </a:r>
            <a:br>
              <a:rPr lang="en-US" dirty="0" smtClean="0"/>
            </a:br>
            <a:r>
              <a:rPr lang="en-US" dirty="0" smtClean="0"/>
              <a:t>by the Holy Spirit.</a:t>
            </a:r>
          </a:p>
          <a:p>
            <a:endParaRPr lang="en-US" dirty="0"/>
          </a:p>
        </p:txBody>
      </p:sp>
      <p:pic>
        <p:nvPicPr>
          <p:cNvPr id="4" name="Picture 3" descr="Slide 2_shutterstock_91782407.jpg"/>
          <p:cNvPicPr>
            <a:picLocks noChangeAspect="1"/>
          </p:cNvPicPr>
          <p:nvPr/>
        </p:nvPicPr>
        <p:blipFill>
          <a:blip r:embed="rId3" cstate="print"/>
          <a:stretch>
            <a:fillRect/>
          </a:stretch>
        </p:blipFill>
        <p:spPr>
          <a:xfrm>
            <a:off x="4972500" y="2667000"/>
            <a:ext cx="3333300" cy="3124200"/>
          </a:xfrm>
          <a:prstGeom prst="rect">
            <a:avLst/>
          </a:prstGeom>
        </p:spPr>
      </p:pic>
      <p:sp>
        <p:nvSpPr>
          <p:cNvPr id="5" name="TextBox 4"/>
          <p:cNvSpPr txBox="1"/>
          <p:nvPr/>
        </p:nvSpPr>
        <p:spPr bwMode="auto">
          <a:xfrm>
            <a:off x="4953000" y="5791200"/>
            <a:ext cx="31242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Zvonimir</a:t>
            </a:r>
            <a:r>
              <a:rPr lang="en-US" sz="800" dirty="0" smtClean="0">
                <a:solidFill>
                  <a:schemeClr val="bg1">
                    <a:lumMod val="65000"/>
                  </a:schemeClr>
                </a:solidFill>
              </a:rPr>
              <a:t> </a:t>
            </a:r>
            <a:r>
              <a:rPr lang="en-US" sz="800" dirty="0" err="1" smtClean="0">
                <a:solidFill>
                  <a:schemeClr val="bg1">
                    <a:lumMod val="65000"/>
                  </a:schemeClr>
                </a:solidFill>
              </a:rPr>
              <a:t>Atletic</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Template>
  <TotalTime>146</TotalTime>
  <Words>895</Words>
  <Application>Microsoft Macintosh PowerPoint</Application>
  <PresentationFormat>On-screen Show (4:3)</PresentationFormat>
  <Paragraphs>104</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LIC Presentation template</vt:lpstr>
      <vt:lpstr>Divine Revelation</vt:lpstr>
      <vt:lpstr>Divine Revelation</vt:lpstr>
      <vt:lpstr>Salvation History</vt:lpstr>
      <vt:lpstr>Salvation History Begins</vt:lpstr>
      <vt:lpstr>Salvation History Continues</vt:lpstr>
      <vt:lpstr>Christ: The Fullness of Revelation</vt:lpstr>
      <vt:lpstr>Full of Grace and Truth</vt:lpstr>
      <vt:lpstr>The Church</vt:lpstr>
      <vt:lpstr>Sacred Tradition</vt:lpstr>
      <vt:lpstr>Scripture and Tradition: Two Pillars</vt:lpstr>
      <vt:lpstr>Sacred Tradition</vt:lpstr>
      <vt:lpstr>The Vocation of All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Systems Administrator</cp:lastModifiedBy>
  <cp:revision>31</cp:revision>
  <dcterms:created xsi:type="dcterms:W3CDTF">2011-01-10T17:35:40Z</dcterms:created>
  <dcterms:modified xsi:type="dcterms:W3CDTF">2015-02-24T18:09:42Z</dcterms:modified>
</cp:coreProperties>
</file>