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65345" autoAdjust="0"/>
  </p:normalViewPr>
  <p:slideViewPr>
    <p:cSldViewPr>
      <p:cViewPr varScale="1">
        <p:scale>
          <a:sx n="48" d="100"/>
          <a:sy n="48" d="100"/>
        </p:scale>
        <p:origin x="6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28DCA-8242-4186-A8D1-5F4F992C1985}" type="datetimeFigureOut">
              <a:rPr lang="en-US" smtClean="0"/>
              <a:pPr/>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B4AA6-4C56-4E1C-8957-DA604710DE83}" type="slidenum">
              <a:rPr lang="en-US" smtClean="0"/>
              <a:pPr/>
              <a:t>‹#›</a:t>
            </a:fld>
            <a:endParaRPr lang="en-US"/>
          </a:p>
        </p:txBody>
      </p:sp>
    </p:spTree>
    <p:extLst>
      <p:ext uri="{BB962C8B-B14F-4D97-AF65-F5344CB8AC3E}">
        <p14:creationId xmlns:p14="http://schemas.microsoft.com/office/powerpoint/2010/main" val="40977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a:t>
            </a:fld>
            <a:endParaRPr lang="en-US"/>
          </a:p>
        </p:txBody>
      </p:sp>
    </p:spTree>
    <p:extLst>
      <p:ext uri="{BB962C8B-B14F-4D97-AF65-F5344CB8AC3E}">
        <p14:creationId xmlns:p14="http://schemas.microsoft.com/office/powerpoint/2010/main" val="6954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Add to the information on this slide that </a:t>
            </a:r>
            <a:r>
              <a:rPr lang="en-US" sz="1200" i="1" kern="1200" dirty="0" err="1" smtClean="0">
                <a:solidFill>
                  <a:schemeClr val="tx1"/>
                </a:solidFill>
                <a:latin typeface="+mn-lt"/>
                <a:ea typeface="+mn-ea"/>
                <a:cs typeface="+mn-cs"/>
              </a:rPr>
              <a:t>anawim</a:t>
            </a:r>
            <a:r>
              <a:rPr lang="en-US" sz="1200" kern="1200" dirty="0" smtClean="0">
                <a:solidFill>
                  <a:schemeClr val="tx1"/>
                </a:solidFill>
                <a:latin typeface="+mn-lt"/>
                <a:ea typeface="+mn-ea"/>
                <a:cs typeface="+mn-cs"/>
              </a:rPr>
              <a:t> is the Hebrew word for “the poor and marginalized.” Also apparent in Luke’s Gospel is that Jesus’ message of salvation was not confined to a particular religious or social group but rather to anyone who was open to hear and heed the Good News.)</a:t>
            </a: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10</a:t>
            </a:fld>
            <a:endParaRPr lang="en-US"/>
          </a:p>
        </p:txBody>
      </p:sp>
    </p:spTree>
    <p:extLst>
      <p:ext uri="{BB962C8B-B14F-4D97-AF65-F5344CB8AC3E}">
        <p14:creationId xmlns:p14="http://schemas.microsoft.com/office/powerpoint/2010/main" val="89196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11</a:t>
            </a:fld>
            <a:endParaRPr lang="en-US"/>
          </a:p>
        </p:txBody>
      </p:sp>
    </p:spTree>
    <p:extLst>
      <p:ext uri="{BB962C8B-B14F-4D97-AF65-F5344CB8AC3E}">
        <p14:creationId xmlns:p14="http://schemas.microsoft.com/office/powerpoint/2010/main" val="212765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12</a:t>
            </a:fld>
            <a:endParaRPr lang="en-US"/>
          </a:p>
        </p:txBody>
      </p:sp>
    </p:spTree>
    <p:extLst>
      <p:ext uri="{BB962C8B-B14F-4D97-AF65-F5344CB8AC3E}">
        <p14:creationId xmlns:p14="http://schemas.microsoft.com/office/powerpoint/2010/main" val="144425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The students should be informed that </a:t>
            </a:r>
            <a:r>
              <a:rPr lang="en-US" sz="1200" i="1" kern="1200" dirty="0" smtClean="0">
                <a:solidFill>
                  <a:schemeClr val="tx1"/>
                </a:solidFill>
                <a:latin typeface="+mn-lt"/>
                <a:ea typeface="+mn-ea"/>
                <a:cs typeface="+mn-cs"/>
              </a:rPr>
              <a:t>Christology  </a:t>
            </a:r>
            <a:r>
              <a:rPr lang="en-US" sz="1200" kern="1200" dirty="0" smtClean="0">
                <a:solidFill>
                  <a:schemeClr val="tx1"/>
                </a:solidFill>
                <a:latin typeface="+mn-lt"/>
                <a:ea typeface="+mn-ea"/>
                <a:cs typeface="+mn-cs"/>
              </a:rPr>
              <a:t>means “the study of Christ.” For further discussion you could ask the students what some advantages and disadvantages are of using high Christology when learning about Christ and his mission.)</a:t>
            </a: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13</a:t>
            </a:fld>
            <a:endParaRPr lang="en-US"/>
          </a:p>
        </p:txBody>
      </p:sp>
    </p:spTree>
    <p:extLst>
      <p:ext uri="{BB962C8B-B14F-4D97-AF65-F5344CB8AC3E}">
        <p14:creationId xmlns:p14="http://schemas.microsoft.com/office/powerpoint/2010/main" val="193825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Take time with the bullet on the Incarnation. Question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students to see if they know what the word </a:t>
            </a:r>
            <a:r>
              <a:rPr lang="en-US" sz="1200" i="1" kern="1200" dirty="0" smtClean="0">
                <a:solidFill>
                  <a:schemeClr val="tx1"/>
                </a:solidFill>
                <a:latin typeface="+mn-lt"/>
                <a:ea typeface="+mn-ea"/>
                <a:cs typeface="+mn-cs"/>
              </a:rPr>
              <a:t>Incarnation </a:t>
            </a:r>
            <a:r>
              <a:rPr lang="en-US" sz="1200" kern="1200" dirty="0" smtClean="0">
                <a:solidFill>
                  <a:schemeClr val="tx1"/>
                </a:solidFill>
                <a:latin typeface="+mn-lt"/>
                <a:ea typeface="+mn-ea"/>
                <a:cs typeface="+mn-cs"/>
              </a:rPr>
              <a:t>means. They should be clear that it indicates that Jesus, the Word of God, became flesh. Also be sure the students know that the Gospels build on Old Testament themes and point to Jesus as the New Covenant. Finally, the students should know that the word </a:t>
            </a:r>
            <a:r>
              <a:rPr lang="en-US" sz="1200" i="1" kern="1200" dirty="0" smtClean="0">
                <a:solidFill>
                  <a:schemeClr val="tx1"/>
                </a:solidFill>
                <a:latin typeface="+mn-lt"/>
                <a:ea typeface="+mn-ea"/>
                <a:cs typeface="+mn-cs"/>
              </a:rPr>
              <a:t>Gospel</a:t>
            </a:r>
            <a:r>
              <a:rPr lang="en-US" sz="1200" kern="1200" dirty="0" smtClean="0">
                <a:solidFill>
                  <a:schemeClr val="tx1"/>
                </a:solidFill>
                <a:latin typeface="+mn-lt"/>
                <a:ea typeface="+mn-ea"/>
                <a:cs typeface="+mn-cs"/>
              </a:rPr>
              <a:t> comes from the Greek word for “Good News.”)</a:t>
            </a:r>
          </a:p>
          <a:p>
            <a:endParaRPr lang="en-US" b="1"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2</a:t>
            </a:fld>
            <a:endParaRPr lang="en-US"/>
          </a:p>
        </p:txBody>
      </p:sp>
    </p:spTree>
    <p:extLst>
      <p:ext uri="{BB962C8B-B14F-4D97-AF65-F5344CB8AC3E}">
        <p14:creationId xmlns:p14="http://schemas.microsoft.com/office/powerpoint/2010/main" val="62274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To expand on the content of this slide, ask the students what they understand about the idea that Jesus is God’s most definitive and perfect Revelation. You could ask a question such as, “Why would Jesus be able to reveal God to us in a perfect manner?” This will also help you to determine if any students are failing to grasp the material</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A note on the art: </a:t>
            </a:r>
            <a:r>
              <a:rPr lang="en-US" sz="1200" kern="1200" dirty="0" smtClean="0">
                <a:solidFill>
                  <a:schemeClr val="tx1"/>
                </a:solidFill>
                <a:latin typeface="+mn-lt"/>
                <a:ea typeface="+mn-ea"/>
                <a:cs typeface="+mn-cs"/>
              </a:rPr>
              <a:t>The image in black-and-white in this slide is a medieval monk copying the Bible. Before the printing press, each copy of the Bible was hand-copied from a previous copy.  The second image illustrates Jesus’ reading of the Scriptures in the synagogue at Nazareth. It was here, in his hometown, that he applied the messianic prophecy of Isaiah to himself and identified himself as its fulfillment. (See Luke 4:21).</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3</a:t>
            </a:fld>
            <a:endParaRPr lang="en-US"/>
          </a:p>
        </p:txBody>
      </p:sp>
    </p:spTree>
    <p:extLst>
      <p:ext uri="{BB962C8B-B14F-4D97-AF65-F5344CB8AC3E}">
        <p14:creationId xmlns:p14="http://schemas.microsoft.com/office/powerpoint/2010/main" val="95194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If time permits, or if the students are curious about the Q source, you could do some online research about Q together in class.)</a:t>
            </a: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4</a:t>
            </a:fld>
            <a:endParaRPr lang="en-US"/>
          </a:p>
        </p:txBody>
      </p:sp>
    </p:spTree>
    <p:extLst>
      <p:ext uri="{BB962C8B-B14F-4D97-AF65-F5344CB8AC3E}">
        <p14:creationId xmlns:p14="http://schemas.microsoft.com/office/powerpoint/2010/main" val="357204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5</a:t>
            </a:fld>
            <a:endParaRPr lang="en-US"/>
          </a:p>
        </p:txBody>
      </p:sp>
    </p:spTree>
    <p:extLst>
      <p:ext uri="{BB962C8B-B14F-4D97-AF65-F5344CB8AC3E}">
        <p14:creationId xmlns:p14="http://schemas.microsoft.com/office/powerpoint/2010/main" val="184134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Ensure that the students understand what a genealogy is. If time permits, have the students go through the genealogy of Jesus in the Gospel of Matthew. Ask them if they notice anything in particular. Point out that within Jesus’ genealogy are men and women, people who are wealthy and people who are poor, indicating that Jesus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save all.)</a:t>
            </a: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6</a:t>
            </a:fld>
            <a:endParaRPr lang="en-US"/>
          </a:p>
        </p:txBody>
      </p:sp>
    </p:spTree>
    <p:extLst>
      <p:ext uri="{BB962C8B-B14F-4D97-AF65-F5344CB8AC3E}">
        <p14:creationId xmlns:p14="http://schemas.microsoft.com/office/powerpoint/2010/main" val="395892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7</a:t>
            </a:fld>
            <a:endParaRPr lang="en-US"/>
          </a:p>
        </p:txBody>
      </p:sp>
    </p:spTree>
    <p:extLst>
      <p:ext uri="{BB962C8B-B14F-4D97-AF65-F5344CB8AC3E}">
        <p14:creationId xmlns:p14="http://schemas.microsoft.com/office/powerpoint/2010/main" val="400005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To add to the notion of the messianic secret, Mark has the demons recognize Jesus in situations where his followers fail to recognize him. Another thing the students may find interesting about the Gospel of Mark is that at the beginning the disciples are depicted as models of faith, due to their leaving everything behind and following Jesus. However, as the Gospel unfolds, they are sometimes portrayed unfavorably and as lacking faith. This will add to a fuller picture of the Gospel.)</a:t>
            </a:r>
          </a:p>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8</a:t>
            </a:fld>
            <a:endParaRPr lang="en-US"/>
          </a:p>
        </p:txBody>
      </p:sp>
    </p:spTree>
    <p:extLst>
      <p:ext uri="{BB962C8B-B14F-4D97-AF65-F5344CB8AC3E}">
        <p14:creationId xmlns:p14="http://schemas.microsoft.com/office/powerpoint/2010/main" val="59753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4AA6-4C56-4E1C-8957-DA604710DE83}" type="slidenum">
              <a:rPr lang="en-US" smtClean="0"/>
              <a:pPr/>
              <a:t>9</a:t>
            </a:fld>
            <a:endParaRPr lang="en-US"/>
          </a:p>
        </p:txBody>
      </p:sp>
    </p:spTree>
    <p:extLst>
      <p:ext uri="{BB962C8B-B14F-4D97-AF65-F5344CB8AC3E}">
        <p14:creationId xmlns:p14="http://schemas.microsoft.com/office/powerpoint/2010/main" val="3559744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73152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73152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the Gospels</a:t>
            </a:r>
            <a:endParaRPr lang="en-US" dirty="0"/>
          </a:p>
        </p:txBody>
      </p:sp>
      <p:sp>
        <p:nvSpPr>
          <p:cNvPr id="3" name="Subtitle 2"/>
          <p:cNvSpPr>
            <a:spLocks noGrp="1"/>
          </p:cNvSpPr>
          <p:nvPr>
            <p:ph type="subTitle" idx="1"/>
          </p:nvPr>
        </p:nvSpPr>
        <p:spPr/>
        <p:txBody>
          <a:bodyPr/>
          <a:lstStyle/>
          <a:p>
            <a:r>
              <a:rPr lang="en-US" dirty="0" smtClean="0"/>
              <a:t>The </a:t>
            </a:r>
            <a:r>
              <a:rPr lang="en-US" smtClean="0"/>
              <a:t>Bible Course</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 TX001081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Luke’s Image of Jesus</a:t>
            </a:r>
            <a:endParaRPr lang="en-US" dirty="0"/>
          </a:p>
        </p:txBody>
      </p:sp>
      <p:sp>
        <p:nvSpPr>
          <p:cNvPr id="3" name="Content Placeholder 2"/>
          <p:cNvSpPr>
            <a:spLocks noGrp="1"/>
          </p:cNvSpPr>
          <p:nvPr>
            <p:ph idx="1"/>
          </p:nvPr>
        </p:nvSpPr>
        <p:spPr>
          <a:xfrm>
            <a:off x="1371600" y="1752600"/>
            <a:ext cx="4495800" cy="4373563"/>
          </a:xfrm>
        </p:spPr>
        <p:txBody>
          <a:bodyPr/>
          <a:lstStyle/>
          <a:p>
            <a:r>
              <a:rPr lang="en-US" dirty="0" smtClean="0"/>
              <a:t>Luke paints a picture of Jesus as the compassionate Savior who welcomes all.</a:t>
            </a:r>
          </a:p>
          <a:p>
            <a:r>
              <a:rPr lang="en-US" dirty="0" smtClean="0"/>
              <a:t>Much of Jesus’ ministry and preaching is directed toward the plight of the </a:t>
            </a:r>
            <a:r>
              <a:rPr lang="en-US" i="1" dirty="0" err="1" smtClean="0"/>
              <a:t>anawim</a:t>
            </a:r>
            <a:r>
              <a:rPr lang="en-US" i="1" dirty="0" smtClean="0"/>
              <a:t>.</a:t>
            </a:r>
            <a:endParaRPr lang="en-US" dirty="0" smtClean="0"/>
          </a:p>
          <a:p>
            <a:r>
              <a:rPr lang="en-US" dirty="0" smtClean="0"/>
              <a:t>Luke emphasizes the presence of women in the ministry of Jesus.</a:t>
            </a:r>
          </a:p>
          <a:p>
            <a:r>
              <a:rPr lang="en-US" dirty="0" smtClean="0"/>
              <a:t>The final groups given special attention in the Gospel of Luke are those who are sick and sinners.</a:t>
            </a:r>
          </a:p>
          <a:p>
            <a:endParaRPr lang="en-US" dirty="0"/>
          </a:p>
        </p:txBody>
      </p:sp>
      <p:pic>
        <p:nvPicPr>
          <p:cNvPr id="4" name="Picture 3" descr="transfiguration-wikimedia.jpg"/>
          <p:cNvPicPr>
            <a:picLocks noChangeAspect="1"/>
          </p:cNvPicPr>
          <p:nvPr/>
        </p:nvPicPr>
        <p:blipFill>
          <a:blip r:embed="rId3" cstate="print"/>
          <a:stretch>
            <a:fillRect/>
          </a:stretch>
        </p:blipFill>
        <p:spPr>
          <a:xfrm>
            <a:off x="5920154" y="1210903"/>
            <a:ext cx="2690446" cy="3750393"/>
          </a:xfrm>
          <a:prstGeom prst="snip2DiagRect">
            <a:avLst/>
          </a:prstGeom>
          <a:solidFill>
            <a:srgbClr val="FFFFFF">
              <a:shade val="85000"/>
            </a:srgbClr>
          </a:solidFill>
          <a:ln w="1270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200000">
            <a:off x="7954461" y="3839661"/>
            <a:ext cx="1295400" cy="169277"/>
          </a:xfrm>
          <a:prstGeom prst="rect">
            <a:avLst/>
          </a:prstGeom>
          <a:noFill/>
          <a:ln w="9525">
            <a:noFill/>
            <a:miter lim="800000"/>
            <a:headEnd/>
            <a:tailEnd/>
          </a:ln>
        </p:spPr>
        <p:txBody>
          <a:bodyPr wrap="square" rtlCol="0">
            <a:spAutoFit/>
          </a:bodyPr>
          <a:lstStyle/>
          <a:p>
            <a:r>
              <a:rPr lang="en-US" sz="500" dirty="0" smtClean="0">
                <a:solidFill>
                  <a:schemeClr val="bg1"/>
                </a:solidFill>
              </a:rPr>
              <a:t>Image in public domain</a:t>
            </a:r>
            <a:endParaRPr lang="en-US" sz="5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Gospel of John</a:t>
            </a:r>
            <a:endParaRPr lang="en-US" dirty="0"/>
          </a:p>
        </p:txBody>
      </p:sp>
      <p:sp>
        <p:nvSpPr>
          <p:cNvPr id="3" name="Content Placeholder 2"/>
          <p:cNvSpPr>
            <a:spLocks noGrp="1"/>
          </p:cNvSpPr>
          <p:nvPr>
            <p:ph idx="1"/>
          </p:nvPr>
        </p:nvSpPr>
        <p:spPr>
          <a:xfrm>
            <a:off x="1371600" y="1752600"/>
            <a:ext cx="4038600" cy="5105400"/>
          </a:xfrm>
        </p:spPr>
        <p:txBody>
          <a:bodyPr>
            <a:normAutofit fontScale="92500" lnSpcReduction="10000"/>
          </a:bodyPr>
          <a:lstStyle/>
          <a:p>
            <a:pPr marL="0" indent="0">
              <a:buNone/>
            </a:pPr>
            <a:r>
              <a:rPr lang="en-US" dirty="0" smtClean="0">
                <a:solidFill>
                  <a:schemeClr val="accent6">
                    <a:lumMod val="50000"/>
                  </a:schemeClr>
                </a:solidFill>
              </a:rPr>
              <a:t>The  Gospel of John is not one of the synoptic Gospels.</a:t>
            </a:r>
          </a:p>
          <a:p>
            <a:pPr>
              <a:buNone/>
            </a:pPr>
            <a:r>
              <a:rPr lang="en-US" dirty="0" smtClean="0">
                <a:solidFill>
                  <a:schemeClr val="accent6">
                    <a:lumMod val="75000"/>
                  </a:schemeClr>
                </a:solidFill>
              </a:rPr>
              <a:t>Who wrote it: </a:t>
            </a:r>
          </a:p>
          <a:p>
            <a:r>
              <a:rPr lang="en-US" sz="1900" dirty="0" smtClean="0"/>
              <a:t>Many people credit this Gospel to a man named John, “the [disciple] whom Jesus loved” (John 13:23), but the actual author is unknown.</a:t>
            </a:r>
          </a:p>
          <a:p>
            <a:r>
              <a:rPr lang="en-US" sz="1900" dirty="0" smtClean="0"/>
              <a:t>Many believe the author was a member of a Christian community founded by the Beloved Disciple.</a:t>
            </a:r>
          </a:p>
          <a:p>
            <a:r>
              <a:rPr lang="en-US" sz="1900" dirty="0" smtClean="0"/>
              <a:t>Its tradition and teachings represent the whole </a:t>
            </a:r>
            <a:r>
              <a:rPr lang="en-US" sz="1900" dirty="0" err="1" smtClean="0"/>
              <a:t>Johannine</a:t>
            </a:r>
            <a:r>
              <a:rPr lang="en-US" sz="1900" dirty="0" smtClean="0"/>
              <a:t> community rather than just one individual.</a:t>
            </a:r>
          </a:p>
          <a:p>
            <a:pPr>
              <a:buNone/>
            </a:pPr>
            <a:endParaRPr lang="en-US" dirty="0" smtClean="0"/>
          </a:p>
          <a:p>
            <a:pPr>
              <a:buNone/>
            </a:pPr>
            <a:r>
              <a:rPr lang="en-US" dirty="0" smtClean="0">
                <a:solidFill>
                  <a:schemeClr val="accent6">
                    <a:lumMod val="75000"/>
                  </a:schemeClr>
                </a:solidFill>
              </a:rPr>
              <a:t>Approximate Date of Authorship:</a:t>
            </a:r>
          </a:p>
          <a:p>
            <a:r>
              <a:rPr lang="en-US" sz="1900" dirty="0" smtClean="0"/>
              <a:t>AD 90–100</a:t>
            </a:r>
          </a:p>
        </p:txBody>
      </p:sp>
      <p:pic>
        <p:nvPicPr>
          <p:cNvPr id="4" name="Picture 3" descr="matthew-wikimedia.jpg"/>
          <p:cNvPicPr>
            <a:picLocks noChangeAspect="1"/>
          </p:cNvPicPr>
          <p:nvPr/>
        </p:nvPicPr>
        <p:blipFill>
          <a:blip r:embed="rId3" cstate="print"/>
          <a:srcRect l="13360" t="4167" r="14047" b="38244"/>
          <a:stretch>
            <a:fillRect/>
          </a:stretch>
        </p:blipFill>
        <p:spPr>
          <a:xfrm>
            <a:off x="5605272" y="1676400"/>
            <a:ext cx="2971800"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7982712" y="3839661"/>
            <a:ext cx="12954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John’s Gospel</a:t>
            </a:r>
            <a:endParaRPr lang="en-US" dirty="0"/>
          </a:p>
        </p:txBody>
      </p:sp>
      <p:sp>
        <p:nvSpPr>
          <p:cNvPr id="3" name="Content Placeholder 2"/>
          <p:cNvSpPr>
            <a:spLocks noGrp="1"/>
          </p:cNvSpPr>
          <p:nvPr>
            <p:ph idx="1"/>
          </p:nvPr>
        </p:nvSpPr>
        <p:spPr>
          <a:xfrm>
            <a:off x="1371600" y="1752600"/>
            <a:ext cx="6172200" cy="4876800"/>
          </a:xfrm>
        </p:spPr>
        <p:txBody>
          <a:bodyPr>
            <a:normAutofit lnSpcReduction="10000"/>
          </a:bodyPr>
          <a:lstStyle/>
          <a:p>
            <a:pPr>
              <a:buNone/>
            </a:pPr>
            <a:r>
              <a:rPr lang="en-US" dirty="0" smtClean="0">
                <a:solidFill>
                  <a:schemeClr val="accent6">
                    <a:lumMod val="75000"/>
                  </a:schemeClr>
                </a:solidFill>
              </a:rPr>
              <a:t>Twofold purpose:</a:t>
            </a:r>
          </a:p>
          <a:p>
            <a:r>
              <a:rPr lang="en-US" sz="1800" dirty="0" smtClean="0"/>
              <a:t>To evangelize both Gentiles and Jews</a:t>
            </a:r>
          </a:p>
          <a:p>
            <a:r>
              <a:rPr lang="en-US" sz="1800" dirty="0" smtClean="0"/>
              <a:t>To strengthen the faith of the local community as well as Christians everywhere</a:t>
            </a:r>
          </a:p>
          <a:p>
            <a:pPr>
              <a:buNone/>
            </a:pPr>
            <a:endParaRPr lang="en-US" sz="1200" dirty="0" smtClean="0"/>
          </a:p>
          <a:p>
            <a:pPr>
              <a:buNone/>
            </a:pPr>
            <a:r>
              <a:rPr lang="en-US" dirty="0" smtClean="0">
                <a:solidFill>
                  <a:schemeClr val="accent6">
                    <a:lumMod val="75000"/>
                  </a:schemeClr>
                </a:solidFill>
              </a:rPr>
              <a:t>Two books in one Gospel:</a:t>
            </a:r>
          </a:p>
          <a:p>
            <a:r>
              <a:rPr lang="en-US" sz="1800" dirty="0" smtClean="0"/>
              <a:t>In the first half of the Gospel, </a:t>
            </a:r>
            <a:br>
              <a:rPr lang="en-US" sz="1800" dirty="0" smtClean="0"/>
            </a:br>
            <a:r>
              <a:rPr lang="en-US" sz="1800" dirty="0" smtClean="0"/>
              <a:t>Jesus teaches mainly through </a:t>
            </a:r>
            <a:br>
              <a:rPr lang="en-US" sz="1800" dirty="0" smtClean="0"/>
            </a:br>
            <a:r>
              <a:rPr lang="en-US" sz="1800" dirty="0" smtClean="0"/>
              <a:t>signs that reveal his identity.</a:t>
            </a:r>
          </a:p>
          <a:p>
            <a:pPr lvl="1"/>
            <a:r>
              <a:rPr lang="en-US" sz="1600" dirty="0" smtClean="0"/>
              <a:t>These signs are found in John </a:t>
            </a:r>
            <a:br>
              <a:rPr lang="en-US" sz="1600" dirty="0" smtClean="0"/>
            </a:br>
            <a:r>
              <a:rPr lang="en-US" sz="1600" dirty="0" smtClean="0"/>
              <a:t>1:19—12:50 and are known as </a:t>
            </a:r>
            <a:br>
              <a:rPr lang="en-US" sz="1600" dirty="0" smtClean="0"/>
            </a:br>
            <a:r>
              <a:rPr lang="en-US" sz="1600" dirty="0" smtClean="0"/>
              <a:t>the Book of Signs.</a:t>
            </a:r>
          </a:p>
          <a:p>
            <a:r>
              <a:rPr lang="en-US" sz="1800" dirty="0" smtClean="0"/>
              <a:t>The second half of the Gospel </a:t>
            </a:r>
            <a:br>
              <a:rPr lang="en-US" sz="1800" dirty="0" smtClean="0"/>
            </a:br>
            <a:r>
              <a:rPr lang="en-US" sz="1800" dirty="0" smtClean="0"/>
              <a:t>focuses on the Passion, death, </a:t>
            </a:r>
            <a:br>
              <a:rPr lang="en-US" sz="1800" dirty="0" smtClean="0"/>
            </a:br>
            <a:r>
              <a:rPr lang="en-US" sz="1800" dirty="0" smtClean="0"/>
              <a:t>Resurrection, and Ascension—</a:t>
            </a:r>
            <a:br>
              <a:rPr lang="en-US" sz="1800" dirty="0" smtClean="0"/>
            </a:br>
            <a:r>
              <a:rPr lang="en-US" sz="1800" dirty="0" smtClean="0"/>
              <a:t>the events that glorify Jesus.</a:t>
            </a:r>
          </a:p>
          <a:p>
            <a:pPr lvl="1"/>
            <a:r>
              <a:rPr lang="en-US" sz="1600" dirty="0" smtClean="0"/>
              <a:t>This is known as the Book of Glory </a:t>
            </a:r>
            <a:br>
              <a:rPr lang="en-US" sz="1600" dirty="0" smtClean="0"/>
            </a:br>
            <a:r>
              <a:rPr lang="en-US" sz="1600" dirty="0" smtClean="0"/>
              <a:t>and is found in John 13:1—20:31.</a:t>
            </a:r>
          </a:p>
        </p:txBody>
      </p:sp>
      <p:pic>
        <p:nvPicPr>
          <p:cNvPr id="4" name="Picture 3" descr="transfiguration-wikimedia.jpg"/>
          <p:cNvPicPr>
            <a:picLocks noChangeAspect="1"/>
          </p:cNvPicPr>
          <p:nvPr/>
        </p:nvPicPr>
        <p:blipFill>
          <a:blip r:embed="rId3" cstate="print"/>
          <a:stretch>
            <a:fillRect/>
          </a:stretch>
        </p:blipFill>
        <p:spPr>
          <a:xfrm>
            <a:off x="5370200" y="3581400"/>
            <a:ext cx="3240400" cy="2438400"/>
          </a:xfrm>
          <a:prstGeom prst="snip2DiagRect">
            <a:avLst/>
          </a:prstGeom>
          <a:solidFill>
            <a:srgbClr val="FFFFFF">
              <a:shade val="85000"/>
            </a:srgbClr>
          </a:solidFill>
          <a:ln w="127000" cap="sq">
            <a:solidFill>
              <a:schemeClr val="bg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200000">
            <a:off x="7954461" y="4525461"/>
            <a:ext cx="1295400" cy="169277"/>
          </a:xfrm>
          <a:prstGeom prst="rect">
            <a:avLst/>
          </a:prstGeom>
          <a:noFill/>
          <a:ln w="9525">
            <a:noFill/>
            <a:miter lim="800000"/>
            <a:headEnd/>
            <a:tailEnd/>
          </a:ln>
        </p:spPr>
        <p:txBody>
          <a:bodyPr wrap="square" rtlCol="0">
            <a:spAutoFit/>
          </a:bodyPr>
          <a:lstStyle/>
          <a:p>
            <a:r>
              <a:rPr lang="en-US" sz="500" dirty="0" smtClean="0">
                <a:solidFill>
                  <a:schemeClr val="bg1"/>
                </a:solidFill>
              </a:rPr>
              <a:t>Image in public domain</a:t>
            </a:r>
            <a:endParaRPr lang="en-US" sz="5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 Image of Jesus</a:t>
            </a:r>
            <a:endParaRPr lang="en-US" dirty="0"/>
          </a:p>
        </p:txBody>
      </p:sp>
      <p:sp>
        <p:nvSpPr>
          <p:cNvPr id="3" name="Content Placeholder 2"/>
          <p:cNvSpPr>
            <a:spLocks noGrp="1"/>
          </p:cNvSpPr>
          <p:nvPr>
            <p:ph idx="1"/>
          </p:nvPr>
        </p:nvSpPr>
        <p:spPr/>
        <p:txBody>
          <a:bodyPr/>
          <a:lstStyle/>
          <a:p>
            <a:r>
              <a:rPr lang="en-US" dirty="0" smtClean="0"/>
              <a:t>The  synoptic Gospels emphasize the humanity of Jesus.</a:t>
            </a:r>
          </a:p>
          <a:p>
            <a:r>
              <a:rPr lang="en-US" dirty="0" smtClean="0"/>
              <a:t>The Gospel of John emphasizes the divinity of Jesus.</a:t>
            </a:r>
          </a:p>
          <a:p>
            <a:r>
              <a:rPr lang="en-US" dirty="0" smtClean="0"/>
              <a:t>John uses </a:t>
            </a:r>
            <a:r>
              <a:rPr lang="en-US" i="1" dirty="0" smtClean="0"/>
              <a:t>high Christology</a:t>
            </a:r>
            <a:r>
              <a:rPr lang="en-US" dirty="0" smtClean="0"/>
              <a:t>—a term used to describe how John proclaims from the very beginning that Jesus is God, the Eternal Word of the Father. </a:t>
            </a:r>
          </a:p>
          <a:p>
            <a:endParaRPr lang="en-US" dirty="0"/>
          </a:p>
        </p:txBody>
      </p:sp>
      <p:pic>
        <p:nvPicPr>
          <p:cNvPr id="4" name="Picture 3" descr="jesus-wikimedia.jpg"/>
          <p:cNvPicPr>
            <a:picLocks noChangeAspect="1"/>
          </p:cNvPicPr>
          <p:nvPr/>
        </p:nvPicPr>
        <p:blipFill>
          <a:blip r:embed="rId3" cstate="print"/>
          <a:srcRect l="1667" t="4440" r="11667" b="8970"/>
          <a:stretch>
            <a:fillRect/>
          </a:stretch>
        </p:blipFill>
        <p:spPr>
          <a:xfrm>
            <a:off x="2438400" y="3581400"/>
            <a:ext cx="3962400" cy="2971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1722938" y="5820861"/>
            <a:ext cx="12954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YB.jpg"/>
          <p:cNvPicPr>
            <a:picLocks noChangeAspect="1"/>
          </p:cNvPicPr>
          <p:nvPr/>
        </p:nvPicPr>
        <p:blipFill>
          <a:blip r:embed="rId3" cstate="print"/>
          <a:stretch>
            <a:fillRect/>
          </a:stretch>
        </p:blipFill>
        <p:spPr>
          <a:xfrm>
            <a:off x="6324600" y="1066800"/>
            <a:ext cx="2666572" cy="3581400"/>
          </a:xfrm>
          <a:prstGeom prst="rect">
            <a:avLst/>
          </a:prstGeom>
        </p:spPr>
      </p:pic>
      <p:sp>
        <p:nvSpPr>
          <p:cNvPr id="13" name="TextBox 12"/>
          <p:cNvSpPr txBox="1"/>
          <p:nvPr/>
        </p:nvSpPr>
        <p:spPr bwMode="auto">
          <a:xfrm rot="16200000">
            <a:off x="8191501" y="1477462"/>
            <a:ext cx="1447801" cy="169277"/>
          </a:xfrm>
          <a:prstGeom prst="rect">
            <a:avLst/>
          </a:prstGeom>
          <a:noFill/>
          <a:ln w="9525">
            <a:noFill/>
            <a:miter lim="800000"/>
            <a:headEnd/>
            <a:tailEnd/>
          </a:ln>
        </p:spPr>
        <p:txBody>
          <a:bodyPr wrap="square" rtlCol="0">
            <a:spAutoFit/>
          </a:bodyPr>
          <a:lstStyle/>
          <a:p>
            <a:r>
              <a:rPr lang="en-US" sz="500" dirty="0" smtClean="0"/>
              <a:t>©  Saint Mary’s Press</a:t>
            </a:r>
            <a:endParaRPr lang="en-US" sz="500" dirty="0"/>
          </a:p>
        </p:txBody>
      </p:sp>
      <p:sp>
        <p:nvSpPr>
          <p:cNvPr id="7" name="Title 6"/>
          <p:cNvSpPr>
            <a:spLocks noGrp="1"/>
          </p:cNvSpPr>
          <p:nvPr>
            <p:ph type="title"/>
          </p:nvPr>
        </p:nvSpPr>
        <p:spPr/>
        <p:txBody>
          <a:bodyPr>
            <a:normAutofit/>
          </a:bodyPr>
          <a:lstStyle/>
          <a:p>
            <a:r>
              <a:rPr lang="en-US" dirty="0" smtClean="0"/>
              <a:t>The Gospels</a:t>
            </a:r>
            <a:endParaRPr lang="en-US" dirty="0"/>
          </a:p>
        </p:txBody>
      </p:sp>
      <p:sp>
        <p:nvSpPr>
          <p:cNvPr id="8" name="Content Placeholder 7"/>
          <p:cNvSpPr>
            <a:spLocks noGrp="1"/>
          </p:cNvSpPr>
          <p:nvPr>
            <p:ph idx="1"/>
          </p:nvPr>
        </p:nvSpPr>
        <p:spPr>
          <a:xfrm>
            <a:off x="1371600" y="1752600"/>
            <a:ext cx="5257800" cy="4373563"/>
          </a:xfrm>
        </p:spPr>
        <p:txBody>
          <a:bodyPr>
            <a:normAutofit/>
          </a:bodyPr>
          <a:lstStyle/>
          <a:p>
            <a:r>
              <a:rPr lang="en-US" sz="1800" dirty="0" smtClean="0"/>
              <a:t>The Gospels are the heart of the Scriptures.</a:t>
            </a:r>
          </a:p>
          <a:p>
            <a:r>
              <a:rPr lang="en-US" sz="1800" dirty="0" smtClean="0"/>
              <a:t>The four Gospels are Matthew, Mark, Luke, and John.</a:t>
            </a:r>
          </a:p>
          <a:p>
            <a:r>
              <a:rPr lang="en-US" sz="1800" dirty="0" smtClean="0"/>
              <a:t>The Gospels bring the Good News of the Incarnation of Jesus Christ. </a:t>
            </a:r>
          </a:p>
          <a:p>
            <a:r>
              <a:rPr lang="en-US" sz="1800" dirty="0" smtClean="0"/>
              <a:t>They also herald that Jesus came to fulfill the promises God made to our ancestors, and to overcome the slavery of sin and death.</a:t>
            </a:r>
          </a:p>
        </p:txBody>
      </p:sp>
      <p:grpSp>
        <p:nvGrpSpPr>
          <p:cNvPr id="11" name="Group 10"/>
          <p:cNvGrpSpPr/>
          <p:nvPr/>
        </p:nvGrpSpPr>
        <p:grpSpPr>
          <a:xfrm>
            <a:off x="1703013" y="4267200"/>
            <a:ext cx="3478587" cy="2342768"/>
            <a:chOff x="1703013" y="4210430"/>
            <a:chExt cx="3478587" cy="2342768"/>
          </a:xfrm>
        </p:grpSpPr>
        <p:pic>
          <p:nvPicPr>
            <p:cNvPr id="9" name="Picture 8" descr="annunciation-wikimedia.jpg"/>
            <p:cNvPicPr>
              <a:picLocks noChangeAspect="1"/>
            </p:cNvPicPr>
            <p:nvPr/>
          </p:nvPicPr>
          <p:blipFill>
            <a:blip r:embed="rId4" cstate="print"/>
            <a:stretch>
              <a:fillRect/>
            </a:stretch>
          </p:blipFill>
          <p:spPr>
            <a:xfrm>
              <a:off x="1828800" y="4210430"/>
              <a:ext cx="3352800" cy="2342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bwMode="auto">
            <a:xfrm rot="5400000">
              <a:off x="1139952" y="5243379"/>
              <a:ext cx="12954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Characteristics of the Gospels</a:t>
            </a:r>
            <a:endParaRPr lang="en-US" dirty="0"/>
          </a:p>
        </p:txBody>
      </p:sp>
      <p:sp>
        <p:nvSpPr>
          <p:cNvPr id="8" name="Content Placeholder 7"/>
          <p:cNvSpPr>
            <a:spLocks noGrp="1"/>
          </p:cNvSpPr>
          <p:nvPr>
            <p:ph idx="1"/>
          </p:nvPr>
        </p:nvSpPr>
        <p:spPr>
          <a:xfrm>
            <a:off x="1371600" y="1752600"/>
            <a:ext cx="4953000" cy="4373563"/>
          </a:xfrm>
        </p:spPr>
        <p:txBody>
          <a:bodyPr/>
          <a:lstStyle/>
          <a:p>
            <a:r>
              <a:rPr lang="en-US" dirty="0" smtClean="0"/>
              <a:t>The Gospels are the main source of information about the life and teachings of Jesus (see </a:t>
            </a:r>
            <a:r>
              <a:rPr lang="en-US" i="1" dirty="0" smtClean="0"/>
              <a:t>CCC,</a:t>
            </a:r>
            <a:r>
              <a:rPr lang="en-US" dirty="0" smtClean="0"/>
              <a:t> 125).</a:t>
            </a:r>
          </a:p>
          <a:p>
            <a:r>
              <a:rPr lang="en-US" dirty="0" smtClean="0"/>
              <a:t>The Gospels are God’s Revelation.</a:t>
            </a:r>
          </a:p>
          <a:p>
            <a:r>
              <a:rPr lang="en-US" dirty="0" smtClean="0"/>
              <a:t>When we encounter Jesus in the Gospels, we encounter God’s most definitive and perfect Revelation. </a:t>
            </a:r>
          </a:p>
          <a:p>
            <a:r>
              <a:rPr lang="en-US" dirty="0" smtClean="0"/>
              <a:t>Each Gospel presents a </a:t>
            </a:r>
            <a:br>
              <a:rPr lang="en-US" dirty="0" smtClean="0"/>
            </a:br>
            <a:r>
              <a:rPr lang="en-US" dirty="0" smtClean="0"/>
              <a:t>unique perspective on </a:t>
            </a:r>
            <a:br>
              <a:rPr lang="en-US" dirty="0" smtClean="0"/>
            </a:br>
            <a:r>
              <a:rPr lang="en-US" dirty="0" smtClean="0"/>
              <a:t>Jesus.</a:t>
            </a:r>
          </a:p>
          <a:p>
            <a:endParaRPr lang="en-US" dirty="0"/>
          </a:p>
        </p:txBody>
      </p:sp>
      <p:pic>
        <p:nvPicPr>
          <p:cNvPr id="9" name="Picture 8" descr="monkscribe-wikimedia.jpg"/>
          <p:cNvPicPr>
            <a:picLocks noChangeAspect="1"/>
          </p:cNvPicPr>
          <p:nvPr/>
        </p:nvPicPr>
        <p:blipFill>
          <a:blip r:embed="rId3" cstate="print"/>
          <a:srcRect l="2604" t="2778" r="3656" b="5556"/>
          <a:stretch>
            <a:fillRect/>
          </a:stretch>
        </p:blipFill>
        <p:spPr>
          <a:xfrm>
            <a:off x="6172200" y="1600200"/>
            <a:ext cx="2743200" cy="2514600"/>
          </a:xfrm>
          <a:prstGeom prst="rect">
            <a:avLst/>
          </a:prstGeom>
          <a:ln>
            <a:noFill/>
          </a:ln>
          <a:effectLst>
            <a:outerShdw blurRad="190500" algn="tl" rotWithShape="0">
              <a:srgbClr val="000000">
                <a:alpha val="70000"/>
              </a:srgbClr>
            </a:outerShdw>
          </a:effectLst>
        </p:spPr>
      </p:pic>
      <p:pic>
        <p:nvPicPr>
          <p:cNvPr id="10" name="Picture 9" descr="Jesuspreaching-wikimedia.jpg"/>
          <p:cNvPicPr>
            <a:picLocks noChangeAspect="1"/>
          </p:cNvPicPr>
          <p:nvPr/>
        </p:nvPicPr>
        <p:blipFill>
          <a:blip r:embed="rId4" cstate="print"/>
          <a:srcRect l="4878" t="26179" r="2439" b="2764"/>
          <a:stretch>
            <a:fillRect/>
          </a:stretch>
        </p:blipFill>
        <p:spPr>
          <a:xfrm>
            <a:off x="5088522" y="4419600"/>
            <a:ext cx="2286000" cy="2286000"/>
          </a:xfrm>
          <a:prstGeom prst="rect">
            <a:avLst/>
          </a:prstGeom>
        </p:spPr>
      </p:pic>
      <p:sp>
        <p:nvSpPr>
          <p:cNvPr id="11" name="TextBox 10"/>
          <p:cNvSpPr txBox="1"/>
          <p:nvPr/>
        </p:nvSpPr>
        <p:spPr bwMode="auto">
          <a:xfrm rot="5400000">
            <a:off x="7013448" y="5516062"/>
            <a:ext cx="838201"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p>
        </p:txBody>
      </p:sp>
      <p:sp>
        <p:nvSpPr>
          <p:cNvPr id="12" name="TextBox 11"/>
          <p:cNvSpPr txBox="1"/>
          <p:nvPr/>
        </p:nvSpPr>
        <p:spPr bwMode="auto">
          <a:xfrm rot="5400000">
            <a:off x="8564061" y="3611063"/>
            <a:ext cx="838201"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Synoptic Gospels</a:t>
            </a:r>
            <a:endParaRPr lang="en-US" dirty="0"/>
          </a:p>
        </p:txBody>
      </p:sp>
      <p:sp>
        <p:nvSpPr>
          <p:cNvPr id="3" name="Content Placeholder 2"/>
          <p:cNvSpPr>
            <a:spLocks noGrp="1"/>
          </p:cNvSpPr>
          <p:nvPr>
            <p:ph idx="1"/>
          </p:nvPr>
        </p:nvSpPr>
        <p:spPr/>
        <p:txBody>
          <a:bodyPr/>
          <a:lstStyle/>
          <a:p>
            <a:r>
              <a:rPr lang="en-US" sz="1900" dirty="0" smtClean="0"/>
              <a:t>Matthew,  Mark, and Luke are called </a:t>
            </a:r>
            <a:r>
              <a:rPr lang="en-US" sz="1900" b="1" dirty="0" smtClean="0">
                <a:solidFill>
                  <a:srgbClr val="C00000"/>
                </a:solidFill>
              </a:rPr>
              <a:t>synoptic Gospels.</a:t>
            </a:r>
            <a:endParaRPr lang="en-US" sz="1900" dirty="0" smtClean="0">
              <a:solidFill>
                <a:srgbClr val="C00000"/>
              </a:solidFill>
            </a:endParaRPr>
          </a:p>
          <a:p>
            <a:r>
              <a:rPr lang="en-US" sz="1900" b="1" i="1" dirty="0" smtClean="0">
                <a:solidFill>
                  <a:srgbClr val="C00000"/>
                </a:solidFill>
              </a:rPr>
              <a:t>Synoptic</a:t>
            </a:r>
            <a:r>
              <a:rPr lang="en-US" sz="1900" b="1" dirty="0" smtClean="0"/>
              <a:t> </a:t>
            </a:r>
            <a:r>
              <a:rPr lang="en-US" sz="1900" dirty="0" smtClean="0"/>
              <a:t>comes from a Greek word meaning “seeing the whole together.”</a:t>
            </a:r>
          </a:p>
          <a:p>
            <a:r>
              <a:rPr lang="en-US" sz="1900" dirty="0" smtClean="0"/>
              <a:t>These Gospels are similar in style and share much of the same content.</a:t>
            </a:r>
          </a:p>
          <a:p>
            <a:r>
              <a:rPr lang="en-US" sz="1900" dirty="0" smtClean="0"/>
              <a:t>Many scholars believe that both Luke and Matthew used Mark as a source when writing their Gospels.</a:t>
            </a:r>
          </a:p>
          <a:p>
            <a:r>
              <a:rPr lang="en-US" sz="1900" dirty="0" smtClean="0"/>
              <a:t>Some scholars also propose that Luke and Matthew may have used a second source known as the</a:t>
            </a:r>
            <a:r>
              <a:rPr lang="en-US" sz="1900" b="1" dirty="0" smtClean="0"/>
              <a:t> </a:t>
            </a:r>
            <a:r>
              <a:rPr lang="en-US" sz="1900" b="1" dirty="0" err="1" smtClean="0">
                <a:solidFill>
                  <a:srgbClr val="C00000"/>
                </a:solidFill>
              </a:rPr>
              <a:t>Quelle</a:t>
            </a:r>
            <a:r>
              <a:rPr lang="en-US" sz="1900" b="1" dirty="0" smtClean="0">
                <a:solidFill>
                  <a:srgbClr val="C00000"/>
                </a:solidFill>
              </a:rPr>
              <a:t>, </a:t>
            </a:r>
            <a:r>
              <a:rPr lang="en-US" sz="1900" dirty="0" smtClean="0"/>
              <a:t>or the Q Source.</a:t>
            </a:r>
          </a:p>
          <a:p>
            <a:pPr>
              <a:buNone/>
            </a:pPr>
            <a:endParaRPr lang="en-US" dirty="0"/>
          </a:p>
        </p:txBody>
      </p:sp>
      <p:pic>
        <p:nvPicPr>
          <p:cNvPr id="5" name="Picture 4" descr="gospelwriters-wikimedia.tif"/>
          <p:cNvPicPr>
            <a:picLocks noChangeAspect="1"/>
          </p:cNvPicPr>
          <p:nvPr/>
        </p:nvPicPr>
        <p:blipFill>
          <a:blip r:embed="rId3" cstate="print"/>
          <a:stretch>
            <a:fillRect/>
          </a:stretch>
        </p:blipFill>
        <p:spPr>
          <a:xfrm>
            <a:off x="2057400" y="4724400"/>
            <a:ext cx="5064370" cy="2057400"/>
          </a:xfrm>
          <a:prstGeom prst="rect">
            <a:avLst/>
          </a:prstGeom>
        </p:spPr>
      </p:pic>
      <p:sp>
        <p:nvSpPr>
          <p:cNvPr id="6" name="TextBox 5"/>
          <p:cNvSpPr txBox="1"/>
          <p:nvPr/>
        </p:nvSpPr>
        <p:spPr bwMode="auto">
          <a:xfrm rot="3867411">
            <a:off x="6189182" y="5960671"/>
            <a:ext cx="1226732" cy="246863"/>
          </a:xfrm>
          <a:prstGeom prst="ellipse">
            <a:avLst/>
          </a:prstGeom>
          <a:noFill/>
          <a:ln w="9525">
            <a:noFill/>
            <a:miter lim="800000"/>
            <a:headEnd/>
            <a:tailEnd/>
          </a:ln>
        </p:spPr>
        <p:txBody>
          <a:bodyPr wrap="square" rtlCol="0">
            <a:prstTxWarp prst="textArchUp">
              <a:avLst/>
            </a:prstTxWarp>
            <a:spAutoFit/>
          </a:bodyPr>
          <a:lstStyle/>
          <a:p>
            <a:pPr algn="ctr"/>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Gospel of Matthew</a:t>
            </a:r>
            <a:endParaRPr lang="en-US" dirty="0"/>
          </a:p>
        </p:txBody>
      </p:sp>
      <p:sp>
        <p:nvSpPr>
          <p:cNvPr id="3" name="Content Placeholder 2"/>
          <p:cNvSpPr>
            <a:spLocks noGrp="1"/>
          </p:cNvSpPr>
          <p:nvPr>
            <p:ph idx="1"/>
          </p:nvPr>
        </p:nvSpPr>
        <p:spPr>
          <a:xfrm>
            <a:off x="1066800" y="1752600"/>
            <a:ext cx="4495800" cy="5105400"/>
          </a:xfrm>
        </p:spPr>
        <p:txBody>
          <a:bodyPr>
            <a:normAutofit lnSpcReduction="10000"/>
          </a:bodyPr>
          <a:lstStyle/>
          <a:p>
            <a:pPr>
              <a:buNone/>
            </a:pPr>
            <a:r>
              <a:rPr lang="en-US" dirty="0" smtClean="0">
                <a:solidFill>
                  <a:schemeClr val="accent6">
                    <a:lumMod val="75000"/>
                  </a:schemeClr>
                </a:solidFill>
              </a:rPr>
              <a:t>Who was Matthew?</a:t>
            </a:r>
          </a:p>
          <a:p>
            <a:r>
              <a:rPr lang="en-US" dirty="0" smtClean="0"/>
              <a:t>Jewish Christian well versed in the Hebrew Scriptures</a:t>
            </a:r>
          </a:p>
          <a:p>
            <a:pPr>
              <a:buNone/>
            </a:pPr>
            <a:endParaRPr lang="en-US" dirty="0" smtClean="0"/>
          </a:p>
          <a:p>
            <a:pPr>
              <a:buNone/>
            </a:pPr>
            <a:r>
              <a:rPr lang="en-US" dirty="0" smtClean="0">
                <a:solidFill>
                  <a:schemeClr val="accent6">
                    <a:lumMod val="75000"/>
                  </a:schemeClr>
                </a:solidFill>
              </a:rPr>
              <a:t>Approximate Date of Authorship:</a:t>
            </a:r>
          </a:p>
          <a:p>
            <a:r>
              <a:rPr lang="en-US" dirty="0" smtClean="0"/>
              <a:t>AD 85</a:t>
            </a:r>
          </a:p>
          <a:p>
            <a:endParaRPr lang="en-US" dirty="0" smtClean="0"/>
          </a:p>
          <a:p>
            <a:pPr>
              <a:buNone/>
            </a:pPr>
            <a:r>
              <a:rPr lang="en-US" dirty="0" smtClean="0">
                <a:solidFill>
                  <a:schemeClr val="accent6">
                    <a:lumMod val="75000"/>
                  </a:schemeClr>
                </a:solidFill>
              </a:rPr>
              <a:t>Intended Audience:</a:t>
            </a:r>
          </a:p>
          <a:p>
            <a:r>
              <a:rPr lang="en-US" dirty="0" smtClean="0"/>
              <a:t>Mixed community of Jewish Christians and Gentiles</a:t>
            </a:r>
          </a:p>
          <a:p>
            <a:pPr>
              <a:buNone/>
            </a:pPr>
            <a:endParaRPr lang="en-US" dirty="0" smtClean="0"/>
          </a:p>
          <a:p>
            <a:pPr>
              <a:buNone/>
            </a:pPr>
            <a:r>
              <a:rPr lang="en-US" dirty="0" smtClean="0">
                <a:solidFill>
                  <a:schemeClr val="accent6">
                    <a:lumMod val="75000"/>
                  </a:schemeClr>
                </a:solidFill>
              </a:rPr>
              <a:t>Issues Addressed:</a:t>
            </a:r>
          </a:p>
          <a:p>
            <a:r>
              <a:rPr lang="en-US" dirty="0" smtClean="0"/>
              <a:t>A possible rejection and even some persecution of </a:t>
            </a:r>
            <a:r>
              <a:rPr lang="en-US" dirty="0" smtClean="0"/>
              <a:t>Jewish Christians </a:t>
            </a:r>
            <a:r>
              <a:rPr lang="en-US" dirty="0" smtClean="0"/>
              <a:t>for their belief in Jesus</a:t>
            </a:r>
          </a:p>
          <a:p>
            <a:pPr>
              <a:buNone/>
            </a:pPr>
            <a:endParaRPr lang="en-US" dirty="0"/>
          </a:p>
        </p:txBody>
      </p:sp>
      <p:pic>
        <p:nvPicPr>
          <p:cNvPr id="4" name="Picture 3" descr="matthew-wikimedia.jpg"/>
          <p:cNvPicPr>
            <a:picLocks noChangeAspect="1"/>
          </p:cNvPicPr>
          <p:nvPr/>
        </p:nvPicPr>
        <p:blipFill>
          <a:blip r:embed="rId3" cstate="print"/>
          <a:srcRect l="15722" t="13333" r="18579" b="23333"/>
          <a:stretch>
            <a:fillRect/>
          </a:stretch>
        </p:blipFill>
        <p:spPr>
          <a:xfrm>
            <a:off x="5638800" y="1295400"/>
            <a:ext cx="2951748"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7982712" y="3839661"/>
            <a:ext cx="12954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Matthew’s Image of Jesus</a:t>
            </a:r>
            <a:endParaRPr lang="en-US" dirty="0"/>
          </a:p>
        </p:txBody>
      </p:sp>
      <p:sp>
        <p:nvSpPr>
          <p:cNvPr id="3" name="Content Placeholder 2"/>
          <p:cNvSpPr>
            <a:spLocks noGrp="1"/>
          </p:cNvSpPr>
          <p:nvPr>
            <p:ph idx="1"/>
          </p:nvPr>
        </p:nvSpPr>
        <p:spPr>
          <a:xfrm>
            <a:off x="1371600" y="1752600"/>
            <a:ext cx="4343400" cy="5105400"/>
          </a:xfrm>
        </p:spPr>
        <p:txBody>
          <a:bodyPr>
            <a:normAutofit lnSpcReduction="10000"/>
          </a:bodyPr>
          <a:lstStyle/>
          <a:p>
            <a:r>
              <a:rPr lang="en-US" dirty="0" smtClean="0"/>
              <a:t>Matthew wanted his Jewish Christian readers to know that believing in Jesus was a continuation of their tradition.</a:t>
            </a:r>
          </a:p>
          <a:p>
            <a:r>
              <a:rPr lang="en-US" dirty="0" smtClean="0"/>
              <a:t>Matthew highlights Jesus as the fulfillment of many Old Testament hopes and prophecies.</a:t>
            </a:r>
          </a:p>
          <a:p>
            <a:r>
              <a:rPr lang="en-US" dirty="0" smtClean="0"/>
              <a:t>He validates the community’s link to the covenant promises of the past, while justifying their new devotion to Christ and his mission.</a:t>
            </a:r>
          </a:p>
          <a:p>
            <a:r>
              <a:rPr lang="en-US" dirty="0" smtClean="0"/>
              <a:t>Jesus is presented with clear ties to Jewish ancestry. The genealogy at the beginning of the Gospel is one example.</a:t>
            </a:r>
          </a:p>
          <a:p>
            <a:endParaRPr lang="en-US" dirty="0"/>
          </a:p>
        </p:txBody>
      </p:sp>
      <p:pic>
        <p:nvPicPr>
          <p:cNvPr id="4" name="Picture 3" descr="transfiguration-wikimedia.jpg"/>
          <p:cNvPicPr>
            <a:picLocks noChangeAspect="1"/>
          </p:cNvPicPr>
          <p:nvPr/>
        </p:nvPicPr>
        <p:blipFill>
          <a:blip r:embed="rId3" cstate="print"/>
          <a:srcRect l="3325" t="10000" r="3325" b="3333"/>
          <a:stretch>
            <a:fillRect/>
          </a:stretch>
        </p:blipFill>
        <p:spPr>
          <a:xfrm>
            <a:off x="5920154" y="1143000"/>
            <a:ext cx="2690446" cy="3886200"/>
          </a:xfrm>
          <a:prstGeom prst="snip2DiagRect">
            <a:avLst/>
          </a:prstGeom>
          <a:solidFill>
            <a:srgbClr val="FFFFFF">
              <a:shade val="85000"/>
            </a:srgbClr>
          </a:solidFill>
          <a:ln w="127000" cap="sq">
            <a:solidFill>
              <a:schemeClr val="bg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bwMode="auto">
          <a:xfrm rot="16200000">
            <a:off x="7954461" y="3839661"/>
            <a:ext cx="1295400" cy="169277"/>
          </a:xfrm>
          <a:prstGeom prst="rect">
            <a:avLst/>
          </a:prstGeom>
          <a:noFill/>
          <a:ln w="9525">
            <a:noFill/>
            <a:miter lim="800000"/>
            <a:headEnd/>
            <a:tailEnd/>
          </a:ln>
        </p:spPr>
        <p:txBody>
          <a:bodyPr wrap="square" rtlCol="0">
            <a:spAutoFit/>
          </a:bodyPr>
          <a:lstStyle/>
          <a:p>
            <a:r>
              <a:rPr lang="en-US" sz="500" dirty="0" smtClean="0">
                <a:solidFill>
                  <a:schemeClr val="bg1"/>
                </a:solidFill>
              </a:rPr>
              <a:t>Image in public domain</a:t>
            </a:r>
            <a:endParaRPr lang="en-US" sz="5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Gospel of Mark</a:t>
            </a:r>
            <a:endParaRPr lang="en-US" dirty="0"/>
          </a:p>
        </p:txBody>
      </p:sp>
      <p:sp>
        <p:nvSpPr>
          <p:cNvPr id="3" name="Content Placeholder 2"/>
          <p:cNvSpPr>
            <a:spLocks noGrp="1"/>
          </p:cNvSpPr>
          <p:nvPr>
            <p:ph idx="1"/>
          </p:nvPr>
        </p:nvSpPr>
        <p:spPr>
          <a:xfrm>
            <a:off x="1371600" y="1752600"/>
            <a:ext cx="4267200" cy="4876800"/>
          </a:xfrm>
        </p:spPr>
        <p:txBody>
          <a:bodyPr>
            <a:normAutofit lnSpcReduction="10000"/>
          </a:bodyPr>
          <a:lstStyle/>
          <a:p>
            <a:pPr>
              <a:buNone/>
            </a:pPr>
            <a:r>
              <a:rPr lang="en-US" dirty="0" smtClean="0">
                <a:solidFill>
                  <a:schemeClr val="accent6">
                    <a:lumMod val="75000"/>
                  </a:schemeClr>
                </a:solidFill>
              </a:rPr>
              <a:t>Who was Mark?</a:t>
            </a:r>
          </a:p>
          <a:p>
            <a:r>
              <a:rPr lang="en-US" dirty="0" smtClean="0"/>
              <a:t>Gentile Christian who may have been a disciple of Peter</a:t>
            </a:r>
          </a:p>
          <a:p>
            <a:pPr>
              <a:buNone/>
            </a:pPr>
            <a:endParaRPr lang="en-US" dirty="0" smtClean="0"/>
          </a:p>
          <a:p>
            <a:pPr>
              <a:buNone/>
            </a:pPr>
            <a:r>
              <a:rPr lang="en-US" dirty="0" smtClean="0">
                <a:solidFill>
                  <a:schemeClr val="accent6">
                    <a:lumMod val="75000"/>
                  </a:schemeClr>
                </a:solidFill>
              </a:rPr>
              <a:t>Approximate Date of Authorship:</a:t>
            </a:r>
          </a:p>
          <a:p>
            <a:r>
              <a:rPr lang="en-US" dirty="0" smtClean="0"/>
              <a:t>AD 65–70</a:t>
            </a:r>
          </a:p>
          <a:p>
            <a:pPr>
              <a:buNone/>
            </a:pPr>
            <a:endParaRPr lang="en-US" dirty="0" smtClean="0"/>
          </a:p>
          <a:p>
            <a:pPr>
              <a:buNone/>
            </a:pPr>
            <a:r>
              <a:rPr lang="en-US" dirty="0" smtClean="0">
                <a:solidFill>
                  <a:schemeClr val="accent6">
                    <a:lumMod val="75000"/>
                  </a:schemeClr>
                </a:solidFill>
              </a:rPr>
              <a:t>Intended Audience:</a:t>
            </a:r>
          </a:p>
          <a:p>
            <a:r>
              <a:rPr lang="en-US" dirty="0" smtClean="0"/>
              <a:t>Non-Jewish Christians</a:t>
            </a:r>
          </a:p>
          <a:p>
            <a:pPr>
              <a:buNone/>
            </a:pPr>
            <a:endParaRPr lang="en-US" dirty="0" smtClean="0"/>
          </a:p>
          <a:p>
            <a:pPr>
              <a:buNone/>
            </a:pPr>
            <a:r>
              <a:rPr lang="en-US" dirty="0" smtClean="0">
                <a:solidFill>
                  <a:schemeClr val="accent6">
                    <a:lumMod val="75000"/>
                  </a:schemeClr>
                </a:solidFill>
              </a:rPr>
              <a:t>Issues Addressed:</a:t>
            </a:r>
          </a:p>
          <a:p>
            <a:r>
              <a:rPr lang="en-US" dirty="0" smtClean="0"/>
              <a:t>Members of the community being persecuted (even to death) for their beliefs</a:t>
            </a:r>
          </a:p>
        </p:txBody>
      </p:sp>
      <p:pic>
        <p:nvPicPr>
          <p:cNvPr id="4" name="Picture 3" descr="matthew-wikimedia.jpg"/>
          <p:cNvPicPr>
            <a:picLocks noChangeAspect="1"/>
          </p:cNvPicPr>
          <p:nvPr/>
        </p:nvPicPr>
        <p:blipFill>
          <a:blip r:embed="rId3" cstate="print"/>
          <a:srcRect l="6267" t="10417" r="8510" b="10417"/>
          <a:stretch>
            <a:fillRect/>
          </a:stretch>
        </p:blipFill>
        <p:spPr>
          <a:xfrm>
            <a:off x="6019800" y="1524000"/>
            <a:ext cx="2514600" cy="3412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7954461" y="3839661"/>
            <a:ext cx="12954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Mark’s Image of Jesus</a:t>
            </a:r>
            <a:endParaRPr lang="en-US" dirty="0"/>
          </a:p>
        </p:txBody>
      </p:sp>
      <p:sp>
        <p:nvSpPr>
          <p:cNvPr id="3" name="Content Placeholder 2"/>
          <p:cNvSpPr>
            <a:spLocks noGrp="1"/>
          </p:cNvSpPr>
          <p:nvPr>
            <p:ph idx="1"/>
          </p:nvPr>
        </p:nvSpPr>
        <p:spPr>
          <a:xfrm>
            <a:off x="1371600" y="1752600"/>
            <a:ext cx="4724400" cy="4373563"/>
          </a:xfrm>
        </p:spPr>
        <p:txBody>
          <a:bodyPr/>
          <a:lstStyle/>
          <a:p>
            <a:r>
              <a:rPr lang="en-US" dirty="0" smtClean="0"/>
              <a:t>Mark includes an aura of secrecy in this Gospel known as the </a:t>
            </a:r>
            <a:r>
              <a:rPr lang="en-US" b="1" dirty="0" smtClean="0">
                <a:solidFill>
                  <a:schemeClr val="accent6">
                    <a:lumMod val="75000"/>
                  </a:schemeClr>
                </a:solidFill>
              </a:rPr>
              <a:t>messianic secret.</a:t>
            </a:r>
            <a:endParaRPr lang="en-US" dirty="0" smtClean="0">
              <a:solidFill>
                <a:schemeClr val="accent6">
                  <a:lumMod val="75000"/>
                </a:schemeClr>
              </a:solidFill>
            </a:endParaRPr>
          </a:p>
          <a:p>
            <a:r>
              <a:rPr lang="en-US" dirty="0" smtClean="0"/>
              <a:t>Those who should recognize Jesus as the Messiah fail to do so.</a:t>
            </a:r>
          </a:p>
          <a:p>
            <a:r>
              <a:rPr lang="en-US" dirty="0" smtClean="0"/>
              <a:t>Mark emphasizes the humanity of Jesus.</a:t>
            </a:r>
          </a:p>
          <a:p>
            <a:r>
              <a:rPr lang="en-US" dirty="0" smtClean="0"/>
              <a:t>Central to Mark’s Christology is the image of Jesus as the Suffering Servant.</a:t>
            </a:r>
          </a:p>
          <a:p>
            <a:r>
              <a:rPr lang="en-US" dirty="0" smtClean="0"/>
              <a:t>True discipleship must imitate Jesus in both his ministry and his suffering.</a:t>
            </a:r>
            <a:endParaRPr lang="en-US" dirty="0"/>
          </a:p>
        </p:txBody>
      </p:sp>
      <p:pic>
        <p:nvPicPr>
          <p:cNvPr id="4" name="Picture 3" descr="transfiguration-wikimedia.jpg"/>
          <p:cNvPicPr>
            <a:picLocks noChangeAspect="1"/>
          </p:cNvPicPr>
          <p:nvPr/>
        </p:nvPicPr>
        <p:blipFill>
          <a:blip r:embed="rId3" cstate="print"/>
          <a:stretch>
            <a:fillRect/>
          </a:stretch>
        </p:blipFill>
        <p:spPr>
          <a:xfrm>
            <a:off x="6319735" y="1143000"/>
            <a:ext cx="2299207" cy="4724400"/>
          </a:xfrm>
          <a:prstGeom prst="snip2DiagRect">
            <a:avLst/>
          </a:prstGeom>
          <a:solidFill>
            <a:srgbClr val="FFFFFF">
              <a:shade val="85000"/>
            </a:srgbClr>
          </a:solidFill>
          <a:ln w="1270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200000">
            <a:off x="7954461" y="3839661"/>
            <a:ext cx="1295400" cy="169277"/>
          </a:xfrm>
          <a:prstGeom prst="rect">
            <a:avLst/>
          </a:prstGeom>
          <a:noFill/>
          <a:ln w="9525">
            <a:noFill/>
            <a:miter lim="800000"/>
            <a:headEnd/>
            <a:tailEnd/>
          </a:ln>
        </p:spPr>
        <p:txBody>
          <a:bodyPr wrap="square" rtlCol="0">
            <a:spAutoFit/>
          </a:bodyPr>
          <a:lstStyle/>
          <a:p>
            <a:r>
              <a:rPr lang="en-US" sz="500" dirty="0" smtClean="0">
                <a:solidFill>
                  <a:schemeClr val="bg1"/>
                </a:solidFill>
              </a:rPr>
              <a:t>Image in public domain</a:t>
            </a:r>
            <a:endParaRPr lang="en-US" sz="5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Gospel of Luke</a:t>
            </a:r>
            <a:endParaRPr lang="en-US" dirty="0"/>
          </a:p>
        </p:txBody>
      </p:sp>
      <p:sp>
        <p:nvSpPr>
          <p:cNvPr id="3" name="Content Placeholder 2"/>
          <p:cNvSpPr>
            <a:spLocks noGrp="1"/>
          </p:cNvSpPr>
          <p:nvPr>
            <p:ph idx="1"/>
          </p:nvPr>
        </p:nvSpPr>
        <p:spPr>
          <a:xfrm>
            <a:off x="1371600" y="1752600"/>
            <a:ext cx="4114800" cy="4876800"/>
          </a:xfrm>
        </p:spPr>
        <p:txBody>
          <a:bodyPr>
            <a:normAutofit lnSpcReduction="10000"/>
          </a:bodyPr>
          <a:lstStyle/>
          <a:p>
            <a:pPr>
              <a:buNone/>
            </a:pPr>
            <a:r>
              <a:rPr lang="en-US" dirty="0" smtClean="0">
                <a:solidFill>
                  <a:schemeClr val="accent6">
                    <a:lumMod val="75000"/>
                  </a:schemeClr>
                </a:solidFill>
              </a:rPr>
              <a:t>Who was Luke?</a:t>
            </a:r>
          </a:p>
          <a:p>
            <a:r>
              <a:rPr lang="en-US" dirty="0" smtClean="0"/>
              <a:t>Gentile convert to Christianity, and the author who wrote not only the Gospel of Luke but also the Acts of the Apostles</a:t>
            </a:r>
          </a:p>
          <a:p>
            <a:pPr>
              <a:buNone/>
            </a:pPr>
            <a:endParaRPr lang="en-US" dirty="0" smtClean="0"/>
          </a:p>
          <a:p>
            <a:pPr>
              <a:buNone/>
            </a:pPr>
            <a:r>
              <a:rPr lang="en-US" dirty="0" smtClean="0">
                <a:solidFill>
                  <a:schemeClr val="accent6">
                    <a:lumMod val="75000"/>
                  </a:schemeClr>
                </a:solidFill>
              </a:rPr>
              <a:t>Approximate Date of Authorship:</a:t>
            </a:r>
          </a:p>
          <a:p>
            <a:r>
              <a:rPr lang="en-US" dirty="0" smtClean="0"/>
              <a:t>AD 80–90</a:t>
            </a:r>
          </a:p>
          <a:p>
            <a:pPr>
              <a:buNone/>
            </a:pPr>
            <a:endParaRPr lang="en-US" dirty="0" smtClean="0"/>
          </a:p>
          <a:p>
            <a:pPr>
              <a:buNone/>
            </a:pPr>
            <a:r>
              <a:rPr lang="en-US" dirty="0" smtClean="0">
                <a:solidFill>
                  <a:schemeClr val="accent6">
                    <a:lumMod val="75000"/>
                  </a:schemeClr>
                </a:solidFill>
              </a:rPr>
              <a:t>Intended Audience:</a:t>
            </a:r>
          </a:p>
          <a:p>
            <a:r>
              <a:rPr lang="en-US" dirty="0" smtClean="0"/>
              <a:t>The audience of both the Gospel of Luke and the Acts of the Apostles is identified as </a:t>
            </a:r>
            <a:r>
              <a:rPr lang="en-US" dirty="0" err="1" smtClean="0"/>
              <a:t>Theophilus</a:t>
            </a:r>
            <a:r>
              <a:rPr lang="en-US" dirty="0" smtClean="0"/>
              <a:t>, meaning “lover of God.”</a:t>
            </a:r>
            <a:endParaRPr lang="en-US" dirty="0"/>
          </a:p>
        </p:txBody>
      </p:sp>
      <p:pic>
        <p:nvPicPr>
          <p:cNvPr id="4" name="Picture 3" descr="matthew-wikimedia.jpg"/>
          <p:cNvPicPr>
            <a:picLocks noChangeAspect="1"/>
          </p:cNvPicPr>
          <p:nvPr/>
        </p:nvPicPr>
        <p:blipFill>
          <a:blip r:embed="rId3" cstate="print"/>
          <a:srcRect l="8952" t="6250" r="8249" b="6250"/>
          <a:stretch>
            <a:fillRect/>
          </a:stretch>
        </p:blipFill>
        <p:spPr>
          <a:xfrm>
            <a:off x="5943600" y="1442884"/>
            <a:ext cx="2590800" cy="3510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7936992" y="3839661"/>
            <a:ext cx="12954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1347</TotalTime>
  <Words>1167</Words>
  <Application>Microsoft Office PowerPoint</Application>
  <PresentationFormat>On-screen Show (4:3)</PresentationFormat>
  <Paragraphs>127</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LIC Presentation template</vt:lpstr>
      <vt:lpstr>Introduction to the Gospels</vt:lpstr>
      <vt:lpstr>The Gospels</vt:lpstr>
      <vt:lpstr>Characteristics of the Gospels</vt:lpstr>
      <vt:lpstr>The Synoptic Gospels</vt:lpstr>
      <vt:lpstr>The Gospel of Matthew</vt:lpstr>
      <vt:lpstr>Matthew’s Image of Jesus</vt:lpstr>
      <vt:lpstr>The Gospel of Mark</vt:lpstr>
      <vt:lpstr>Mark’s Image of Jesus</vt:lpstr>
      <vt:lpstr>The Gospel of Luke</vt:lpstr>
      <vt:lpstr>Luke’s Image of Jesus</vt:lpstr>
      <vt:lpstr>The Gospel of John</vt:lpstr>
      <vt:lpstr>Characteristics of John’s Gospel</vt:lpstr>
      <vt:lpstr>John’s Image of Jesus</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Brian Holzworth</cp:lastModifiedBy>
  <cp:revision>37</cp:revision>
  <dcterms:created xsi:type="dcterms:W3CDTF">2010-07-19T19:07:31Z</dcterms:created>
  <dcterms:modified xsi:type="dcterms:W3CDTF">2014-02-17T15:04:54Z</dcterms:modified>
</cp:coreProperties>
</file>