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4560" autoAdjust="0"/>
  </p:normalViewPr>
  <p:slideViewPr>
    <p:cSldViewPr>
      <p:cViewPr>
        <p:scale>
          <a:sx n="111" d="100"/>
          <a:sy n="111" d="100"/>
        </p:scale>
        <p:origin x="-112"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A89BC-31B8-4B91-AFB9-D457C95F54AB}" type="datetimeFigureOut">
              <a:rPr lang="en-US" smtClean="0"/>
              <a:t>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586A6-59F5-49B2-BC3F-67B34382A72F}" type="slidenum">
              <a:rPr lang="en-US" smtClean="0"/>
              <a:t>‹#›</a:t>
            </a:fld>
            <a:endParaRPr lang="en-US"/>
          </a:p>
        </p:txBody>
      </p:sp>
    </p:spTree>
    <p:extLst>
      <p:ext uri="{BB962C8B-B14F-4D97-AF65-F5344CB8AC3E}">
        <p14:creationId xmlns:p14="http://schemas.microsoft.com/office/powerpoint/2010/main" val="225681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sikhnet.com/pages/tyingturban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sikhs.org/english/frame.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sikhs.org/audio.ht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One of the primary symbols of Sikhism, </a:t>
            </a:r>
            <a:r>
              <a:rPr lang="en-US" sz="1200" i="1" kern="1200" dirty="0" err="1" smtClean="0">
                <a:solidFill>
                  <a:schemeClr val="tx1"/>
                </a:solidFill>
                <a:effectLst/>
                <a:latin typeface="+mn-lt"/>
                <a:ea typeface="+mn-ea"/>
                <a:cs typeface="+mn-cs"/>
              </a:rPr>
              <a:t>Ik</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Onkar</a:t>
            </a:r>
            <a:r>
              <a:rPr lang="en-US" sz="1200" kern="1200" dirty="0" smtClean="0">
                <a:solidFill>
                  <a:schemeClr val="tx1"/>
                </a:solidFill>
                <a:effectLst/>
                <a:latin typeface="+mn-lt"/>
                <a:ea typeface="+mn-ea"/>
                <a:cs typeface="+mn-cs"/>
              </a:rPr>
              <a:t> (sometimes transliterated as </a:t>
            </a:r>
            <a:r>
              <a:rPr lang="en-US" sz="1200" i="1" kern="1200" dirty="0" err="1" smtClean="0">
                <a:solidFill>
                  <a:schemeClr val="tx1"/>
                </a:solidFill>
                <a:effectLst/>
                <a:latin typeface="+mn-lt"/>
                <a:ea typeface="+mn-ea"/>
                <a:cs typeface="+mn-cs"/>
              </a:rPr>
              <a:t>Ek</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Onkar</a:t>
            </a:r>
            <a:r>
              <a:rPr lang="en-US" sz="1200" kern="1200" dirty="0" smtClean="0">
                <a:solidFill>
                  <a:schemeClr val="tx1"/>
                </a:solidFill>
                <a:effectLst/>
                <a:latin typeface="+mn-lt"/>
                <a:ea typeface="+mn-ea"/>
                <a:cs typeface="+mn-cs"/>
              </a:rPr>
              <a:t>) is featured in the morning prayer known as the </a:t>
            </a:r>
            <a:r>
              <a:rPr lang="en-US" sz="1200" i="1" kern="1200" dirty="0" err="1" smtClean="0">
                <a:solidFill>
                  <a:schemeClr val="tx1"/>
                </a:solidFill>
                <a:effectLst/>
                <a:latin typeface="+mn-lt"/>
                <a:ea typeface="+mn-ea"/>
                <a:cs typeface="+mn-cs"/>
              </a:rPr>
              <a:t>japji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also in the </a:t>
            </a:r>
            <a:r>
              <a:rPr lang="en-US" sz="1200" i="1" kern="1200" dirty="0" err="1" smtClean="0">
                <a:solidFill>
                  <a:schemeClr val="tx1"/>
                </a:solidFill>
                <a:effectLst/>
                <a:latin typeface="+mn-lt"/>
                <a:ea typeface="+mn-ea"/>
                <a:cs typeface="+mn-cs"/>
              </a:rPr>
              <a:t>Mul</a:t>
            </a:r>
            <a:r>
              <a:rPr lang="en-US" sz="1200" i="1" kern="1200" dirty="0" smtClean="0">
                <a:solidFill>
                  <a:schemeClr val="tx1"/>
                </a:solidFill>
                <a:effectLst/>
                <a:latin typeface="+mn-lt"/>
                <a:ea typeface="+mn-ea"/>
                <a:cs typeface="+mn-cs"/>
              </a:rPr>
              <a:t> Mantra </a:t>
            </a:r>
            <a:r>
              <a:rPr lang="en-US" sz="1200" kern="1200" dirty="0" smtClean="0">
                <a:solidFill>
                  <a:schemeClr val="tx1"/>
                </a:solidFill>
                <a:effectLst/>
                <a:latin typeface="+mn-lt"/>
                <a:ea typeface="+mn-ea"/>
                <a:cs typeface="+mn-cs"/>
              </a:rPr>
              <a:t>and the </a:t>
            </a:r>
            <a:r>
              <a:rPr lang="en-US" sz="1200" kern="1200" dirty="0" err="1" smtClean="0">
                <a:solidFill>
                  <a:schemeClr val="tx1"/>
                </a:solidFill>
                <a:effectLst/>
                <a:latin typeface="+mn-lt"/>
                <a:ea typeface="+mn-ea"/>
                <a:cs typeface="+mn-cs"/>
              </a:rPr>
              <a:t>Adi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Granth</a:t>
            </a:r>
            <a:r>
              <a:rPr lang="en-US" sz="1200" kern="1200" dirty="0" smtClean="0">
                <a:solidFill>
                  <a:schemeClr val="tx1"/>
                </a:solidFill>
                <a:effectLst/>
                <a:latin typeface="+mn-lt"/>
                <a:ea typeface="+mn-ea"/>
                <a:cs typeface="+mn-cs"/>
              </a:rPr>
              <a:t> generally. Other translations include “eternal one,” “one supreme being,” and “one universal God.”</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2</a:t>
            </a:fld>
            <a:endParaRPr lang="en-US"/>
          </a:p>
        </p:txBody>
      </p:sp>
    </p:spTree>
    <p:extLst>
      <p:ext uri="{BB962C8B-B14F-4D97-AF65-F5344CB8AC3E}">
        <p14:creationId xmlns:p14="http://schemas.microsoft.com/office/powerpoint/2010/main" val="42173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wearing of the turban is perhaps the most widely recognized image of the Sikh tradition. Technically the turban is not required, but rather is a natural corollary to </a:t>
            </a:r>
            <a:r>
              <a:rPr lang="en-US" sz="1200" i="1" kern="1200" dirty="0" err="1" smtClean="0">
                <a:solidFill>
                  <a:schemeClr val="tx1"/>
                </a:solidFill>
                <a:effectLst/>
                <a:latin typeface="+mn-lt"/>
                <a:ea typeface="+mn-ea"/>
                <a:cs typeface="+mn-cs"/>
              </a:rPr>
              <a:t>kes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one of the Five Ks. The </a:t>
            </a:r>
            <a:r>
              <a:rPr lang="en-US" sz="1200" kern="1200" dirty="0" err="1" smtClean="0">
                <a:solidFill>
                  <a:schemeClr val="tx1"/>
                </a:solidFill>
                <a:effectLst/>
                <a:latin typeface="+mn-lt"/>
                <a:ea typeface="+mn-ea"/>
                <a:cs typeface="+mn-cs"/>
              </a:rPr>
              <a:t>SikhNet</a:t>
            </a:r>
            <a:r>
              <a:rPr lang="en-US" sz="1200" kern="1200" dirty="0" smtClean="0">
                <a:solidFill>
                  <a:schemeClr val="tx1"/>
                </a:solidFill>
                <a:effectLst/>
                <a:latin typeface="+mn-lt"/>
                <a:ea typeface="+mn-ea"/>
                <a:cs typeface="+mn-cs"/>
              </a:rPr>
              <a:t> website offers details on the turban, including video instructions about how to tie it: </a:t>
            </a:r>
            <a:r>
              <a:rPr lang="en-US" sz="1200" u="sng" kern="1200" dirty="0" smtClean="0">
                <a:solidFill>
                  <a:schemeClr val="tx1"/>
                </a:solidFill>
                <a:effectLst/>
                <a:latin typeface="+mn-lt"/>
                <a:ea typeface="+mn-ea"/>
                <a:cs typeface="+mn-cs"/>
                <a:hlinkClick r:id="rId3"/>
              </a:rPr>
              <a:t>http://www.sikhnet.com/pages/tyingturbans</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Other websites </a:t>
            </a:r>
            <a:r>
              <a:rPr lang="en-US" sz="1200" kern="1200" dirty="0" smtClean="0">
                <a:solidFill>
                  <a:schemeClr val="tx1"/>
                </a:solidFill>
                <a:effectLst/>
                <a:latin typeface="+mn-lt"/>
                <a:ea typeface="+mn-ea"/>
                <a:cs typeface="+mn-cs"/>
              </a:rPr>
              <a:t>provide colorful collections of the variety of turbans.</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11</a:t>
            </a:fld>
            <a:endParaRPr lang="en-US"/>
          </a:p>
        </p:txBody>
      </p:sp>
    </p:spTree>
    <p:extLst>
      <p:ext uri="{BB962C8B-B14F-4D97-AF65-F5344CB8AC3E}">
        <p14:creationId xmlns:p14="http://schemas.microsoft.com/office/powerpoint/2010/main" val="386917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t>
            </a:r>
            <a:r>
              <a:rPr lang="en-US" sz="1200" i="1" kern="1200" dirty="0" err="1" smtClean="0">
                <a:solidFill>
                  <a:schemeClr val="tx1"/>
                </a:solidFill>
                <a:effectLst/>
                <a:latin typeface="+mn-lt"/>
                <a:ea typeface="+mn-ea"/>
                <a:cs typeface="+mn-cs"/>
              </a:rPr>
              <a:t>khanda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symbol is composed of two </a:t>
            </a:r>
            <a:r>
              <a:rPr lang="en-US" sz="1200" i="1" kern="1200" dirty="0" err="1" smtClean="0">
                <a:solidFill>
                  <a:schemeClr val="tx1"/>
                </a:solidFill>
                <a:effectLst/>
                <a:latin typeface="+mn-lt"/>
                <a:ea typeface="+mn-ea"/>
                <a:cs typeface="+mn-cs"/>
              </a:rPr>
              <a:t>kirpans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short swords, with a double-edged sword encompassed by a circle. The Sikh term for the integration of the spiritual and worldly is </a:t>
            </a:r>
            <a:r>
              <a:rPr lang="en-US" sz="1200" i="1" kern="1200" dirty="0" err="1" smtClean="0">
                <a:solidFill>
                  <a:schemeClr val="tx1"/>
                </a:solidFill>
                <a:effectLst/>
                <a:latin typeface="+mn-lt"/>
                <a:ea typeface="+mn-ea"/>
                <a:cs typeface="+mn-cs"/>
              </a:rPr>
              <a:t>miri-piri</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“temporal-spiritual.” It relates to the role of the historical Gurus, who were both spiritual and worldly leaders of the </a:t>
            </a:r>
            <a:r>
              <a:rPr lang="en-US" sz="1200" kern="1200" dirty="0" err="1" smtClean="0">
                <a:solidFill>
                  <a:schemeClr val="tx1"/>
                </a:solidFill>
                <a:effectLst/>
                <a:latin typeface="+mn-lt"/>
                <a:ea typeface="+mn-ea"/>
                <a:cs typeface="+mn-cs"/>
              </a:rPr>
              <a:t>Panth</a:t>
            </a:r>
            <a:r>
              <a:rPr lang="en-US" sz="1200" kern="1200" dirty="0" smtClean="0">
                <a:solidFill>
                  <a:schemeClr val="tx1"/>
                </a:solidFill>
                <a:effectLst/>
                <a:latin typeface="+mn-lt"/>
                <a:ea typeface="+mn-ea"/>
                <a:cs typeface="+mn-cs"/>
              </a:rPr>
              <a:t>, or Sikh community.</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3</a:t>
            </a:fld>
            <a:endParaRPr lang="en-US"/>
          </a:p>
        </p:txBody>
      </p:sp>
    </p:spTree>
    <p:extLst>
      <p:ext uri="{BB962C8B-B14F-4D97-AF65-F5344CB8AC3E}">
        <p14:creationId xmlns:p14="http://schemas.microsoft.com/office/powerpoint/2010/main" val="381416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title Sri Guru </a:t>
            </a:r>
            <a:r>
              <a:rPr lang="en-US" sz="1200" kern="1200" dirty="0" err="1" smtClean="0">
                <a:solidFill>
                  <a:schemeClr val="tx1"/>
                </a:solidFill>
                <a:effectLst/>
                <a:latin typeface="+mn-lt"/>
                <a:ea typeface="+mn-ea"/>
                <a:cs typeface="+mn-cs"/>
              </a:rPr>
              <a:t>Granth</a:t>
            </a:r>
            <a:r>
              <a:rPr lang="en-US" sz="1200" kern="1200" dirty="0" smtClean="0">
                <a:solidFill>
                  <a:schemeClr val="tx1"/>
                </a:solidFill>
                <a:effectLst/>
                <a:latin typeface="+mn-lt"/>
                <a:ea typeface="+mn-ea"/>
                <a:cs typeface="+mn-cs"/>
              </a:rPr>
              <a:t> Sahib, or simply Guru </a:t>
            </a:r>
            <a:r>
              <a:rPr lang="en-US" sz="1200" kern="1200" dirty="0" err="1" smtClean="0">
                <a:solidFill>
                  <a:schemeClr val="tx1"/>
                </a:solidFill>
                <a:effectLst/>
                <a:latin typeface="+mn-lt"/>
                <a:ea typeface="+mn-ea"/>
                <a:cs typeface="+mn-cs"/>
              </a:rPr>
              <a:t>Granth</a:t>
            </a:r>
            <a:r>
              <a:rPr lang="en-US" sz="1200" kern="1200" dirty="0" smtClean="0">
                <a:solidFill>
                  <a:schemeClr val="tx1"/>
                </a:solidFill>
                <a:effectLst/>
                <a:latin typeface="+mn-lt"/>
                <a:ea typeface="+mn-ea"/>
                <a:cs typeface="+mn-cs"/>
              </a:rPr>
              <a:t>, is honorific and commonly used within the tradition. A full English translation is available at </a:t>
            </a:r>
            <a:r>
              <a:rPr lang="en-US" sz="1200" u="sng" kern="1200" dirty="0" smtClean="0">
                <a:solidFill>
                  <a:schemeClr val="tx1"/>
                </a:solidFill>
                <a:effectLst/>
                <a:latin typeface="+mn-lt"/>
                <a:ea typeface="+mn-ea"/>
                <a:cs typeface="+mn-cs"/>
                <a:hlinkClick r:id="rId3"/>
              </a:rPr>
              <a:t>http://www.sikhs.org/english/frame.html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4</a:t>
            </a:fld>
            <a:endParaRPr lang="en-US"/>
          </a:p>
        </p:txBody>
      </p:sp>
    </p:spTree>
    <p:extLst>
      <p:ext uri="{BB962C8B-B14F-4D97-AF65-F5344CB8AC3E}">
        <p14:creationId xmlns:p14="http://schemas.microsoft.com/office/powerpoint/2010/main" val="308770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students might be able to describe the Five Ks:</a:t>
            </a:r>
          </a:p>
          <a:p>
            <a:pPr lvl="0"/>
            <a:r>
              <a:rPr lang="en-US" sz="1200" i="1" kern="1200" dirty="0" err="1" smtClean="0">
                <a:solidFill>
                  <a:schemeClr val="tx1"/>
                </a:solidFill>
                <a:effectLst/>
                <a:latin typeface="+mn-lt"/>
                <a:ea typeface="+mn-ea"/>
                <a:cs typeface="+mn-cs"/>
              </a:rPr>
              <a:t>Kes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uncut hair, indicated by the turban and the thick beard</a:t>
            </a:r>
          </a:p>
          <a:p>
            <a:pPr lvl="0"/>
            <a:r>
              <a:rPr lang="en-US" sz="1200" i="1" kern="1200" dirty="0" smtClean="0">
                <a:solidFill>
                  <a:schemeClr val="tx1"/>
                </a:solidFill>
                <a:effectLst/>
                <a:latin typeface="+mn-lt"/>
                <a:ea typeface="+mn-ea"/>
                <a:cs typeface="+mn-cs"/>
              </a:rPr>
              <a:t>Kara,</a:t>
            </a:r>
            <a:r>
              <a:rPr lang="en-US" sz="1200" kern="1200" dirty="0" smtClean="0">
                <a:solidFill>
                  <a:schemeClr val="tx1"/>
                </a:solidFill>
                <a:effectLst/>
                <a:latin typeface="+mn-lt"/>
                <a:ea typeface="+mn-ea"/>
                <a:cs typeface="+mn-cs"/>
              </a:rPr>
              <a:t> the steel wristlet</a:t>
            </a:r>
          </a:p>
          <a:p>
            <a:pPr lvl="0"/>
            <a:r>
              <a:rPr lang="en-US" sz="1200" i="1" kern="1200" dirty="0" err="1" smtClean="0">
                <a:solidFill>
                  <a:schemeClr val="tx1"/>
                </a:solidFill>
                <a:effectLst/>
                <a:latin typeface="+mn-lt"/>
                <a:ea typeface="+mn-ea"/>
                <a:cs typeface="+mn-cs"/>
              </a:rPr>
              <a:t>Kirpan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small sword</a:t>
            </a:r>
          </a:p>
          <a:p>
            <a:pPr lvl="0"/>
            <a:r>
              <a:rPr lang="en-US" sz="1200" i="1" kern="1200" dirty="0" err="1" smtClean="0">
                <a:solidFill>
                  <a:schemeClr val="tx1"/>
                </a:solidFill>
                <a:effectLst/>
                <a:latin typeface="+mn-lt"/>
                <a:ea typeface="+mn-ea"/>
                <a:cs typeface="+mn-cs"/>
              </a:rPr>
              <a:t>kangha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small comb that signifies cleanliness</a:t>
            </a:r>
          </a:p>
          <a:p>
            <a:pPr lvl="0"/>
            <a:r>
              <a:rPr lang="en-US" sz="1200" i="1" kern="1200" dirty="0" err="1" smtClean="0">
                <a:solidFill>
                  <a:schemeClr val="tx1"/>
                </a:solidFill>
                <a:effectLst/>
                <a:latin typeface="+mn-lt"/>
                <a:ea typeface="+mn-ea"/>
                <a:cs typeface="+mn-cs"/>
              </a:rPr>
              <a:t>kachh</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pair of shorts that signifies chastity</a:t>
            </a:r>
          </a:p>
          <a:p>
            <a:r>
              <a:rPr lang="en-US" sz="1200" kern="1200" dirty="0" smtClean="0">
                <a:solidFill>
                  <a:schemeClr val="tx1"/>
                </a:solidFill>
                <a:effectLst/>
                <a:latin typeface="+mn-lt"/>
                <a:ea typeface="+mn-ea"/>
                <a:cs typeface="+mn-cs"/>
              </a:rPr>
              <a:t>It is hard to find a photo that shows all Five Ks being worn by a person, but many helpful charts and “staged” photos of the five items are accessible online.</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5</a:t>
            </a:fld>
            <a:endParaRPr lang="en-US"/>
          </a:p>
        </p:txBody>
      </p:sp>
    </p:spTree>
    <p:extLst>
      <p:ext uri="{BB962C8B-B14F-4D97-AF65-F5344CB8AC3E}">
        <p14:creationId xmlns:p14="http://schemas.microsoft.com/office/powerpoint/2010/main" val="144971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prevalence of both prayer and meditation are in keeping with Sikhism’s amalgamation of theism and a mystical emphasis. Meditation on the Name is believed to be able to bring the person into perfect harmony with God. The Sikhs.org website provides audio versions in Punjabi of all of the required daily prayers: </a:t>
            </a:r>
            <a:r>
              <a:rPr lang="en-US" sz="1200" u="sng" kern="1200" dirty="0" smtClean="0">
                <a:solidFill>
                  <a:schemeClr val="tx1"/>
                </a:solidFill>
                <a:effectLst/>
                <a:latin typeface="+mn-lt"/>
                <a:ea typeface="+mn-ea"/>
                <a:cs typeface="+mn-cs"/>
                <a:hlinkClick r:id="rId3"/>
              </a:rPr>
              <a:t>http://www.sikhs.org/audio.htm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6</a:t>
            </a:fld>
            <a:endParaRPr lang="en-US"/>
          </a:p>
        </p:txBody>
      </p:sp>
    </p:spTree>
    <p:extLst>
      <p:ext uri="{BB962C8B-B14F-4D97-AF65-F5344CB8AC3E}">
        <p14:creationId xmlns:p14="http://schemas.microsoft.com/office/powerpoint/2010/main" val="68019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Sikhs regard ablution, or ritual bathing of the body, as a means of worshipping God through maintaining bodily purification. The technical name for a bathing tank is </a:t>
            </a:r>
            <a:r>
              <a:rPr lang="en-US" sz="1200" i="1" kern="1200" dirty="0" err="1" smtClean="0">
                <a:solidFill>
                  <a:schemeClr val="tx1"/>
                </a:solidFill>
                <a:effectLst/>
                <a:latin typeface="+mn-lt"/>
                <a:ea typeface="+mn-ea"/>
                <a:cs typeface="+mn-cs"/>
              </a:rPr>
              <a:t>sarovar</a:t>
            </a:r>
            <a:r>
              <a:rPr lang="en-US" sz="1200" kern="1200" dirty="0" smtClean="0">
                <a:solidFill>
                  <a:schemeClr val="tx1"/>
                </a:solidFill>
                <a:effectLst/>
                <a:latin typeface="+mn-lt"/>
                <a:ea typeface="+mn-ea"/>
                <a:cs typeface="+mn-cs"/>
              </a:rPr>
              <a:t>; other large </a:t>
            </a:r>
            <a:r>
              <a:rPr lang="en-US" sz="1200" i="1" kern="1200" dirty="0" err="1" smtClean="0">
                <a:solidFill>
                  <a:schemeClr val="tx1"/>
                </a:solidFill>
                <a:effectLst/>
                <a:latin typeface="+mn-lt"/>
                <a:ea typeface="+mn-ea"/>
                <a:cs typeface="+mn-cs"/>
              </a:rPr>
              <a:t>gurdwaras</a:t>
            </a:r>
            <a:r>
              <a:rPr lang="en-US" sz="1200" kern="1200" dirty="0" smtClean="0">
                <a:solidFill>
                  <a:schemeClr val="tx1"/>
                </a:solidFill>
                <a:effectLst/>
                <a:latin typeface="+mn-lt"/>
                <a:ea typeface="+mn-ea"/>
                <a:cs typeface="+mn-cs"/>
              </a:rPr>
              <a:t> also are equipped with them. Sikhs are to remove their shoes and bathe their feet before entering the Golden Temple and other sacred places.</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7</a:t>
            </a:fld>
            <a:endParaRPr lang="en-US"/>
          </a:p>
        </p:txBody>
      </p:sp>
    </p:spTree>
    <p:extLst>
      <p:ext uri="{BB962C8B-B14F-4D97-AF65-F5344CB8AC3E}">
        <p14:creationId xmlns:p14="http://schemas.microsoft.com/office/powerpoint/2010/main" val="134484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In 1699 Guru </a:t>
            </a:r>
            <a:r>
              <a:rPr lang="en-US" sz="1200" kern="1200" dirty="0" err="1" smtClean="0">
                <a:solidFill>
                  <a:schemeClr val="tx1"/>
                </a:solidFill>
                <a:effectLst/>
                <a:latin typeface="+mn-lt"/>
                <a:ea typeface="+mn-ea"/>
                <a:cs typeface="+mn-cs"/>
              </a:rPr>
              <a:t>Gobind</a:t>
            </a:r>
            <a:r>
              <a:rPr lang="en-US" sz="1200" kern="1200" dirty="0" smtClean="0">
                <a:solidFill>
                  <a:schemeClr val="tx1"/>
                </a:solidFill>
                <a:effectLst/>
                <a:latin typeface="+mn-lt"/>
                <a:ea typeface="+mn-ea"/>
                <a:cs typeface="+mn-cs"/>
              </a:rPr>
              <a:t> Singh baptized the first five initiates, the “beloved five” who were willing to die rather than be disloyal to their Guru. </a:t>
            </a:r>
            <a:r>
              <a:rPr lang="en-US" sz="1200" kern="1200" dirty="0" err="1" smtClean="0">
                <a:solidFill>
                  <a:schemeClr val="tx1"/>
                </a:solidFill>
                <a:effectLst/>
                <a:latin typeface="+mn-lt"/>
                <a:ea typeface="+mn-ea"/>
                <a:cs typeface="+mn-cs"/>
              </a:rPr>
              <a:t>Vaisakhi</a:t>
            </a:r>
            <a:r>
              <a:rPr lang="en-US" sz="1200" kern="1200" dirty="0" smtClean="0">
                <a:solidFill>
                  <a:schemeClr val="tx1"/>
                </a:solidFill>
                <a:effectLst/>
                <a:latin typeface="+mn-lt"/>
                <a:ea typeface="+mn-ea"/>
                <a:cs typeface="+mn-cs"/>
              </a:rPr>
              <a:t> is also celebrated by Hindus and Buddhists, in part because it is considered New Year’s Day. For Sikhs in the agriculturally oriented Punjab, </a:t>
            </a:r>
            <a:r>
              <a:rPr lang="en-US" sz="1200" kern="1200" dirty="0" err="1" smtClean="0">
                <a:solidFill>
                  <a:schemeClr val="tx1"/>
                </a:solidFill>
                <a:effectLst/>
                <a:latin typeface="+mn-lt"/>
                <a:ea typeface="+mn-ea"/>
                <a:cs typeface="+mn-cs"/>
              </a:rPr>
              <a:t>Vaisakhi</a:t>
            </a:r>
            <a:r>
              <a:rPr lang="en-US" sz="1200" kern="1200" dirty="0" smtClean="0">
                <a:solidFill>
                  <a:schemeClr val="tx1"/>
                </a:solidFill>
                <a:effectLst/>
                <a:latin typeface="+mn-lt"/>
                <a:ea typeface="+mn-ea"/>
                <a:cs typeface="+mn-cs"/>
              </a:rPr>
              <a:t> is important too, as the celebration of the beginning of harvest season.</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8</a:t>
            </a:fld>
            <a:endParaRPr lang="en-US"/>
          </a:p>
        </p:txBody>
      </p:sp>
    </p:spTree>
    <p:extLst>
      <p:ext uri="{BB962C8B-B14F-4D97-AF65-F5344CB8AC3E}">
        <p14:creationId xmlns:p14="http://schemas.microsoft.com/office/powerpoint/2010/main" val="66950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image shown on this slide is of the Golden Temple in Amritsar. </a:t>
            </a:r>
            <a:r>
              <a:rPr lang="en-US" sz="1200" i="1" kern="1200" dirty="0" err="1" smtClean="0">
                <a:solidFill>
                  <a:schemeClr val="tx1"/>
                </a:solidFill>
                <a:effectLst/>
                <a:latin typeface="+mn-lt"/>
                <a:ea typeface="+mn-ea"/>
                <a:cs typeface="+mn-cs"/>
              </a:rPr>
              <a:t>Langar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seemingly ubiquitous feature of Sikhism, provided at </a:t>
            </a:r>
            <a:r>
              <a:rPr lang="en-US" sz="1200" i="1" kern="1200" dirty="0" err="1" smtClean="0">
                <a:solidFill>
                  <a:schemeClr val="tx1"/>
                </a:solidFill>
                <a:effectLst/>
                <a:latin typeface="+mn-lt"/>
                <a:ea typeface="+mn-ea"/>
                <a:cs typeface="+mn-cs"/>
              </a:rPr>
              <a:t>gurdwaras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throughout the world, and at other settings. At the Golden Temple, up to 100,000 people can be served, requiring some twelve tons of whole wheat flour and similarly large quantities of lentils and other foods. All are welcomed as equality is a key feature of the </a:t>
            </a:r>
            <a:r>
              <a:rPr lang="en-US" sz="1200" i="1" kern="1200" dirty="0" err="1" smtClean="0">
                <a:solidFill>
                  <a:schemeClr val="tx1"/>
                </a:solidFill>
                <a:effectLst/>
                <a:latin typeface="+mn-lt"/>
                <a:ea typeface="+mn-ea"/>
                <a:cs typeface="+mn-cs"/>
              </a:rPr>
              <a:t>langar</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(More on the Golden Temple </a:t>
            </a:r>
            <a:r>
              <a:rPr lang="en-US" sz="1200" i="1" kern="1200" dirty="0" err="1" smtClean="0">
                <a:solidFill>
                  <a:schemeClr val="tx1"/>
                </a:solidFill>
                <a:effectLst/>
                <a:latin typeface="+mn-lt"/>
                <a:ea typeface="+mn-ea"/>
                <a:cs typeface="+mn-cs"/>
              </a:rPr>
              <a:t>langar</a:t>
            </a:r>
            <a:r>
              <a:rPr lang="en-US" sz="1200" kern="1200" dirty="0" smtClean="0">
                <a:solidFill>
                  <a:schemeClr val="tx1"/>
                </a:solidFill>
                <a:effectLst/>
                <a:latin typeface="+mn-lt"/>
                <a:ea typeface="+mn-ea"/>
                <a:cs typeface="+mn-cs"/>
              </a:rPr>
              <a:t> appears on the next slide.)</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9</a:t>
            </a:fld>
            <a:endParaRPr lang="en-US"/>
          </a:p>
        </p:txBody>
      </p:sp>
    </p:spTree>
    <p:extLst>
      <p:ext uri="{BB962C8B-B14F-4D97-AF65-F5344CB8AC3E}">
        <p14:creationId xmlns:p14="http://schemas.microsoft.com/office/powerpoint/2010/main" val="297622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slide depicts the </a:t>
            </a:r>
            <a:r>
              <a:rPr lang="en-US" sz="1200" i="1" kern="1200" dirty="0" err="1" smtClean="0">
                <a:solidFill>
                  <a:schemeClr val="tx1"/>
                </a:solidFill>
                <a:effectLst/>
                <a:latin typeface="+mn-lt"/>
                <a:ea typeface="+mn-ea"/>
                <a:cs typeface="+mn-cs"/>
              </a:rPr>
              <a:t>langar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kitchen at the Golden Temple. Though Sikh doctrine does not insist on vegetarianism, many Sikhs prefer not to eat meat. Perspectives on vegetarianism vary among Sikhs. </a:t>
            </a:r>
            <a:r>
              <a:rPr lang="en-US" sz="1200" kern="1200" dirty="0" err="1" smtClean="0">
                <a:solidFill>
                  <a:schemeClr val="tx1"/>
                </a:solidFill>
                <a:effectLst/>
                <a:latin typeface="+mn-lt"/>
                <a:ea typeface="+mn-ea"/>
                <a:cs typeface="+mn-cs"/>
              </a:rPr>
              <a:t>Namdhari</a:t>
            </a:r>
            <a:r>
              <a:rPr lang="en-US" sz="1200" kern="1200" dirty="0" smtClean="0">
                <a:solidFill>
                  <a:schemeClr val="tx1"/>
                </a:solidFill>
                <a:effectLst/>
                <a:latin typeface="+mn-lt"/>
                <a:ea typeface="+mn-ea"/>
                <a:cs typeface="+mn-cs"/>
              </a:rPr>
              <a:t> Sikhs, for example, are strictly vegetarian. Traditionally, most Sikhs avoided eating beef, probably out of respect for Hindus.</a:t>
            </a:r>
          </a:p>
          <a:p>
            <a:endParaRPr lang="en-US" dirty="0"/>
          </a:p>
        </p:txBody>
      </p:sp>
      <p:sp>
        <p:nvSpPr>
          <p:cNvPr id="4" name="Slide Number Placeholder 3"/>
          <p:cNvSpPr>
            <a:spLocks noGrp="1"/>
          </p:cNvSpPr>
          <p:nvPr>
            <p:ph type="sldNum" sz="quarter" idx="10"/>
          </p:nvPr>
        </p:nvSpPr>
        <p:spPr/>
        <p:txBody>
          <a:bodyPr/>
          <a:lstStyle/>
          <a:p>
            <a:fld id="{794586A6-59F5-49B2-BC3F-67B34382A72F}" type="slidenum">
              <a:rPr lang="en-US" smtClean="0"/>
              <a:t>10</a:t>
            </a:fld>
            <a:endParaRPr lang="en-US"/>
          </a:p>
        </p:txBody>
      </p:sp>
    </p:spTree>
    <p:extLst>
      <p:ext uri="{BB962C8B-B14F-4D97-AF65-F5344CB8AC3E}">
        <p14:creationId xmlns:p14="http://schemas.microsoft.com/office/powerpoint/2010/main" val="96714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6: Sikhism</a:t>
            </a:r>
          </a:p>
        </p:txBody>
      </p:sp>
      <p:sp>
        <p:nvSpPr>
          <p:cNvPr id="3" name="Subtitle 2"/>
          <p:cNvSpPr>
            <a:spLocks noGrp="1"/>
          </p:cNvSpPr>
          <p:nvPr>
            <p:ph type="subTitle" idx="1"/>
          </p:nvPr>
        </p:nvSpPr>
        <p:spPr/>
        <p:txBody>
          <a:bodyPr/>
          <a:lstStyle/>
          <a:p>
            <a:r>
              <a:rPr lang="en-US" i="1" dirty="0"/>
              <a:t>World Religions: A Voyage of </a:t>
            </a:r>
            <a:r>
              <a:rPr lang="en-US" i="1" dirty="0"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TX003943</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533400"/>
          </a:xfrm>
        </p:spPr>
        <p:txBody>
          <a:bodyPr/>
          <a:lstStyle/>
          <a:p>
            <a:r>
              <a:rPr lang="en-US" dirty="0"/>
              <a:t>Sikh Women Preparing Food for </a:t>
            </a:r>
            <a:r>
              <a:rPr lang="en-US" i="1" dirty="0" err="1"/>
              <a:t>Langar</a:t>
            </a:r>
            <a:endParaRPr lang="en-US" dirty="0"/>
          </a:p>
        </p:txBody>
      </p:sp>
      <p:sp>
        <p:nvSpPr>
          <p:cNvPr id="3" name="Content Placeholder 2"/>
          <p:cNvSpPr>
            <a:spLocks noGrp="1"/>
          </p:cNvSpPr>
          <p:nvPr>
            <p:ph idx="1"/>
          </p:nvPr>
        </p:nvSpPr>
        <p:spPr>
          <a:xfrm>
            <a:off x="1066800" y="1752600"/>
            <a:ext cx="3657600" cy="4373563"/>
          </a:xfrm>
        </p:spPr>
        <p:txBody>
          <a:bodyPr/>
          <a:lstStyle/>
          <a:p>
            <a:pPr lvl="0"/>
            <a:r>
              <a:rPr lang="en-US" i="1" dirty="0" err="1"/>
              <a:t>Langar</a:t>
            </a:r>
            <a:r>
              <a:rPr lang="en-US" i="1" dirty="0"/>
              <a:t> </a:t>
            </a:r>
            <a:r>
              <a:rPr lang="en-US" dirty="0"/>
              <a:t>depends on volunteers like these women.</a:t>
            </a:r>
          </a:p>
          <a:p>
            <a:pPr lvl="0"/>
            <a:r>
              <a:rPr lang="en-US" dirty="0"/>
              <a:t>They prepare bread known as </a:t>
            </a:r>
            <a:r>
              <a:rPr lang="en-US" i="1" dirty="0"/>
              <a:t>roti </a:t>
            </a:r>
            <a:r>
              <a:rPr lang="en-US" dirty="0"/>
              <a:t>or </a:t>
            </a:r>
            <a:r>
              <a:rPr lang="en-US" i="1" dirty="0"/>
              <a:t>chapatti.</a:t>
            </a:r>
            <a:endParaRPr lang="en-US" dirty="0"/>
          </a:p>
          <a:p>
            <a:pPr lvl="0"/>
            <a:r>
              <a:rPr lang="en-US" dirty="0"/>
              <a:t>Vegetables and lentils also are served; meat, poultry, and fish are never served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870174"/>
            <a:ext cx="4114800" cy="27541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a:off x="6035040" y="4663440"/>
            <a:ext cx="2590800" cy="184666"/>
          </a:xfrm>
          <a:prstGeom prst="rect">
            <a:avLst/>
          </a:prstGeom>
          <a:noFill/>
          <a:ln w="9525">
            <a:noFill/>
            <a:miter lim="800000"/>
            <a:headEnd/>
            <a:tailEnd/>
          </a:ln>
        </p:spPr>
        <p:txBody>
          <a:bodyPr wrap="square" rtlCol="0">
            <a:spAutoFit/>
          </a:bodyPr>
          <a:lstStyle/>
          <a:p>
            <a:r>
              <a:rPr lang="en-US" sz="600" dirty="0"/>
              <a:t>© </a:t>
            </a:r>
            <a:r>
              <a:rPr lang="en-US" sz="600" dirty="0" smtClean="0"/>
              <a:t>Attila </a:t>
            </a:r>
            <a:r>
              <a:rPr lang="en-US" sz="600" dirty="0"/>
              <a:t>JANDI / www.shutterstock.com</a:t>
            </a:r>
          </a:p>
        </p:txBody>
      </p:sp>
    </p:spTree>
    <p:extLst>
      <p:ext uri="{BB962C8B-B14F-4D97-AF65-F5344CB8AC3E}">
        <p14:creationId xmlns:p14="http://schemas.microsoft.com/office/powerpoint/2010/main" val="143219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143000"/>
            <a:ext cx="4343400" cy="533400"/>
          </a:xfrm>
        </p:spPr>
        <p:txBody>
          <a:bodyPr/>
          <a:lstStyle/>
          <a:p>
            <a:r>
              <a:rPr lang="en-US" dirty="0"/>
              <a:t>Sikh Turban</a:t>
            </a:r>
          </a:p>
        </p:txBody>
      </p:sp>
      <p:sp>
        <p:nvSpPr>
          <p:cNvPr id="3" name="Content Placeholder 2"/>
          <p:cNvSpPr>
            <a:spLocks noGrp="1"/>
          </p:cNvSpPr>
          <p:nvPr>
            <p:ph idx="1"/>
          </p:nvPr>
        </p:nvSpPr>
        <p:spPr>
          <a:xfrm>
            <a:off x="3048000" y="1752600"/>
            <a:ext cx="5105400" cy="4373563"/>
          </a:xfrm>
        </p:spPr>
        <p:txBody>
          <a:bodyPr/>
          <a:lstStyle/>
          <a:p>
            <a:pPr lvl="0"/>
            <a:r>
              <a:rPr lang="en-US" dirty="0"/>
              <a:t>Sikh men wear colorful turbans.</a:t>
            </a:r>
          </a:p>
          <a:p>
            <a:pPr lvl="0"/>
            <a:r>
              <a:rPr lang="en-US" dirty="0"/>
              <a:t>Because of the requirement not to cut one’s hair, wearing turbans is customary.</a:t>
            </a:r>
          </a:p>
          <a:p>
            <a:pPr lvl="0"/>
            <a:r>
              <a:rPr lang="en-US" dirty="0"/>
              <a:t>Upon turning ten or eleven, Sikh boys often ceremonially tie their first turban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05000"/>
            <a:ext cx="2194267" cy="3289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381000" y="530352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Dmitry </a:t>
            </a:r>
            <a:r>
              <a:rPr lang="en-US" sz="600" dirty="0" err="1"/>
              <a:t>Kalinovsky</a:t>
            </a:r>
            <a:r>
              <a:rPr lang="en-US" sz="600" dirty="0"/>
              <a:t> / www.shutterstock.com</a:t>
            </a:r>
          </a:p>
        </p:txBody>
      </p:sp>
    </p:spTree>
    <p:extLst>
      <p:ext uri="{BB962C8B-B14F-4D97-AF65-F5344CB8AC3E}">
        <p14:creationId xmlns:p14="http://schemas.microsoft.com/office/powerpoint/2010/main" val="214255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533400"/>
          </a:xfrm>
        </p:spPr>
        <p:txBody>
          <a:bodyPr/>
          <a:lstStyle/>
          <a:p>
            <a:r>
              <a:rPr lang="en-US" i="1" dirty="0" err="1"/>
              <a:t>Ik</a:t>
            </a:r>
            <a:r>
              <a:rPr lang="en-US" i="1" dirty="0"/>
              <a:t> </a:t>
            </a:r>
            <a:r>
              <a:rPr lang="en-US" i="1" dirty="0" err="1"/>
              <a:t>Onkar</a:t>
            </a:r>
            <a:endParaRPr lang="en-US" dirty="0"/>
          </a:p>
        </p:txBody>
      </p:sp>
      <p:sp>
        <p:nvSpPr>
          <p:cNvPr id="3" name="Content Placeholder 2"/>
          <p:cNvSpPr>
            <a:spLocks noGrp="1"/>
          </p:cNvSpPr>
          <p:nvPr>
            <p:ph idx="1"/>
          </p:nvPr>
        </p:nvSpPr>
        <p:spPr>
          <a:xfrm>
            <a:off x="1143000" y="1752600"/>
            <a:ext cx="4038600" cy="4373563"/>
          </a:xfrm>
        </p:spPr>
        <p:txBody>
          <a:bodyPr/>
          <a:lstStyle/>
          <a:p>
            <a:pPr lvl="0"/>
            <a:r>
              <a:rPr lang="en-US" i="1" dirty="0" err="1"/>
              <a:t>Ik</a:t>
            </a:r>
            <a:r>
              <a:rPr lang="en-US" i="1" dirty="0"/>
              <a:t> </a:t>
            </a:r>
            <a:r>
              <a:rPr lang="en-US" i="1" dirty="0" err="1"/>
              <a:t>Onkar</a:t>
            </a:r>
            <a:r>
              <a:rPr lang="en-US" i="1" dirty="0"/>
              <a:t> </a:t>
            </a:r>
            <a:r>
              <a:rPr lang="en-US" dirty="0"/>
              <a:t>means “one God.”</a:t>
            </a:r>
          </a:p>
          <a:p>
            <a:pPr lvl="0"/>
            <a:r>
              <a:rPr lang="en-US" dirty="0"/>
              <a:t>The symbol represents monotheism.</a:t>
            </a:r>
          </a:p>
          <a:p>
            <a:pPr lvl="0"/>
            <a:r>
              <a:rPr lang="en-US" dirty="0"/>
              <a:t>Sikh daily prayers feature the phrase </a:t>
            </a:r>
            <a:r>
              <a:rPr lang="en-US" i="1" dirty="0" err="1"/>
              <a:t>Ik</a:t>
            </a:r>
            <a:r>
              <a:rPr lang="en-US" i="1" dirty="0"/>
              <a:t> </a:t>
            </a:r>
            <a:r>
              <a:rPr lang="en-US" i="1" dirty="0" err="1"/>
              <a:t>Onkar</a:t>
            </a:r>
            <a:r>
              <a:rPr lang="en-US" i="1"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980" y="1447800"/>
            <a:ext cx="3620420" cy="361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791200" y="5029200"/>
            <a:ext cx="3124200" cy="184666"/>
          </a:xfrm>
          <a:prstGeom prst="rect">
            <a:avLst/>
          </a:prstGeom>
          <a:noFill/>
          <a:ln w="9525">
            <a:noFill/>
            <a:miter lim="800000"/>
            <a:headEnd/>
            <a:tailEnd/>
          </a:ln>
        </p:spPr>
        <p:txBody>
          <a:bodyPr wrap="square" rtlCol="0">
            <a:spAutoFit/>
          </a:bodyPr>
          <a:lstStyle/>
          <a:p>
            <a:pPr algn="r"/>
            <a:r>
              <a:rPr lang="en-US" sz="600" dirty="0"/>
              <a:t>Ajay </a:t>
            </a:r>
            <a:r>
              <a:rPr lang="en-US" sz="600" dirty="0" err="1"/>
              <a:t>Shrivastava</a:t>
            </a:r>
            <a:r>
              <a:rPr lang="en-US" sz="600" dirty="0"/>
              <a:t> / www.shutterstock.com</a:t>
            </a:r>
          </a:p>
        </p:txBody>
      </p:sp>
    </p:spTree>
    <p:extLst>
      <p:ext uri="{BB962C8B-B14F-4D97-AF65-F5344CB8AC3E}">
        <p14:creationId xmlns:p14="http://schemas.microsoft.com/office/powerpoint/2010/main" val="206545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i="1" dirty="0" err="1"/>
              <a:t>Khanda</a:t>
            </a:r>
            <a:endParaRPr lang="en-US" dirty="0"/>
          </a:p>
        </p:txBody>
      </p:sp>
      <p:sp>
        <p:nvSpPr>
          <p:cNvPr id="3" name="Content Placeholder 2"/>
          <p:cNvSpPr>
            <a:spLocks noGrp="1"/>
          </p:cNvSpPr>
          <p:nvPr>
            <p:ph idx="1"/>
          </p:nvPr>
        </p:nvSpPr>
        <p:spPr>
          <a:xfrm>
            <a:off x="1143000" y="1752600"/>
            <a:ext cx="4191000" cy="4373563"/>
          </a:xfrm>
        </p:spPr>
        <p:txBody>
          <a:bodyPr/>
          <a:lstStyle/>
          <a:p>
            <a:pPr lvl="0"/>
            <a:r>
              <a:rPr lang="en-US" dirty="0"/>
              <a:t>The </a:t>
            </a:r>
            <a:r>
              <a:rPr lang="en-US" i="1" dirty="0" err="1"/>
              <a:t>khanda</a:t>
            </a:r>
            <a:r>
              <a:rPr lang="en-US" i="1" dirty="0"/>
              <a:t> </a:t>
            </a:r>
            <a:r>
              <a:rPr lang="en-US" dirty="0"/>
              <a:t>is a</a:t>
            </a:r>
            <a:r>
              <a:rPr lang="en-US" i="1" dirty="0"/>
              <a:t> </a:t>
            </a:r>
            <a:r>
              <a:rPr lang="en-US" dirty="0"/>
              <a:t>prominent symbol.</a:t>
            </a:r>
          </a:p>
          <a:p>
            <a:pPr lvl="0"/>
            <a:r>
              <a:rPr lang="en-US" dirty="0"/>
              <a:t>It is made of three swords encompassed by a circle.</a:t>
            </a:r>
          </a:p>
          <a:p>
            <a:pPr lvl="0"/>
            <a:r>
              <a:rPr lang="en-US" dirty="0"/>
              <a:t>It symbolizes balance between spiritual and worldly aspects</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219200"/>
            <a:ext cx="3435886"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791200" y="4648200"/>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 Ajay </a:t>
            </a:r>
            <a:r>
              <a:rPr lang="en-US" sz="600" dirty="0" err="1"/>
              <a:t>Shrivastava</a:t>
            </a:r>
            <a:r>
              <a:rPr lang="en-US" sz="600" dirty="0"/>
              <a:t> / www.shutterstock.com</a:t>
            </a:r>
          </a:p>
        </p:txBody>
      </p:sp>
    </p:spTree>
    <p:extLst>
      <p:ext uri="{BB962C8B-B14F-4D97-AF65-F5344CB8AC3E}">
        <p14:creationId xmlns:p14="http://schemas.microsoft.com/office/powerpoint/2010/main" val="288866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066800"/>
            <a:ext cx="2362200" cy="533400"/>
          </a:xfrm>
        </p:spPr>
        <p:txBody>
          <a:bodyPr/>
          <a:lstStyle/>
          <a:p>
            <a:r>
              <a:rPr lang="en-US" dirty="0" err="1"/>
              <a:t>Adi</a:t>
            </a:r>
            <a:r>
              <a:rPr lang="en-US" dirty="0"/>
              <a:t> </a:t>
            </a:r>
            <a:r>
              <a:rPr lang="en-US" dirty="0" err="1"/>
              <a:t>Granth</a:t>
            </a:r>
            <a:endParaRPr lang="en-US" dirty="0"/>
          </a:p>
        </p:txBody>
      </p:sp>
      <p:sp>
        <p:nvSpPr>
          <p:cNvPr id="3" name="Content Placeholder 2"/>
          <p:cNvSpPr>
            <a:spLocks noGrp="1"/>
          </p:cNvSpPr>
          <p:nvPr>
            <p:ph idx="1"/>
          </p:nvPr>
        </p:nvSpPr>
        <p:spPr>
          <a:xfrm>
            <a:off x="5181600" y="1752600"/>
            <a:ext cx="3810000" cy="4373563"/>
          </a:xfrm>
        </p:spPr>
        <p:txBody>
          <a:bodyPr/>
          <a:lstStyle/>
          <a:p>
            <a:pPr lvl="0"/>
            <a:r>
              <a:rPr lang="en-US" dirty="0"/>
              <a:t>The </a:t>
            </a:r>
            <a:r>
              <a:rPr lang="en-US" dirty="0" err="1"/>
              <a:t>Adi</a:t>
            </a:r>
            <a:r>
              <a:rPr lang="en-US" dirty="0"/>
              <a:t> </a:t>
            </a:r>
            <a:r>
              <a:rPr lang="en-US" dirty="0" err="1"/>
              <a:t>Granth</a:t>
            </a:r>
            <a:r>
              <a:rPr lang="en-US" dirty="0"/>
              <a:t>, or Sri Guru </a:t>
            </a:r>
            <a:r>
              <a:rPr lang="en-US" dirty="0" err="1"/>
              <a:t>Granth</a:t>
            </a:r>
            <a:r>
              <a:rPr lang="en-US" dirty="0"/>
              <a:t> Sahib, is Sikhism’s most important text.</a:t>
            </a:r>
          </a:p>
          <a:p>
            <a:pPr lvl="0"/>
            <a:r>
              <a:rPr lang="en-US" dirty="0"/>
              <a:t>The </a:t>
            </a:r>
            <a:r>
              <a:rPr lang="en-US" dirty="0" err="1"/>
              <a:t>Adi</a:t>
            </a:r>
            <a:r>
              <a:rPr lang="en-US" dirty="0"/>
              <a:t> </a:t>
            </a:r>
            <a:r>
              <a:rPr lang="en-US" dirty="0" err="1"/>
              <a:t>Granth</a:t>
            </a:r>
            <a:r>
              <a:rPr lang="en-US" dirty="0"/>
              <a:t> is Sikhism’s living Guru since 1708 and Guru </a:t>
            </a:r>
            <a:r>
              <a:rPr lang="en-US" dirty="0" err="1"/>
              <a:t>Gobind</a:t>
            </a:r>
            <a:r>
              <a:rPr lang="en-US" dirty="0"/>
              <a:t> Singh.</a:t>
            </a:r>
          </a:p>
          <a:p>
            <a:pPr lvl="0"/>
            <a:r>
              <a:rPr lang="en-US" dirty="0"/>
              <a:t>Every </a:t>
            </a:r>
            <a:r>
              <a:rPr lang="en-US" i="1" dirty="0" err="1"/>
              <a:t>gurdwara</a:t>
            </a:r>
            <a:r>
              <a:rPr lang="en-US" dirty="0"/>
              <a:t> contains a copy of the </a:t>
            </a:r>
            <a:r>
              <a:rPr lang="en-US" dirty="0" err="1"/>
              <a:t>Adi</a:t>
            </a:r>
            <a:r>
              <a:rPr lang="en-US" dirty="0"/>
              <a:t> </a:t>
            </a:r>
            <a:r>
              <a:rPr lang="en-US" dirty="0" err="1"/>
              <a:t>Granth</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33600"/>
            <a:ext cx="4572000" cy="304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152400" y="5303520"/>
            <a:ext cx="3124200" cy="184666"/>
          </a:xfrm>
          <a:prstGeom prst="rect">
            <a:avLst/>
          </a:prstGeom>
          <a:noFill/>
          <a:ln w="9525">
            <a:noFill/>
            <a:miter lim="800000"/>
            <a:headEnd/>
            <a:tailEnd/>
          </a:ln>
        </p:spPr>
        <p:txBody>
          <a:bodyPr wrap="square" rtlCol="0">
            <a:spAutoFit/>
          </a:bodyPr>
          <a:lstStyle/>
          <a:p>
            <a:r>
              <a:rPr lang="en-US" sz="600" dirty="0"/>
              <a:t>© </a:t>
            </a:r>
            <a:r>
              <a:rPr lang="en-US" sz="600" dirty="0" err="1" smtClean="0"/>
              <a:t>kurhan</a:t>
            </a:r>
            <a:r>
              <a:rPr lang="en-US" sz="600" dirty="0" smtClean="0"/>
              <a:t> </a:t>
            </a:r>
            <a:r>
              <a:rPr lang="en-US" sz="600" dirty="0"/>
              <a:t>/ www.shutterstock.com</a:t>
            </a:r>
          </a:p>
        </p:txBody>
      </p:sp>
    </p:spTree>
    <p:extLst>
      <p:ext uri="{BB962C8B-B14F-4D97-AF65-F5344CB8AC3E}">
        <p14:creationId xmlns:p14="http://schemas.microsoft.com/office/powerpoint/2010/main" val="323532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Ks</a:t>
            </a:r>
          </a:p>
        </p:txBody>
      </p:sp>
      <p:sp>
        <p:nvSpPr>
          <p:cNvPr id="3" name="Content Placeholder 2"/>
          <p:cNvSpPr>
            <a:spLocks noGrp="1"/>
          </p:cNvSpPr>
          <p:nvPr>
            <p:ph idx="1"/>
          </p:nvPr>
        </p:nvSpPr>
        <p:spPr>
          <a:xfrm>
            <a:off x="1371600" y="1752600"/>
            <a:ext cx="3810000" cy="4373563"/>
          </a:xfrm>
        </p:spPr>
        <p:txBody>
          <a:bodyPr/>
          <a:lstStyle/>
          <a:p>
            <a:pPr lvl="0"/>
            <a:r>
              <a:rPr lang="en-US" dirty="0"/>
              <a:t>Which of the </a:t>
            </a:r>
            <a:r>
              <a:rPr lang="en-US" dirty="0" smtClean="0"/>
              <a:t>Five </a:t>
            </a:r>
            <a:r>
              <a:rPr lang="en-US" dirty="0"/>
              <a:t>Ks of Sikhism are indicated in this photo?</a:t>
            </a:r>
          </a:p>
          <a:p>
            <a:pPr lvl="1">
              <a:buFont typeface="Courier New" panose="02070309020205020404" pitchFamily="49" charset="0"/>
              <a:buChar char="o"/>
            </a:pPr>
            <a:r>
              <a:rPr lang="en-US" i="1" dirty="0" err="1"/>
              <a:t>Kes</a:t>
            </a:r>
            <a:endParaRPr lang="en-US" dirty="0"/>
          </a:p>
          <a:p>
            <a:pPr lvl="1">
              <a:buFont typeface="Courier New" panose="02070309020205020404" pitchFamily="49" charset="0"/>
              <a:buChar char="o"/>
            </a:pPr>
            <a:r>
              <a:rPr lang="en-US" i="1" dirty="0"/>
              <a:t>Kara</a:t>
            </a:r>
            <a:endParaRPr lang="en-US" dirty="0"/>
          </a:p>
          <a:p>
            <a:pPr lvl="1">
              <a:buFont typeface="Courier New" panose="02070309020205020404" pitchFamily="49" charset="0"/>
              <a:buChar char="o"/>
            </a:pPr>
            <a:r>
              <a:rPr lang="en-US" i="1" dirty="0" err="1"/>
              <a:t>Kirpan</a:t>
            </a:r>
            <a:endParaRPr lang="en-US" dirty="0"/>
          </a:p>
          <a:p>
            <a:pPr lvl="1">
              <a:buFont typeface="Courier New" panose="02070309020205020404" pitchFamily="49" charset="0"/>
              <a:buChar char="o"/>
            </a:pPr>
            <a:r>
              <a:rPr lang="en-US" i="1" dirty="0" err="1"/>
              <a:t>kangha</a:t>
            </a:r>
            <a:endParaRPr lang="en-US" dirty="0"/>
          </a:p>
          <a:p>
            <a:pPr lvl="1">
              <a:buFont typeface="Courier New" panose="02070309020205020404" pitchFamily="49" charset="0"/>
              <a:buChar char="o"/>
            </a:pPr>
            <a:r>
              <a:rPr lang="en-US" i="1" dirty="0" err="1" smtClean="0"/>
              <a:t>kachh</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397912"/>
            <a:ext cx="2743200"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410200" y="5623560"/>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OlegD</a:t>
            </a:r>
            <a:r>
              <a:rPr lang="en-US" sz="600" dirty="0" smtClean="0"/>
              <a:t> </a:t>
            </a:r>
            <a:r>
              <a:rPr lang="en-US" sz="600" dirty="0"/>
              <a:t>/ www.shutterstock.com</a:t>
            </a:r>
          </a:p>
        </p:txBody>
      </p:sp>
    </p:spTree>
    <p:extLst>
      <p:ext uri="{BB962C8B-B14F-4D97-AF65-F5344CB8AC3E}">
        <p14:creationId xmlns:p14="http://schemas.microsoft.com/office/powerpoint/2010/main" val="353005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117" y="1143000"/>
            <a:ext cx="4191000" cy="533400"/>
          </a:xfrm>
        </p:spPr>
        <p:txBody>
          <a:bodyPr/>
          <a:lstStyle/>
          <a:p>
            <a:r>
              <a:rPr lang="en-US" dirty="0"/>
              <a:t>Sikh Meditative Prayer</a:t>
            </a:r>
          </a:p>
        </p:txBody>
      </p:sp>
      <p:sp>
        <p:nvSpPr>
          <p:cNvPr id="3" name="Content Placeholder 2"/>
          <p:cNvSpPr>
            <a:spLocks noGrp="1"/>
          </p:cNvSpPr>
          <p:nvPr>
            <p:ph idx="1"/>
          </p:nvPr>
        </p:nvSpPr>
        <p:spPr>
          <a:xfrm>
            <a:off x="3886200" y="1752600"/>
            <a:ext cx="4953000" cy="4373563"/>
          </a:xfrm>
        </p:spPr>
        <p:txBody>
          <a:bodyPr/>
          <a:lstStyle/>
          <a:p>
            <a:pPr lvl="0"/>
            <a:r>
              <a:rPr lang="en-US" dirty="0"/>
              <a:t>Prayer and meditation are central ritual activities for Sikhs.</a:t>
            </a:r>
          </a:p>
          <a:p>
            <a:pPr lvl="0"/>
            <a:r>
              <a:rPr lang="en-US" dirty="0"/>
              <a:t>Daily prayers are to be recited early in the morning and in the evening.</a:t>
            </a:r>
          </a:p>
          <a:p>
            <a:pPr lvl="0"/>
            <a:r>
              <a:rPr lang="en-US" dirty="0"/>
              <a:t>Contemplation of the divine Name of God is an important form of meditation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62820"/>
            <a:ext cx="3048000" cy="2033016"/>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bwMode="auto">
          <a:xfrm>
            <a:off x="228600" y="4709160"/>
            <a:ext cx="3124200" cy="184666"/>
          </a:xfrm>
          <a:prstGeom prst="rect">
            <a:avLst/>
          </a:prstGeom>
          <a:noFill/>
          <a:ln w="9525">
            <a:noFill/>
            <a:miter lim="800000"/>
            <a:headEnd/>
            <a:tailEnd/>
          </a:ln>
        </p:spPr>
        <p:txBody>
          <a:bodyPr wrap="square" rtlCol="0">
            <a:spAutoFit/>
          </a:bodyPr>
          <a:lstStyle/>
          <a:p>
            <a:r>
              <a:rPr lang="en-US" sz="600" dirty="0"/>
              <a:t>© </a:t>
            </a:r>
            <a:r>
              <a:rPr lang="en-US" sz="600" dirty="0" smtClean="0"/>
              <a:t>Dima </a:t>
            </a:r>
            <a:r>
              <a:rPr lang="en-US" sz="600" dirty="0" err="1"/>
              <a:t>Fadeev</a:t>
            </a:r>
            <a:r>
              <a:rPr lang="en-US" sz="600" dirty="0"/>
              <a:t> / www.shutterstock.com</a:t>
            </a:r>
          </a:p>
        </p:txBody>
      </p:sp>
    </p:spTree>
    <p:extLst>
      <p:ext uri="{BB962C8B-B14F-4D97-AF65-F5344CB8AC3E}">
        <p14:creationId xmlns:p14="http://schemas.microsoft.com/office/powerpoint/2010/main" val="65134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Sikh Man Bathing at the Golden Temple</a:t>
            </a:r>
          </a:p>
        </p:txBody>
      </p:sp>
      <p:sp>
        <p:nvSpPr>
          <p:cNvPr id="3" name="Content Placeholder 2"/>
          <p:cNvSpPr>
            <a:spLocks noGrp="1"/>
          </p:cNvSpPr>
          <p:nvPr>
            <p:ph idx="1"/>
          </p:nvPr>
        </p:nvSpPr>
        <p:spPr>
          <a:xfrm>
            <a:off x="990600" y="1752600"/>
            <a:ext cx="4038600" cy="4373563"/>
          </a:xfrm>
        </p:spPr>
        <p:txBody>
          <a:bodyPr/>
          <a:lstStyle/>
          <a:p>
            <a:pPr lvl="0"/>
            <a:r>
              <a:rPr lang="en-US" dirty="0"/>
              <a:t>This is a common sight at the Golden Temple in Amritsar.</a:t>
            </a:r>
          </a:p>
          <a:p>
            <a:pPr lvl="0"/>
            <a:r>
              <a:rPr lang="en-US" dirty="0"/>
              <a:t>The Temple features a large bathing tank known as Amritsar, the “Pool of the Nectar of Immortality.”</a:t>
            </a:r>
          </a:p>
          <a:p>
            <a:pPr lvl="0"/>
            <a:r>
              <a:rPr lang="en-US" dirty="0"/>
              <a:t>Sikhs are to bathe daily, prior to commencing the morning prayers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471" y="1994356"/>
            <a:ext cx="3541529"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715000" y="4356556"/>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OlegD</a:t>
            </a:r>
            <a:r>
              <a:rPr lang="en-US" sz="600" dirty="0" smtClean="0"/>
              <a:t> </a:t>
            </a:r>
            <a:r>
              <a:rPr lang="en-US" sz="600" dirty="0"/>
              <a:t>/ www.shutterstock.com</a:t>
            </a:r>
          </a:p>
        </p:txBody>
      </p:sp>
    </p:spTree>
    <p:extLst>
      <p:ext uri="{BB962C8B-B14F-4D97-AF65-F5344CB8AC3E}">
        <p14:creationId xmlns:p14="http://schemas.microsoft.com/office/powerpoint/2010/main" val="398275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dirty="0" err="1"/>
              <a:t>Khalsa</a:t>
            </a:r>
            <a:r>
              <a:rPr lang="en-US" dirty="0"/>
              <a:t> Day Parade, Toronto</a:t>
            </a:r>
          </a:p>
        </p:txBody>
      </p:sp>
      <p:sp>
        <p:nvSpPr>
          <p:cNvPr id="3" name="Content Placeholder 2"/>
          <p:cNvSpPr>
            <a:spLocks noGrp="1"/>
          </p:cNvSpPr>
          <p:nvPr>
            <p:ph idx="1"/>
          </p:nvPr>
        </p:nvSpPr>
        <p:spPr>
          <a:xfrm>
            <a:off x="1219200" y="1752600"/>
            <a:ext cx="4000500" cy="4373563"/>
          </a:xfrm>
        </p:spPr>
        <p:txBody>
          <a:bodyPr/>
          <a:lstStyle/>
          <a:p>
            <a:pPr lvl="0"/>
            <a:r>
              <a:rPr lang="en-US" dirty="0"/>
              <a:t>There are about 450,000 Sikhs in Canada.</a:t>
            </a:r>
          </a:p>
          <a:p>
            <a:pPr lvl="0"/>
            <a:r>
              <a:rPr lang="en-US" dirty="0" err="1"/>
              <a:t>Khalsa</a:t>
            </a:r>
            <a:r>
              <a:rPr lang="en-US" dirty="0"/>
              <a:t> Day, or </a:t>
            </a:r>
            <a:r>
              <a:rPr lang="en-US" dirty="0" err="1"/>
              <a:t>Vaisakhi</a:t>
            </a:r>
            <a:r>
              <a:rPr lang="en-US" dirty="0"/>
              <a:t>, commemorates the origin of the </a:t>
            </a:r>
            <a:r>
              <a:rPr lang="en-US" dirty="0" err="1"/>
              <a:t>Khalsa</a:t>
            </a:r>
            <a:r>
              <a:rPr lang="en-US" dirty="0"/>
              <a:t> in 1699.</a:t>
            </a:r>
          </a:p>
          <a:p>
            <a:pPr lvl="0"/>
            <a:r>
              <a:rPr lang="en-US" dirty="0" err="1"/>
              <a:t>Khalsa</a:t>
            </a:r>
            <a:r>
              <a:rPr lang="en-US" dirty="0"/>
              <a:t> Day parades are held in cities across North America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100" y="3300870"/>
            <a:ext cx="3390900" cy="22617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715000" y="5651956"/>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Niloo</a:t>
            </a:r>
            <a:r>
              <a:rPr lang="en-US" sz="600" dirty="0" smtClean="0"/>
              <a:t> </a:t>
            </a:r>
            <a:r>
              <a:rPr lang="en-US" sz="600" dirty="0"/>
              <a:t>/ www.shutterstock.com</a:t>
            </a:r>
          </a:p>
        </p:txBody>
      </p:sp>
    </p:spTree>
    <p:extLst>
      <p:ext uri="{BB962C8B-B14F-4D97-AF65-F5344CB8AC3E}">
        <p14:creationId xmlns:p14="http://schemas.microsoft.com/office/powerpoint/2010/main" val="63085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Sikhs Share </a:t>
            </a:r>
            <a:r>
              <a:rPr lang="en-US" i="1" dirty="0" err="1"/>
              <a:t>Langar</a:t>
            </a:r>
            <a:endParaRPr lang="en-US" dirty="0"/>
          </a:p>
        </p:txBody>
      </p:sp>
      <p:sp>
        <p:nvSpPr>
          <p:cNvPr id="3" name="Content Placeholder 2"/>
          <p:cNvSpPr>
            <a:spLocks noGrp="1"/>
          </p:cNvSpPr>
          <p:nvPr>
            <p:ph idx="1"/>
          </p:nvPr>
        </p:nvSpPr>
        <p:spPr>
          <a:xfrm>
            <a:off x="1371600" y="1752600"/>
            <a:ext cx="3276600" cy="4373563"/>
          </a:xfrm>
        </p:spPr>
        <p:txBody>
          <a:bodyPr>
            <a:normAutofit fontScale="92500"/>
          </a:bodyPr>
          <a:lstStyle/>
          <a:p>
            <a:pPr lvl="0"/>
            <a:r>
              <a:rPr lang="en-US" i="1" dirty="0" err="1"/>
              <a:t>Langar</a:t>
            </a:r>
            <a:r>
              <a:rPr lang="en-US" dirty="0"/>
              <a:t> is the community meal that is a daily occurrence at Sikh </a:t>
            </a:r>
            <a:r>
              <a:rPr lang="en-US" i="1" dirty="0" err="1"/>
              <a:t>gurdwaras</a:t>
            </a:r>
            <a:r>
              <a:rPr lang="en-US" i="1" dirty="0"/>
              <a:t>.</a:t>
            </a:r>
            <a:endParaRPr lang="en-US" dirty="0"/>
          </a:p>
          <a:p>
            <a:pPr lvl="0"/>
            <a:r>
              <a:rPr lang="en-US" dirty="0"/>
              <a:t>The communal ideals of equality are as follows:</a:t>
            </a:r>
          </a:p>
          <a:p>
            <a:pPr lvl="1">
              <a:buFont typeface="Courier New" panose="02070309020205020404" pitchFamily="49" charset="0"/>
              <a:buChar char="o"/>
            </a:pPr>
            <a:r>
              <a:rPr lang="en-US" dirty="0"/>
              <a:t>gender</a:t>
            </a:r>
          </a:p>
          <a:p>
            <a:pPr lvl="1">
              <a:buFont typeface="Courier New" panose="02070309020205020404" pitchFamily="49" charset="0"/>
              <a:buChar char="o"/>
            </a:pPr>
            <a:r>
              <a:rPr lang="en-US" dirty="0"/>
              <a:t>age</a:t>
            </a:r>
          </a:p>
          <a:p>
            <a:pPr lvl="1">
              <a:buFont typeface="Courier New" panose="02070309020205020404" pitchFamily="49" charset="0"/>
              <a:buChar char="o"/>
            </a:pPr>
            <a:r>
              <a:rPr lang="en-US" dirty="0"/>
              <a:t>caste</a:t>
            </a:r>
          </a:p>
          <a:p>
            <a:pPr lvl="1">
              <a:buFont typeface="Courier New" panose="02070309020205020404" pitchFamily="49" charset="0"/>
              <a:buChar char="o"/>
            </a:pPr>
            <a:r>
              <a:rPr lang="en-US" dirty="0" smtClean="0"/>
              <a:t>religion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977444"/>
            <a:ext cx="3895470" cy="2607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638800" y="4661356"/>
            <a:ext cx="31242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Attila </a:t>
            </a:r>
            <a:r>
              <a:rPr lang="en-US" sz="600" dirty="0"/>
              <a:t>JANDI / www.shutterstock.com</a:t>
            </a:r>
          </a:p>
        </p:txBody>
      </p:sp>
    </p:spTree>
    <p:extLst>
      <p:ext uri="{BB962C8B-B14F-4D97-AF65-F5344CB8AC3E}">
        <p14:creationId xmlns:p14="http://schemas.microsoft.com/office/powerpoint/2010/main" val="3758794380"/>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83</TotalTime>
  <Words>1129</Words>
  <Application>Microsoft Macintosh PowerPoint</Application>
  <PresentationFormat>On-screen Show (4:3)</PresentationFormat>
  <Paragraphs>85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6: Sikhism</vt:lpstr>
      <vt:lpstr>Ik Onkar</vt:lpstr>
      <vt:lpstr>Khanda</vt:lpstr>
      <vt:lpstr>Adi Granth</vt:lpstr>
      <vt:lpstr>Five Ks</vt:lpstr>
      <vt:lpstr>Sikh Meditative Prayer</vt:lpstr>
      <vt:lpstr>Sikh Man Bathing at the Golden Temple</vt:lpstr>
      <vt:lpstr>Khalsa Day Parade, Toronto</vt:lpstr>
      <vt:lpstr>Sikhs Share Langar</vt:lpstr>
      <vt:lpstr>Sikh Women Preparing Food for Langar</vt:lpstr>
      <vt:lpstr>Sikh Turban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25</cp:revision>
  <dcterms:created xsi:type="dcterms:W3CDTF">2011-01-10T17:35:40Z</dcterms:created>
  <dcterms:modified xsi:type="dcterms:W3CDTF">2015-01-10T01:51:36Z</dcterms:modified>
</cp:coreProperties>
</file>